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522" r:id="rId2"/>
    <p:sldId id="635" r:id="rId3"/>
    <p:sldId id="688" r:id="rId4"/>
    <p:sldId id="689" r:id="rId5"/>
    <p:sldId id="700" r:id="rId6"/>
    <p:sldId id="651" r:id="rId7"/>
    <p:sldId id="696" r:id="rId8"/>
    <p:sldId id="636" r:id="rId9"/>
    <p:sldId id="707" r:id="rId10"/>
    <p:sldId id="698" r:id="rId11"/>
    <p:sldId id="695" r:id="rId12"/>
    <p:sldId id="708" r:id="rId13"/>
    <p:sldId id="690" r:id="rId14"/>
    <p:sldId id="659" r:id="rId15"/>
    <p:sldId id="693" r:id="rId16"/>
    <p:sldId id="705" r:id="rId17"/>
    <p:sldId id="706" r:id="rId18"/>
  </p:sldIdLst>
  <p:sldSz cx="13004800" cy="9753600"/>
  <p:notesSz cx="6858000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pos="490" userDrawn="1">
          <p15:clr>
            <a:srgbClr val="A4A3A4"/>
          </p15:clr>
        </p15:guide>
        <p15:guide id="3" pos="7702" userDrawn="1">
          <p15:clr>
            <a:srgbClr val="A4A3A4"/>
          </p15:clr>
        </p15:guide>
        <p15:guide id="4" orient="horz" pos="645" userDrawn="1">
          <p15:clr>
            <a:srgbClr val="A4A3A4"/>
          </p15:clr>
        </p15:guide>
        <p15:guide id="6" orient="horz" pos="1258" userDrawn="1">
          <p15:clr>
            <a:srgbClr val="A4A3A4"/>
          </p15:clr>
        </p15:guide>
        <p15:guide id="7" orient="horz" pos="5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B43"/>
    <a:srgbClr val="DCDDE0"/>
    <a:srgbClr val="BC5285"/>
    <a:srgbClr val="1F4E79"/>
    <a:srgbClr val="005ED4"/>
    <a:srgbClr val="2AABFA"/>
    <a:srgbClr val="0594E9"/>
    <a:srgbClr val="1F4E90"/>
    <a:srgbClr val="0594E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8" autoAdjust="0"/>
    <p:restoredTop sz="93401" autoAdjust="0"/>
  </p:normalViewPr>
  <p:slideViewPr>
    <p:cSldViewPr snapToGrid="0" snapToObjects="1">
      <p:cViewPr varScale="1">
        <p:scale>
          <a:sx n="51" d="100"/>
          <a:sy n="51" d="100"/>
        </p:scale>
        <p:origin x="1710" y="84"/>
      </p:cViewPr>
      <p:guideLst>
        <p:guide pos="490"/>
        <p:guide pos="7702"/>
        <p:guide orient="horz" pos="645"/>
        <p:guide orient="horz" pos="1258"/>
        <p:guide orient="horz" pos="579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\&#1050;&#1086;&#1088;&#1086;&#1085;&#1072;\7%20&#1074;&#1086;&#1083;&#1085;&#1072;\&#1057;&#1059;&#1052;&#1052;&#1040;&#1056;&#1053;&#1040;&#1071;%20&#1041;&#1040;&#1047;&#104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\&#1050;&#1086;&#1088;&#1086;&#1085;&#1072;\7%20&#1074;&#1086;&#1083;&#1085;&#1072;\&#1057;&#1059;&#1052;&#1052;&#1040;&#1056;&#1053;&#1040;&#1071;%20&#1041;&#1040;&#1047;&#104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7827439376505E-2"/>
          <c:y val="2.136575195203155E-2"/>
          <c:w val="0.93275646750169317"/>
          <c:h val="0.9208162427568138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06-4385-B3BF-589558F4CBD1}"/>
                </c:ext>
              </c:extLst>
            </c:dLbl>
            <c:dLbl>
              <c:idx val="1"/>
              <c:layout>
                <c:manualLayout>
                  <c:x val="-1.3888888888888838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06-4385-B3BF-589558F4CBD1}"/>
                </c:ext>
              </c:extLst>
            </c:dLbl>
            <c:dLbl>
              <c:idx val="2"/>
              <c:layout>
                <c:manualLayout>
                  <c:x val="-2.7777777777778798E-3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06-4385-B3BF-589558F4CBD1}"/>
                </c:ext>
              </c:extLst>
            </c:dLbl>
            <c:dLbl>
              <c:idx val="3"/>
              <c:layout>
                <c:manualLayout>
                  <c:x val="-2.7777777777778798E-3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06-4385-B3BF-589558F4CBD1}"/>
                </c:ext>
              </c:extLst>
            </c:dLbl>
            <c:dLbl>
              <c:idx val="4"/>
              <c:layout>
                <c:manualLayout>
                  <c:x val="-2.2222222222222223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06-4385-B3BF-589558F4CBD1}"/>
                </c:ext>
              </c:extLst>
            </c:dLbl>
            <c:dLbl>
              <c:idx val="5"/>
              <c:layout>
                <c:manualLayout>
                  <c:x val="-1.1111111111111212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06-4385-B3BF-589558F4CBD1}"/>
                </c:ext>
              </c:extLst>
            </c:dLbl>
            <c:dLbl>
              <c:idx val="6"/>
              <c:layout>
                <c:manualLayout>
                  <c:x val="-2.2222222222222223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06-4385-B3BF-589558F4C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опасность!$J$13:$J$19</c:f>
              <c:strCache>
                <c:ptCount val="7"/>
                <c:pt idx="0">
                  <c:v>18 марта</c:v>
                </c:pt>
                <c:pt idx="1">
                  <c:v>5 апреля</c:v>
                </c:pt>
                <c:pt idx="2">
                  <c:v>20 апреля</c:v>
                </c:pt>
                <c:pt idx="3">
                  <c:v>12 мая</c:v>
                </c:pt>
                <c:pt idx="4">
                  <c:v>26 мая</c:v>
                </c:pt>
                <c:pt idx="5">
                  <c:v>16 июня</c:v>
                </c:pt>
                <c:pt idx="6">
                  <c:v>7 сентября</c:v>
                </c:pt>
              </c:strCache>
            </c:strRef>
          </c:cat>
          <c:val>
            <c:numRef>
              <c:f>опасность!$K$13:$K$19</c:f>
              <c:numCache>
                <c:formatCode>General</c:formatCode>
                <c:ptCount val="7"/>
                <c:pt idx="0">
                  <c:v>5.41</c:v>
                </c:pt>
                <c:pt idx="1">
                  <c:v>5.94</c:v>
                </c:pt>
                <c:pt idx="2">
                  <c:v>5.69</c:v>
                </c:pt>
                <c:pt idx="3">
                  <c:v>5.0999999999999996</c:v>
                </c:pt>
                <c:pt idx="4">
                  <c:v>5.0199999999999996</c:v>
                </c:pt>
                <c:pt idx="5">
                  <c:v>5.14</c:v>
                </c:pt>
                <c:pt idx="6">
                  <c:v>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06-4385-B3BF-589558F4C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442904"/>
        <c:axId val="417436344"/>
      </c:lineChart>
      <c:catAx>
        <c:axId val="41744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436344"/>
        <c:crosses val="autoZero"/>
        <c:auto val="1"/>
        <c:lblAlgn val="ctr"/>
        <c:lblOffset val="100"/>
        <c:noMultiLvlLbl val="0"/>
      </c:catAx>
      <c:valAx>
        <c:axId val="41743634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44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2.5428331875182269E-2"/>
          <c:w val="0.90286351706036749"/>
          <c:h val="0.84167468649752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000000000000001E-2"/>
                  <c:y val="-0.1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78-4A4A-B39B-7CE0710A791A}"/>
                </c:ext>
              </c:extLst>
            </c:dLbl>
            <c:dLbl>
              <c:idx val="1"/>
              <c:layout>
                <c:manualLayout>
                  <c:x val="3.0555555555555555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78-4A4A-B39B-7CE0710A791A}"/>
                </c:ext>
              </c:extLst>
            </c:dLbl>
            <c:dLbl>
              <c:idx val="2"/>
              <c:layout>
                <c:manualLayout>
                  <c:x val="-1.1111111111111212E-2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78-4A4A-B39B-7CE0710A791A}"/>
                </c:ext>
              </c:extLst>
            </c:dLbl>
            <c:dLbl>
              <c:idx val="3"/>
              <c:layout>
                <c:manualLayout>
                  <c:x val="3.888888888888889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78-4A4A-B39B-7CE0710A791A}"/>
                </c:ext>
              </c:extLst>
            </c:dLbl>
            <c:dLbl>
              <c:idx val="4"/>
              <c:layout>
                <c:manualLayout>
                  <c:x val="-5.5555555555555558E-3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78-4A4A-B39B-7CE0710A791A}"/>
                </c:ext>
              </c:extLst>
            </c:dLbl>
            <c:dLbl>
              <c:idx val="5"/>
              <c:layout>
                <c:manualLayout>
                  <c:x val="-8.3333333333335362E-3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8-4A4A-B39B-7CE0710A7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Лист2!$C$4:$C$9</c:f>
              <c:strCache>
                <c:ptCount val="6"/>
                <c:pt idx="0">
                  <c:v>5 апреля</c:v>
                </c:pt>
                <c:pt idx="1">
                  <c:v>20 апреля</c:v>
                </c:pt>
                <c:pt idx="2">
                  <c:v>12 мая</c:v>
                </c:pt>
                <c:pt idx="3">
                  <c:v>26 мая</c:v>
                </c:pt>
                <c:pt idx="4">
                  <c:v>16 июня</c:v>
                </c:pt>
                <c:pt idx="5">
                  <c:v>7 сентября</c:v>
                </c:pt>
              </c:strCache>
            </c:strRef>
          </c:cat>
          <c:val>
            <c:numRef>
              <c:f>Лист2!$D$4:$D$9</c:f>
              <c:numCache>
                <c:formatCode>General</c:formatCode>
                <c:ptCount val="6"/>
                <c:pt idx="0">
                  <c:v>3.65</c:v>
                </c:pt>
                <c:pt idx="1">
                  <c:v>2.59</c:v>
                </c:pt>
                <c:pt idx="2">
                  <c:v>2.34</c:v>
                </c:pt>
                <c:pt idx="3">
                  <c:v>2.59</c:v>
                </c:pt>
                <c:pt idx="4">
                  <c:v>2.39</c:v>
                </c:pt>
                <c:pt idx="5">
                  <c:v>2.21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78-4A4A-B39B-7CE0710A7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656336"/>
        <c:axId val="589887600"/>
      </c:lineChart>
      <c:catAx>
        <c:axId val="7796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887600"/>
        <c:crosses val="autoZero"/>
        <c:auto val="1"/>
        <c:lblAlgn val="ctr"/>
        <c:lblOffset val="100"/>
        <c:noMultiLvlLbl val="0"/>
      </c:catAx>
      <c:valAx>
        <c:axId val="5898876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65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724956"/>
            <a:ext cx="5029200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924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7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C7CD9B-A8A3-7A40-87DD-D711937E0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r="8205"/>
          <a:stretch/>
        </p:blipFill>
        <p:spPr>
          <a:xfrm>
            <a:off x="1" y="1005840"/>
            <a:ext cx="13004800" cy="8747760"/>
          </a:xfrm>
          <a:prstGeom prst="rect">
            <a:avLst/>
          </a:prstGeom>
        </p:spPr>
      </p:pic>
      <p:sp>
        <p:nvSpPr>
          <p:cNvPr id="5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5818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Номер слайда"/>
          <p:cNvSpPr txBox="1">
            <a:spLocks/>
          </p:cNvSpPr>
          <p:nvPr userDrawn="1"/>
        </p:nvSpPr>
        <p:spPr>
          <a:xfrm>
            <a:off x="12441138" y="9299356"/>
            <a:ext cx="307777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86CB4B4D-7CA3-9044-876B-883B54F8677D}" type="slidenum">
              <a:rPr lang="ru-RU" sz="1600" b="1" smtClean="0">
                <a:latin typeface="+mn-lt"/>
              </a:rPr>
              <a:pPr/>
              <a:t>‹#›</a:t>
            </a:fld>
            <a:endParaRPr lang="ru-RU" sz="1600" b="1">
              <a:latin typeface="+mn-lt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4730578" y="1112238"/>
            <a:ext cx="6223561" cy="663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>
                <a:sym typeface="Arial Narrow"/>
              </a:rPr>
              <a:t>ОПРОС ОБЩЕСТВЕННОГО МНЕНИЯ НАСЕЛЕНИЯ РФ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000" b="1" cap="all" dirty="0"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>
                <a:sym typeface="Arial Narrow"/>
              </a:rPr>
              <a:t>ИЗМЕНЕНИЯ, ВЫЗВАННЫЕ ЭПИДЕМИЕЙ КОРОНАВИРУСА и режимом самоизоляции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000" b="1" cap="all" dirty="0"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>
                <a:sym typeface="Arial Narrow"/>
              </a:rPr>
              <a:t>СЕДЬМАЯ ВОЛНА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>
                <a:sym typeface="Arial Narrow"/>
              </a:rPr>
              <a:t>07.09.2020</a:t>
            </a:r>
            <a:endParaRPr lang="ru-RU" sz="4400" b="1" cap="all" dirty="0">
              <a:sym typeface="Arial Narrow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025C64-39D0-460A-9ED1-5F31FBD894DD}"/>
              </a:ext>
            </a:extLst>
          </p:cNvPr>
          <p:cNvSpPr txBox="1"/>
          <p:nvPr/>
        </p:nvSpPr>
        <p:spPr>
          <a:xfrm>
            <a:off x="784423" y="3514403"/>
            <a:ext cx="2532476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Дирекция по экспертно-аналитической работе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41" y="331065"/>
            <a:ext cx="2161992" cy="2090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59" y="1068780"/>
            <a:ext cx="1253695" cy="1212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26" y="3122413"/>
            <a:ext cx="929673" cy="898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864" y="4128484"/>
            <a:ext cx="1253695" cy="1212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29" y="8355877"/>
            <a:ext cx="2161992" cy="2090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93" y="5949411"/>
            <a:ext cx="929673" cy="898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907" y="7329188"/>
            <a:ext cx="564457" cy="545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727DE-9247-4B4C-BE54-EFF07A251BCC}"/>
              </a:ext>
            </a:extLst>
          </p:cNvPr>
          <p:cNvSpPr txBox="1"/>
          <p:nvPr/>
        </p:nvSpPr>
        <p:spPr>
          <a:xfrm>
            <a:off x="8285323" y="8512642"/>
            <a:ext cx="529487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Лаврентьев Н.В.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Институт государственного и муниципального управления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57373-78DC-49B8-842B-71AD5A4495E8}"/>
              </a:ext>
            </a:extLst>
          </p:cNvPr>
          <p:cNvSpPr txBox="1"/>
          <p:nvPr/>
        </p:nvSpPr>
        <p:spPr>
          <a:xfrm>
            <a:off x="4512865" y="8523884"/>
            <a:ext cx="397907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/>
              <a:t>Артамонов Р.Е.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/>
              <a:t>Дирекция по экспертно-аналитической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39141596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ПОРТРЕТ КОРОНАСКЕПТИКА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36F447C-F045-4272-936E-50EA6C4A6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30945"/>
              </p:ext>
            </p:extLst>
          </p:nvPr>
        </p:nvGraphicFramePr>
        <p:xfrm>
          <a:off x="805562" y="3049799"/>
          <a:ext cx="11055351" cy="33185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53181">
                  <a:extLst>
                    <a:ext uri="{9D8B030D-6E8A-4147-A177-3AD203B41FA5}">
                      <a16:colId xmlns:a16="http://schemas.microsoft.com/office/drawing/2014/main" val="1129237609"/>
                    </a:ext>
                  </a:extLst>
                </a:gridCol>
                <a:gridCol w="2109832">
                  <a:extLst>
                    <a:ext uri="{9D8B030D-6E8A-4147-A177-3AD203B41FA5}">
                      <a16:colId xmlns:a16="http://schemas.microsoft.com/office/drawing/2014/main" val="1739833886"/>
                    </a:ext>
                  </a:extLst>
                </a:gridCol>
                <a:gridCol w="2192338">
                  <a:extLst>
                    <a:ext uri="{9D8B030D-6E8A-4147-A177-3AD203B41FA5}">
                      <a16:colId xmlns:a16="http://schemas.microsoft.com/office/drawing/2014/main" val="3577409905"/>
                    </a:ext>
                  </a:extLst>
                </a:gridCol>
              </a:tblGrid>
              <a:tr h="488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Доля от тех, 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Кто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+mn-lt"/>
                        </a:rPr>
                        <a:t>ПРИЗНАЕТ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ru-RU" sz="1600" dirty="0">
                          <a:latin typeface="+mn-lt"/>
                        </a:rPr>
                        <a:t> эпидемию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Доля  от тех,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 кто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НЕ ВЕРИТ </a:t>
                      </a:r>
                      <a:r>
                        <a:rPr lang="ru-RU" sz="1600" dirty="0">
                          <a:latin typeface="+mn-lt"/>
                        </a:rPr>
                        <a:t>в существование эпидемии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105788"/>
                  </a:ext>
                </a:extLst>
              </a:tr>
              <a:tr h="12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Размер группы в % от всех опрошенных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49 %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(-10,5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п.п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43,4%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(+9,8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пп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34250"/>
                  </a:ext>
                </a:extLst>
              </a:tr>
              <a:tr h="12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Оценка 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опасности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эпидемии по 10 бальной шкале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5216586"/>
                  </a:ext>
                </a:extLst>
              </a:tr>
              <a:tr h="32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Если будет вторая волна эпидемии, то 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я буду соблюдать самоизоляцию 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также строго, как и в первый раз или даже строже (доля согласных с утверждением в % от всей группы)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72,6%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19,2%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44878"/>
                  </a:ext>
                </a:extLst>
              </a:tr>
              <a:tr h="219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Я 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не буду делать прививку 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против коронавируса совсем (доля согласных с утверждением в % от всей группы)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22 %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74,9%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2768737"/>
                  </a:ext>
                </a:extLst>
              </a:tr>
              <a:tr h="32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появлении симптомов заболевания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будут обращаться за помощью врачей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или будут это делать только в критических случаях с угрозой жизни.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876772"/>
                  </a:ext>
                </a:extLst>
              </a:tr>
              <a:tr h="123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окружении знакомых нет заболевших коронавирусом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5861485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id="{4CDD45C2-8988-4F40-B2CC-266394CFF53F}"/>
              </a:ext>
            </a:extLst>
          </p:cNvPr>
          <p:cNvSpPr/>
          <p:nvPr/>
        </p:nvSpPr>
        <p:spPr>
          <a:xfrm>
            <a:off x="640556" y="2519711"/>
            <a:ext cx="11403013" cy="462159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Сравнение групп: признающие существование эпидемии и</a:t>
            </a:r>
            <a:r>
              <a:rPr lang="en-US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отрицающие</a:t>
            </a:r>
            <a:r>
              <a:rPr lang="en-US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ее существование в разных фазах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DCE043-DC1C-4B3E-8697-D4FF8E2E8900}"/>
              </a:ext>
            </a:extLst>
          </p:cNvPr>
          <p:cNvSpPr/>
          <p:nvPr/>
        </p:nvSpPr>
        <p:spPr>
          <a:xfrm>
            <a:off x="669619" y="6440043"/>
            <a:ext cx="1111348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Первая группа – те, кто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признает эпидемию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у кого среди знакомых, как правило, есть переболевшие коронавирусом. Эта группа соблюдает меры профилактики, достаточно реалистично оценивает опасность коронавируса, в большей степени готова к вакцинации и самоизоляции, при появлении симптомов готова обращаться за помощью врачей. </a:t>
            </a:r>
          </a:p>
          <a:p>
            <a:pPr algn="just"/>
            <a:endParaRPr lang="ru-RU" sz="8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Вторая группа –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коронаскептики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люди, которые либо недооценивают опасность эпидемии, либо вовсе не признают ее существование, у них в окружении, как правило, нет переболевших. Эта группа разочарована в коронавирусе, не видят в вирусе никакой опасности, не будут делать прививку 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самоизолироваться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 в случае второй волны.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Половина этой группы не будет обращаться к врачам в случае появления симптомов или будет это делать только в критической ситуации с угрозой для жизни.  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Коронаскептики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 – это, в большей степени, мужчины в возрасте 30-60 лет с низкими доходами, проживающие в городах до 100 тыс. чел и селах. Доля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коронаскептиков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 в этой группе более 70%.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E6066-C4EF-4640-9A97-877DC1215E87}"/>
              </a:ext>
            </a:extLst>
          </p:cNvPr>
          <p:cNvSpPr txBox="1"/>
          <p:nvPr/>
        </p:nvSpPr>
        <p:spPr>
          <a:xfrm>
            <a:off x="698684" y="1743896"/>
            <a:ext cx="1105535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В стране одновременно существуют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две модели отношения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 к эпидемии. Обе группы людей, которые их поддерживают, сопоставимы по количеству, но в корне отличаются по убеждениям и поведению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03008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РАСПРОСТРАНЕНИЕ ЭПИДЕМИИ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6C92C6A2-C2E6-43FD-9006-BC2487B61B63}"/>
              </a:ext>
            </a:extLst>
          </p:cNvPr>
          <p:cNvSpPr/>
          <p:nvPr/>
        </p:nvSpPr>
        <p:spPr>
          <a:xfrm>
            <a:off x="760324" y="1672221"/>
            <a:ext cx="11403013" cy="600019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fontAlgn="b"/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Заболел ли кто-нибудь среди Ваших друзей, родственников или знакомых?</a:t>
            </a:r>
          </a:p>
          <a:p>
            <a:pPr fontAlgn="b"/>
            <a:r>
              <a:rPr lang="en-US" sz="1600" b="1" i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1600" b="1" i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множественный выбор)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11F5527-1E0A-48B4-B91D-6C964618513F}"/>
              </a:ext>
            </a:extLst>
          </p:cNvPr>
          <p:cNvSpPr/>
          <p:nvPr/>
        </p:nvSpPr>
        <p:spPr>
          <a:xfrm>
            <a:off x="9095232" y="2531840"/>
            <a:ext cx="35836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За 3 месяца лета доля тех, у кого в окружении есть заболевшие выросла всего на 5,4%, что однозначно подтверждает официальные данные, что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интенсивность распространения заболевания в летние месяцы значительно снизилась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. </a:t>
            </a:r>
          </a:p>
          <a:p>
            <a:pPr algn="l"/>
            <a:endParaRPr lang="uk-UA" sz="18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F418E86-44CA-4093-B35B-4023703D2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70501"/>
              </p:ext>
            </p:extLst>
          </p:nvPr>
        </p:nvGraphicFramePr>
        <p:xfrm>
          <a:off x="6502400" y="6573019"/>
          <a:ext cx="6176519" cy="2495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00080">
                  <a:extLst>
                    <a:ext uri="{9D8B030D-6E8A-4147-A177-3AD203B41FA5}">
                      <a16:colId xmlns:a16="http://schemas.microsoft.com/office/drawing/2014/main" val="4276486170"/>
                    </a:ext>
                  </a:extLst>
                </a:gridCol>
                <a:gridCol w="1076439">
                  <a:extLst>
                    <a:ext uri="{9D8B030D-6E8A-4147-A177-3AD203B41FA5}">
                      <a16:colId xmlns:a16="http://schemas.microsoft.com/office/drawing/2014/main" val="1311985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Не буду обращаться за помощью врачей никогда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9,1%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89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Только в критическом случае (затруднение дыхания, угроза жизни, критическое состояние)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22,4%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98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 случае продолжительного заболевания (многодневная высокая температура, кашель)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18,9%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843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Только при появлении отличительных симптомов (тяжесть при дыхании, отсутствие вкуса и обоняния)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21,7%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827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Сразу при появлении первых симптомов заболевания (повышенная температура, кашель, недомогание)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25,9%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432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Другое (укажите)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2,1%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3313423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15">
            <a:extLst>
              <a:ext uri="{FF2B5EF4-FFF2-40B4-BE49-F238E27FC236}">
                <a16:creationId xmlns:a16="http://schemas.microsoft.com/office/drawing/2014/main" id="{343DB08F-1B7D-40FE-92A8-2C7F6DEE2D40}"/>
              </a:ext>
            </a:extLst>
          </p:cNvPr>
          <p:cNvSpPr/>
          <p:nvPr/>
        </p:nvSpPr>
        <p:spPr>
          <a:xfrm>
            <a:off x="963524" y="5514635"/>
            <a:ext cx="11403013" cy="600024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fontAlgn="b"/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Некоторые симптомы коронавируса схожи с симптомами сезонного гриппа. При появлении у Вас симптомов заболеваний, в каких случаях Вы будете обращаться за помощью врачей?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4E600-DEB5-4B32-88E8-3784DF6033AD}"/>
              </a:ext>
            </a:extLst>
          </p:cNvPr>
          <p:cNvSpPr txBox="1"/>
          <p:nvPr/>
        </p:nvSpPr>
        <p:spPr>
          <a:xfrm>
            <a:off x="325881" y="6745542"/>
            <a:ext cx="5742761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Населени</a:t>
            </a:r>
            <a:r>
              <a:rPr lang="ru-RU" sz="1800" dirty="0">
                <a:latin typeface="+mn-lt"/>
              </a:rPr>
              <a:t>е крайне неохотно обращается за помощью врачей при заболевании. Так, лишь каждый четвертый планирует обращаться за помощью врачей сразу при появлении первых симптомов. </a:t>
            </a:r>
          </a:p>
          <a:p>
            <a:pPr algn="just"/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Треть</a:t>
            </a:r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 опрошенных либо вовсе </a:t>
            </a: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не будут обращаться за помощью врачей,</a:t>
            </a:r>
            <a:r>
              <a:rPr lang="ru-RU" sz="1800" dirty="0">
                <a:latin typeface="+mn-lt"/>
              </a:rPr>
              <a:t> либо будут обращаться только в критическом случае, связанном с угрозой для жизни. 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EE89774-102D-491A-AE8C-9C441A089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68356"/>
              </p:ext>
            </p:extLst>
          </p:nvPr>
        </p:nvGraphicFramePr>
        <p:xfrm>
          <a:off x="533400" y="2603500"/>
          <a:ext cx="8394700" cy="251460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799537879"/>
                    </a:ext>
                  </a:extLst>
                </a:gridCol>
                <a:gridCol w="962149">
                  <a:extLst>
                    <a:ext uri="{9D8B030D-6E8A-4147-A177-3AD203B41FA5}">
                      <a16:colId xmlns:a16="http://schemas.microsoft.com/office/drawing/2014/main" val="4037290785"/>
                    </a:ext>
                  </a:extLst>
                </a:gridCol>
                <a:gridCol w="1021278">
                  <a:extLst>
                    <a:ext uri="{9D8B030D-6E8A-4147-A177-3AD203B41FA5}">
                      <a16:colId xmlns:a16="http://schemas.microsoft.com/office/drawing/2014/main" val="4028268825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val="3974259032"/>
                    </a:ext>
                  </a:extLst>
                </a:gridCol>
                <a:gridCol w="724395">
                  <a:extLst>
                    <a:ext uri="{9D8B030D-6E8A-4147-A177-3AD203B41FA5}">
                      <a16:colId xmlns:a16="http://schemas.microsoft.com/office/drawing/2014/main" val="3974986213"/>
                    </a:ext>
                  </a:extLst>
                </a:gridCol>
                <a:gridCol w="973859">
                  <a:extLst>
                    <a:ext uri="{9D8B030D-6E8A-4147-A177-3AD203B41FA5}">
                      <a16:colId xmlns:a16="http://schemas.microsoft.com/office/drawing/2014/main" val="4040564979"/>
                    </a:ext>
                  </a:extLst>
                </a:gridCol>
              </a:tblGrid>
              <a:tr h="163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 апреля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12 мая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26 мая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16 июня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7 сентября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69644"/>
                  </a:ext>
                </a:extLst>
              </a:tr>
              <a:tr h="163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Есть заболевшие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04698"/>
                  </a:ext>
                </a:extLst>
              </a:tr>
              <a:tr h="320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Есть госпитализированные с подозрением на </a:t>
                      </a:r>
                      <a:r>
                        <a:rPr lang="ru-RU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коронавирус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968245"/>
                  </a:ext>
                </a:extLst>
              </a:tr>
              <a:tr h="163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Есть те, кто контактировал с заболевшими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171307"/>
                  </a:ext>
                </a:extLst>
              </a:tr>
              <a:tr h="320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Есть случаи заражения  в моем доме (соседнем доме)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72949"/>
                  </a:ext>
                </a:extLst>
              </a:tr>
              <a:tr h="163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Таких 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22227"/>
                  </a:ext>
                </a:extLst>
              </a:tr>
              <a:tr h="163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Затрудняюсь ответить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162347"/>
                  </a:ext>
                </a:extLst>
              </a:tr>
              <a:tr h="163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Другое (укажите)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19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494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РАСПРОСТРАНЕНИЕ ЭПИДЕМИИ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6C92C6A2-C2E6-43FD-9006-BC2487B61B63}"/>
              </a:ext>
            </a:extLst>
          </p:cNvPr>
          <p:cNvSpPr/>
          <p:nvPr/>
        </p:nvSpPr>
        <p:spPr>
          <a:xfrm>
            <a:off x="760324" y="1726958"/>
            <a:ext cx="11403013" cy="478104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fontAlgn="b"/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Заболел ли кто-нибудь среди Ваших друзей, родственников или знакомых?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4791A-8A8C-44DB-85DA-D003BED1771A}"/>
              </a:ext>
            </a:extLst>
          </p:cNvPr>
          <p:cNvSpPr txBox="1"/>
          <p:nvPr/>
        </p:nvSpPr>
        <p:spPr>
          <a:xfrm>
            <a:off x="805562" y="5404433"/>
            <a:ext cx="1179790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Москве информация о заболеваниях распространяется намного быстрее и шире. Ввиду этого у 57,3% респондентов в окружении есть заболевшие знакомые. Минимальный показатель в Дальневосточном ФО - 21,6%. Эти данные полностью объясняют низкую долю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коронаскептиков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в Москве и высокую в Дальневосточном ФО. </a:t>
            </a:r>
            <a:endParaRPr kumimoji="0" lang="ru-RU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sym typeface="Helvetica Ligh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58B2CF3-89DE-4399-A3AE-0FC2DD226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46855"/>
              </p:ext>
            </p:extLst>
          </p:nvPr>
        </p:nvGraphicFramePr>
        <p:xfrm>
          <a:off x="911930" y="2470506"/>
          <a:ext cx="11429998" cy="2806339"/>
        </p:xfrm>
        <a:graphic>
          <a:graphicData uri="http://schemas.openxmlformats.org/drawingml/2006/table">
            <a:tbl>
              <a:tblPr/>
              <a:tblGrid>
                <a:gridCol w="3359330">
                  <a:extLst>
                    <a:ext uri="{9D8B030D-6E8A-4147-A177-3AD203B41FA5}">
                      <a16:colId xmlns:a16="http://schemas.microsoft.com/office/drawing/2014/main" val="2753720870"/>
                    </a:ext>
                  </a:extLst>
                </a:gridCol>
                <a:gridCol w="662208">
                  <a:extLst>
                    <a:ext uri="{9D8B030D-6E8A-4147-A177-3AD203B41FA5}">
                      <a16:colId xmlns:a16="http://schemas.microsoft.com/office/drawing/2014/main" val="774044739"/>
                    </a:ext>
                  </a:extLst>
                </a:gridCol>
                <a:gridCol w="1131273">
                  <a:extLst>
                    <a:ext uri="{9D8B030D-6E8A-4147-A177-3AD203B41FA5}">
                      <a16:colId xmlns:a16="http://schemas.microsoft.com/office/drawing/2014/main" val="299134355"/>
                    </a:ext>
                  </a:extLst>
                </a:gridCol>
                <a:gridCol w="919735">
                  <a:extLst>
                    <a:ext uri="{9D8B030D-6E8A-4147-A177-3AD203B41FA5}">
                      <a16:colId xmlns:a16="http://schemas.microsoft.com/office/drawing/2014/main" val="1060367831"/>
                    </a:ext>
                  </a:extLst>
                </a:gridCol>
                <a:gridCol w="1112879">
                  <a:extLst>
                    <a:ext uri="{9D8B030D-6E8A-4147-A177-3AD203B41FA5}">
                      <a16:colId xmlns:a16="http://schemas.microsoft.com/office/drawing/2014/main" val="2219378634"/>
                    </a:ext>
                  </a:extLst>
                </a:gridCol>
                <a:gridCol w="1186457">
                  <a:extLst>
                    <a:ext uri="{9D8B030D-6E8A-4147-A177-3AD203B41FA5}">
                      <a16:colId xmlns:a16="http://schemas.microsoft.com/office/drawing/2014/main" val="3610902903"/>
                    </a:ext>
                  </a:extLst>
                </a:gridCol>
                <a:gridCol w="765679">
                  <a:extLst>
                    <a:ext uri="{9D8B030D-6E8A-4147-A177-3AD203B41FA5}">
                      <a16:colId xmlns:a16="http://schemas.microsoft.com/office/drawing/2014/main" val="54065128"/>
                    </a:ext>
                  </a:extLst>
                </a:gridCol>
                <a:gridCol w="754182">
                  <a:extLst>
                    <a:ext uri="{9D8B030D-6E8A-4147-A177-3AD203B41FA5}">
                      <a16:colId xmlns:a16="http://schemas.microsoft.com/office/drawing/2014/main" val="957466074"/>
                    </a:ext>
                  </a:extLst>
                </a:gridCol>
                <a:gridCol w="910536">
                  <a:extLst>
                    <a:ext uri="{9D8B030D-6E8A-4147-A177-3AD203B41FA5}">
                      <a16:colId xmlns:a16="http://schemas.microsoft.com/office/drawing/2014/main" val="2061544219"/>
                    </a:ext>
                  </a:extLst>
                </a:gridCol>
                <a:gridCol w="627719">
                  <a:extLst>
                    <a:ext uri="{9D8B030D-6E8A-4147-A177-3AD203B41FA5}">
                      <a16:colId xmlns:a16="http://schemas.microsoft.com/office/drawing/2014/main" val="2478815544"/>
                    </a:ext>
                  </a:extLst>
                </a:gridCol>
              </a:tblGrid>
              <a:tr h="557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Названия строк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Москва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Дальневосточный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Приволжский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Северо-Западный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Северо-Кавказский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Сибирский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Уральский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Центральный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Южный ФО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25422"/>
                  </a:ext>
                </a:extLst>
              </a:tr>
              <a:tr h="283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Есть заболевшие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57,3%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35,2%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34,5%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36,3%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33,4%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29,7%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56454"/>
                  </a:ext>
                </a:extLst>
              </a:tr>
              <a:tr h="557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Есть госпитализированные с подозрением на коронавирус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86312"/>
                  </a:ext>
                </a:extLst>
              </a:tr>
              <a:tr h="283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Есть те, кто контактировал с заболевшими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69696"/>
                  </a:ext>
                </a:extLst>
              </a:tr>
              <a:tr h="557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Есть случаи заражения в моем доме (соседнем доме)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53796"/>
                  </a:ext>
                </a:extLst>
              </a:tr>
              <a:tr h="283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знаю о случаях заражения среди знакомых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44,8%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36,7%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50,4%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66649"/>
                  </a:ext>
                </a:extLst>
              </a:tr>
              <a:tr h="283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Затрудняюсь ответить</a:t>
                      </a:r>
                    </a:p>
                  </a:txBody>
                  <a:tcPr marL="6703" marR="6703" marT="67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5,4%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7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102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ВАКЦИНА И ПРИВИВКА ОТ КОРОНАВИРУСА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814388" y="1856578"/>
            <a:ext cx="11403013" cy="681283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Если в ближайшие месяцы появится российская вакцина против коронавируса,</a:t>
            </a:r>
          </a:p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будете ли Вы делать прививку?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7389261" y="3189433"/>
            <a:ext cx="5344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За 3 летних месяца доля тех, кто сразу планирует делать прививку снизилась на 2,6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п.п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. до 13,2% от всех опрошенных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45,6% вообще не планируют делать прививку от коронавируса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а еще 18,6% планируют подождать с решением до следующего года.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CA4BA5F-6EE9-48A5-BA89-90183A563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02853"/>
              </p:ext>
            </p:extLst>
          </p:nvPr>
        </p:nvGraphicFramePr>
        <p:xfrm>
          <a:off x="273326" y="3025103"/>
          <a:ext cx="6924123" cy="2373630"/>
        </p:xfrm>
        <a:graphic>
          <a:graphicData uri="http://schemas.openxmlformats.org/drawingml/2006/table">
            <a:tbl>
              <a:tblPr/>
              <a:tblGrid>
                <a:gridCol w="4336165">
                  <a:extLst>
                    <a:ext uri="{9D8B030D-6E8A-4147-A177-3AD203B41FA5}">
                      <a16:colId xmlns:a16="http://schemas.microsoft.com/office/drawing/2014/main" val="3886595783"/>
                    </a:ext>
                  </a:extLst>
                </a:gridCol>
                <a:gridCol w="1337970">
                  <a:extLst>
                    <a:ext uri="{9D8B030D-6E8A-4147-A177-3AD203B41FA5}">
                      <a16:colId xmlns:a16="http://schemas.microsoft.com/office/drawing/2014/main" val="2444159223"/>
                    </a:ext>
                  </a:extLst>
                </a:gridCol>
                <a:gridCol w="1249988">
                  <a:extLst>
                    <a:ext uri="{9D8B030D-6E8A-4147-A177-3AD203B41FA5}">
                      <a16:colId xmlns:a16="http://schemas.microsoft.com/office/drawing/2014/main" val="220810161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 июня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сентября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60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Да, буду делать прививку сразу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71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Буду делать только через несколько месяцев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86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этом году не буду делать, буду решать в следующем году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7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 буду делать прививку против коронавируса никогда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48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Другое , затрудняюсь ответить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20181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A1C04AFC-466B-4277-8F25-948F357F88A1}"/>
              </a:ext>
            </a:extLst>
          </p:cNvPr>
          <p:cNvSpPr/>
          <p:nvPr/>
        </p:nvSpPr>
        <p:spPr>
          <a:xfrm>
            <a:off x="741808" y="5887502"/>
            <a:ext cx="11403013" cy="973107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Почему вы не будете сразу делать прививку от коронавируса?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Times New Roman" panose="02020603050405020304" pitchFamily="18" charset="0"/>
                <a:sym typeface="Helvetica Light"/>
              </a:rPr>
              <a:t>Ответы только тех респондентов, кто не планирует сразу делать прививку от коронавируса либо не будет делать ее совсем</a:t>
            </a:r>
            <a:endParaRPr lang="ru-RU" sz="2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03153B-4DE3-4041-9B97-362D3CED9BA1}"/>
              </a:ext>
            </a:extLst>
          </p:cNvPr>
          <p:cNvSpPr/>
          <p:nvPr/>
        </p:nvSpPr>
        <p:spPr>
          <a:xfrm>
            <a:off x="6999880" y="6915642"/>
            <a:ext cx="53440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Четверть тех, кто не будет сразу делать прививку, – принципиальные противники прививок. Они считают прививки бесполезными или даже вредными.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Еще четверть  будет наблюдать за результатами первых массовых вакцинаций  и решать позже.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Каждый пятый опасается побочных эффектов.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29E30B6-52CE-480C-A076-0CB88032B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30170"/>
              </p:ext>
            </p:extLst>
          </p:nvPr>
        </p:nvGraphicFramePr>
        <p:xfrm>
          <a:off x="858837" y="6903691"/>
          <a:ext cx="5936997" cy="2505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79723">
                  <a:extLst>
                    <a:ext uri="{9D8B030D-6E8A-4147-A177-3AD203B41FA5}">
                      <a16:colId xmlns:a16="http://schemas.microsoft.com/office/drawing/2014/main" val="625990306"/>
                    </a:ext>
                  </a:extLst>
                </a:gridCol>
                <a:gridCol w="1057274">
                  <a:extLst>
                    <a:ext uri="{9D8B030D-6E8A-4147-A177-3AD203B41FA5}">
                      <a16:colId xmlns:a16="http://schemas.microsoft.com/office/drawing/2014/main" val="8808250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Я противник прививок (считаю их бесполезными или даже вредными)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25,0%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2947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Посмотрю, насколько будет эффективна и безопасна вакцина по результатам первых массовых вакцинаций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24,6%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991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Боюсь побочных эффектов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21,8%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6562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Буду ждать более проверенную вакцину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10,6%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9611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Не доверяю российской вакцине, буду ждать иностранную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6,5%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635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Прививка от коронавируса не вырабатывает иммунитет или вырабатывает его на очень короткий срок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5,4%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8136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Другое (укажите)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6,2%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46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4165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822324" y="716730"/>
            <a:ext cx="11439526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ЭФЕКТИВНОСТЬ МЕР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1004762" y="4820995"/>
            <a:ext cx="11483975" cy="374245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Насколько Вы поддерживаете введенный весной режим самоизоляции?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5451870" y="5476183"/>
            <a:ext cx="6324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Население разделилось примерно пополам относительно поддержки введенного весной режима самоизоляции. Поддерживают в той или иной степени 47,7%, не поддерживают  - 46,7%</a:t>
            </a:r>
            <a:endParaRPr lang="en-GB" sz="1800" dirty="0">
              <a:solidFill>
                <a:schemeClr val="tx1"/>
              </a:solidFill>
              <a:latin typeface="+mn-lt"/>
              <a:ea typeface="MS Mincho"/>
            </a:endParaRPr>
          </a:p>
          <a:p>
            <a:pPr algn="just"/>
            <a:endParaRPr lang="ru-RU" sz="18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MS Mincho"/>
            </a:endParaRP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247F7315-77FA-4EDB-9D16-07377631FDFA}"/>
              </a:ext>
            </a:extLst>
          </p:cNvPr>
          <p:cNvSpPr/>
          <p:nvPr/>
        </p:nvSpPr>
        <p:spPr>
          <a:xfrm>
            <a:off x="999875" y="6676512"/>
            <a:ext cx="11483975" cy="578861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С чем связано Ваше скептическое отношение к режиму самоизоляции?</a:t>
            </a:r>
            <a:r>
              <a:rPr lang="en-US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ответы только тех, кто не поддерживает режимом самоизоляции в разной степени)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D998AF-6692-4A28-9E27-385FB31AEE29}"/>
              </a:ext>
            </a:extLst>
          </p:cNvPr>
          <p:cNvSpPr/>
          <p:nvPr/>
        </p:nvSpPr>
        <p:spPr>
          <a:xfrm>
            <a:off x="7230414" y="7783637"/>
            <a:ext cx="45458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35,8% из тех, кто не поддерживает введенную весной самоизоляцию,  считают самоизоляцию нарушением гражданских прав, 28,5% считают, что меры самоизоляции не решат проблему распространения вируса. </a:t>
            </a:r>
            <a:endParaRPr lang="en-GB" sz="1800" dirty="0">
              <a:solidFill>
                <a:schemeClr val="tx1"/>
              </a:solidFill>
              <a:latin typeface="+mn-lt"/>
              <a:ea typeface="MS Mincho"/>
            </a:endParaRPr>
          </a:p>
          <a:p>
            <a:pPr algn="just"/>
            <a:endParaRPr lang="ru-RU" sz="18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MS Mincho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89863D5-C100-4C19-BE6F-69666F55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57087"/>
              </p:ext>
            </p:extLst>
          </p:nvPr>
        </p:nvGraphicFramePr>
        <p:xfrm>
          <a:off x="999875" y="7378595"/>
          <a:ext cx="5537326" cy="2209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51226">
                  <a:extLst>
                    <a:ext uri="{9D8B030D-6E8A-4147-A177-3AD203B41FA5}">
                      <a16:colId xmlns:a16="http://schemas.microsoft.com/office/drawing/2014/main" val="1202316900"/>
                    </a:ext>
                  </a:extLst>
                </a:gridCol>
                <a:gridCol w="986100">
                  <a:extLst>
                    <a:ext uri="{9D8B030D-6E8A-4147-A177-3AD203B41FA5}">
                      <a16:colId xmlns:a16="http://schemas.microsoft.com/office/drawing/2014/main" val="25031445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Это нарушение моих гражданских прав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35,81%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71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Самоизоляция не решит проблему распространения вируса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28,50%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9930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Многие люди в нашем городе не соблюдали режим самоизоляции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8,84%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91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Приходилось работать, чтобы прокормить семью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8,19%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0233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Вводимые ограничения не учитывали реальный уровень заболевания в городе (поселении)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7,98%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659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Вынужденно ходил на работу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3,45%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082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Невозможно было перейти на дистанционную работу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2,28%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5421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Ограничений было недостаточно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0,55%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84546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45835E7-1432-4767-AABB-36EA570A4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49464"/>
              </p:ext>
            </p:extLst>
          </p:nvPr>
        </p:nvGraphicFramePr>
        <p:xfrm>
          <a:off x="1228583" y="5276176"/>
          <a:ext cx="3552444" cy="1266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8296">
                  <a:extLst>
                    <a:ext uri="{9D8B030D-6E8A-4147-A177-3AD203B41FA5}">
                      <a16:colId xmlns:a16="http://schemas.microsoft.com/office/drawing/2014/main" val="241357375"/>
                    </a:ext>
                  </a:extLst>
                </a:gridCol>
                <a:gridCol w="1184148">
                  <a:extLst>
                    <a:ext uri="{9D8B030D-6E8A-4147-A177-3AD203B41FA5}">
                      <a16:colId xmlns:a16="http://schemas.microsoft.com/office/drawing/2014/main" val="10588717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Безусловно, поддерживаю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24,6%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71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Скорее поддерживаю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23,1%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38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Скорее не поддерживаю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14,8%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5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Нисколько не поддерживаю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31,9%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72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Затрудняюсь ответить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5,5%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49613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9">
            <a:extLst>
              <a:ext uri="{FF2B5EF4-FFF2-40B4-BE49-F238E27FC236}">
                <a16:creationId xmlns:a16="http://schemas.microsoft.com/office/drawing/2014/main" id="{5D8E3474-EB5A-4B22-98D5-A26B756DB706}"/>
              </a:ext>
            </a:extLst>
          </p:cNvPr>
          <p:cNvSpPr/>
          <p:nvPr/>
        </p:nvSpPr>
        <p:spPr>
          <a:xfrm>
            <a:off x="858837" y="1757115"/>
            <a:ext cx="11403013" cy="586204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Как Вы считаете, насколько эффективны были меры по борьбе с коронавирусом в Вашем населенном пункте?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63217E-006A-4630-B20B-D8387C429C8E}"/>
              </a:ext>
            </a:extLst>
          </p:cNvPr>
          <p:cNvSpPr/>
          <p:nvPr/>
        </p:nvSpPr>
        <p:spPr>
          <a:xfrm>
            <a:off x="1153489" y="3952994"/>
            <a:ext cx="1062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Каждый второй житель столицы считает меры по борьбе с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корнавирусом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которые были предприняты в Москве, эффективными в той или иной степени.  В целом по стране этот показатель значительно ниже – 28,5%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9C8A4CF-19C8-4301-BBE1-154C13904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52105"/>
              </p:ext>
            </p:extLst>
          </p:nvPr>
        </p:nvGraphicFramePr>
        <p:xfrm>
          <a:off x="1153489" y="2423947"/>
          <a:ext cx="10622728" cy="1520190"/>
        </p:xfrm>
        <a:graphic>
          <a:graphicData uri="http://schemas.openxmlformats.org/drawingml/2006/table">
            <a:tbl>
              <a:tblPr/>
              <a:tblGrid>
                <a:gridCol w="3864232">
                  <a:extLst>
                    <a:ext uri="{9D8B030D-6E8A-4147-A177-3AD203B41FA5}">
                      <a16:colId xmlns:a16="http://schemas.microsoft.com/office/drawing/2014/main" val="2212131263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999370910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322086314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1761837066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3982984393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2370465347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293902460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3951320116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2490744872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val="2039550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СЗФО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СКФО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ЮФО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12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Безусловно, эффективны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607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Скорее эффективны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27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Скорее не эффективны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33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Нисколько не эффективны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435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71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6206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ГОТОВНОСТЬ КО ВТОРОЙ ВОЛНЕ ЭПИДЕМИИ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316993" y="6059393"/>
            <a:ext cx="11403013" cy="655540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Если вдруг будет вторая волна коронавируса, и будет объявлен режим самоизоляции, в какой степени Вы будете его соблюдать?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8591296" y="6914292"/>
            <a:ext cx="4096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В случае введения повторной самоизоляции из-за второй волны коронавируса 45% жителей будут соблюдать ее также строго, как и в первый раз. Это на 9,1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п.п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. меньше, чем в начале лета. Снижение этой группы может быть связано с ростом группы тех, кто не верит в коронавирус и его опасность.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0A4287-1012-42C8-9C9C-E403BE362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61912"/>
              </p:ext>
            </p:extLst>
          </p:nvPr>
        </p:nvGraphicFramePr>
        <p:xfrm>
          <a:off x="316991" y="6928312"/>
          <a:ext cx="8144256" cy="25241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63363">
                  <a:extLst>
                    <a:ext uri="{9D8B030D-6E8A-4147-A177-3AD203B41FA5}">
                      <a16:colId xmlns:a16="http://schemas.microsoft.com/office/drawing/2014/main" val="2677634071"/>
                    </a:ext>
                  </a:extLst>
                </a:gridCol>
                <a:gridCol w="1180290">
                  <a:extLst>
                    <a:ext uri="{9D8B030D-6E8A-4147-A177-3AD203B41FA5}">
                      <a16:colId xmlns:a16="http://schemas.microsoft.com/office/drawing/2014/main" val="488762443"/>
                    </a:ext>
                  </a:extLst>
                </a:gridCol>
                <a:gridCol w="1300603">
                  <a:extLst>
                    <a:ext uri="{9D8B030D-6E8A-4147-A177-3AD203B41FA5}">
                      <a16:colId xmlns:a16="http://schemas.microsoft.com/office/drawing/2014/main" val="3393876426"/>
                    </a:ext>
                  </a:extLst>
                </a:gridCol>
              </a:tblGrid>
              <a:tr h="122283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 июня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 сентября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530209"/>
                  </a:ext>
                </a:extLst>
              </a:tr>
              <a:tr h="122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Я буду соблюдать так же, как соблюдал в первый раз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54,37%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45,23%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64421"/>
                  </a:ext>
                </a:extLst>
              </a:tr>
              <a:tr h="122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 буду соблюдать, но не так строго, как в первый раз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4,12%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4,95%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2450746"/>
                  </a:ext>
                </a:extLst>
              </a:tr>
              <a:tr h="122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 буду соблюдать еще строже, чем в первый раз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4,53%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3,43%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734452"/>
                  </a:ext>
                </a:extLst>
              </a:tr>
              <a:tr h="239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 буду соблюдать только те правила режима, за нарушение которых будут штрафовать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8,40%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9,88%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9800889"/>
                  </a:ext>
                </a:extLst>
              </a:tr>
              <a:tr h="122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 не буду соблюдать режим самоизоляции по собственному желанию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14,21%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17,59%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91473"/>
                  </a:ext>
                </a:extLst>
              </a:tr>
              <a:tr h="122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 не смогу соблюдать режим самоизоляции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9,78%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12,45%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4355435"/>
                  </a:ext>
                </a:extLst>
              </a:tr>
              <a:tr h="122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Затрудняюсь ответить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3,27%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4,68%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2656030"/>
                  </a:ext>
                </a:extLst>
              </a:tr>
              <a:tr h="122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Другое (укажите)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1,32%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1,78%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1706523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CFCE9F66-412D-4670-AFEE-3FA009464830}"/>
              </a:ext>
            </a:extLst>
          </p:cNvPr>
          <p:cNvSpPr/>
          <p:nvPr/>
        </p:nvSpPr>
        <p:spPr>
          <a:xfrm>
            <a:off x="316993" y="1688226"/>
            <a:ext cx="6412990" cy="655540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Как Вы считаете, что может оказать максимальное влияние на начало второй волны коронавируса в России? </a:t>
            </a:r>
          </a:p>
          <a:p>
            <a:r>
              <a:rPr lang="ru-RU" sz="1200" b="1" i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Выберите не более 3 наиболее влиятельных фактора</a:t>
            </a:r>
            <a:endParaRPr lang="ru-RU" sz="1600" b="1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40D589-65D2-4F9A-850D-E9FF3E3C32D9}"/>
              </a:ext>
            </a:extLst>
          </p:cNvPr>
          <p:cNvSpPr/>
          <p:nvPr/>
        </p:nvSpPr>
        <p:spPr>
          <a:xfrm>
            <a:off x="223402" y="4379777"/>
            <a:ext cx="65036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Россияне считают преждевременным массовый выезд соотечественников на отдых на курорты и за границу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. Основной возможной причиной второй волны респонденты называют открытие границ (45,3%) и массовый отдых на курортах (42,6%).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В то, что причиной второй волны может стать открытие школ и детских садов, а также вузов, считают 15,2% и 9,2% респондентов соответственно 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1911243-D911-4193-8F01-7CFD8FE5C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48884"/>
              </p:ext>
            </p:extLst>
          </p:nvPr>
        </p:nvGraphicFramePr>
        <p:xfrm>
          <a:off x="316991" y="2468766"/>
          <a:ext cx="6412991" cy="18402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76745">
                  <a:extLst>
                    <a:ext uri="{9D8B030D-6E8A-4147-A177-3AD203B41FA5}">
                      <a16:colId xmlns:a16="http://schemas.microsoft.com/office/drawing/2014/main" val="1226884799"/>
                    </a:ext>
                  </a:extLst>
                </a:gridCol>
                <a:gridCol w="1036246">
                  <a:extLst>
                    <a:ext uri="{9D8B030D-6E8A-4147-A177-3AD203B41FA5}">
                      <a16:colId xmlns:a16="http://schemas.microsoft.com/office/drawing/2014/main" val="1137490093"/>
                    </a:ext>
                  </a:extLst>
                </a:gridCol>
              </a:tblGrid>
              <a:tr h="163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Открытие границ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45,30%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855697"/>
                  </a:ext>
                </a:extLst>
              </a:tr>
              <a:tr h="163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Массовый отдых на курортах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42,65%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20782"/>
                  </a:ext>
                </a:extLst>
              </a:tr>
              <a:tr h="32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Массовое использование общественного транспорта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16,98%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676266"/>
                  </a:ext>
                </a:extLst>
              </a:tr>
              <a:tr h="163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Открытие школ и детских садов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15,18%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693347"/>
                  </a:ext>
                </a:extLst>
              </a:tr>
              <a:tr h="163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Открытие ресторанов, кинотеатров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12,37%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2363691"/>
                  </a:ext>
                </a:extLst>
              </a:tr>
              <a:tr h="163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Открытие высших учебных заведений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9,22%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7615801"/>
                  </a:ext>
                </a:extLst>
              </a:tr>
              <a:tr h="163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Выход на работу из самоизоляции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5,35%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6342157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76FF5E3C-2297-43C1-98DC-A3F74C79F529}"/>
              </a:ext>
            </a:extLst>
          </p:cNvPr>
          <p:cNvSpPr/>
          <p:nvPr/>
        </p:nvSpPr>
        <p:spPr>
          <a:xfrm>
            <a:off x="7016497" y="1688226"/>
            <a:ext cx="5671311" cy="655540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Как вы считаете, в случае наступления второй волны коронавируса, какие меры должно предпринять государство? </a:t>
            </a:r>
          </a:p>
          <a:p>
            <a:r>
              <a:rPr lang="ru-RU" sz="1400" b="1" i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Выберите все подходящие варианты</a:t>
            </a:r>
            <a:endParaRPr lang="ru-RU" sz="1600" b="1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01DB474-2E7F-4B42-A42E-1673BDBDB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35405"/>
              </p:ext>
            </p:extLst>
          </p:nvPr>
        </p:nvGraphicFramePr>
        <p:xfrm>
          <a:off x="7521702" y="2542101"/>
          <a:ext cx="4660900" cy="1550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95304">
                  <a:extLst>
                    <a:ext uri="{9D8B030D-6E8A-4147-A177-3AD203B41FA5}">
                      <a16:colId xmlns:a16="http://schemas.microsoft.com/office/drawing/2014/main" val="2500576927"/>
                    </a:ext>
                  </a:extLst>
                </a:gridCol>
                <a:gridCol w="865596">
                  <a:extLst>
                    <a:ext uri="{9D8B030D-6E8A-4147-A177-3AD203B41FA5}">
                      <a16:colId xmlns:a16="http://schemas.microsoft.com/office/drawing/2014/main" val="3615245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Закрыть границы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47,55%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86376"/>
                  </a:ext>
                </a:extLst>
              </a:tr>
              <a:tr h="208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Закрыть общественные места (парки, рестораны, кинотеатры)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26,21%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9850145"/>
                  </a:ext>
                </a:extLst>
              </a:tr>
              <a:tr h="17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Ввести режим самоизоляции (аналогичный весеннему)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22,15%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460095"/>
                  </a:ext>
                </a:extLst>
              </a:tr>
              <a:tr h="17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Ввести штрафы за нарушение масочного режима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17,55%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676603"/>
                  </a:ext>
                </a:extLst>
              </a:tr>
              <a:tr h="106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Закрыть школы и вузы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16,31%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8584719"/>
                  </a:ext>
                </a:extLst>
              </a:tr>
              <a:tr h="106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Остановить общественный транспорт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4,26%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91047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BFEEB1-F0C3-47AA-BFCF-96C42803A2A0}"/>
              </a:ext>
            </a:extLst>
          </p:cNvPr>
          <p:cNvSpPr/>
          <p:nvPr/>
        </p:nvSpPr>
        <p:spPr>
          <a:xfrm>
            <a:off x="7016497" y="4185349"/>
            <a:ext cx="5447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Первое, что должно сделать государство в случае наступления второй волны коронавируса – закрыть границы. Так считает почти половина опрошенных респондентов. 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О необходимости закрытия школ и вузов в случае второй волны говорит лишь 16,3% респондентов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415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822324" y="716730"/>
            <a:ext cx="11439526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НОВЫЙ УЧЕБНЫЙ ГОД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733426" y="1654788"/>
            <a:ext cx="11483975" cy="650756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Какие меры профилактики действуют в Вашей школе? 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Выберите все подходящие варианты ответов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5893054" y="2818449"/>
            <a:ext cx="63243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Школы дисциплинировано исполняют требования Роспотребнадзора по соблюдению мер профилактики коронавируса. 75% школ тестируют температуру тела на входе, 62,4% школ отменили линейки. 62% школ проводят обучение каждого класса в отдельном помещении.</a:t>
            </a:r>
            <a:endParaRPr lang="en-GB" sz="1800" dirty="0">
              <a:solidFill>
                <a:schemeClr val="tx1"/>
              </a:solidFill>
              <a:latin typeface="+mn-lt"/>
              <a:ea typeface="MS Mincho"/>
            </a:endParaRPr>
          </a:p>
          <a:p>
            <a:pPr algn="just"/>
            <a:endParaRPr lang="ru-RU" sz="18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MS Mincho"/>
            </a:endParaRP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247F7315-77FA-4EDB-9D16-07377631FDFA}"/>
              </a:ext>
            </a:extLst>
          </p:cNvPr>
          <p:cNvSpPr/>
          <p:nvPr/>
        </p:nvSpPr>
        <p:spPr>
          <a:xfrm>
            <a:off x="760412" y="5971794"/>
            <a:ext cx="11483975" cy="650761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Как Вы считаете, помогут ли рекомендованные меры профилактики в школе снизить риски вспышки инфекции?</a:t>
            </a:r>
            <a:endParaRPr lang="ru-RU" sz="1600" b="1" i="1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D998AF-6692-4A28-9E27-385FB31AEE29}"/>
              </a:ext>
            </a:extLst>
          </p:cNvPr>
          <p:cNvSpPr/>
          <p:nvPr/>
        </p:nvSpPr>
        <p:spPr>
          <a:xfrm>
            <a:off x="5893054" y="7457919"/>
            <a:ext cx="6324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При этом более половины респондентов (57,7%), считают что эти меры безопасности не помогут в сдерживании распространения инфекции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MS Mincho"/>
              </a:rPr>
              <a:t>.</a:t>
            </a:r>
            <a:endParaRPr lang="ru-RU" sz="18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MS Mincho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819C7D3-C45A-4CE9-8C1B-1808B5681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147628"/>
              </p:ext>
            </p:extLst>
          </p:nvPr>
        </p:nvGraphicFramePr>
        <p:xfrm>
          <a:off x="1232079" y="2496316"/>
          <a:ext cx="3937000" cy="32651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0923">
                  <a:extLst>
                    <a:ext uri="{9D8B030D-6E8A-4147-A177-3AD203B41FA5}">
                      <a16:colId xmlns:a16="http://schemas.microsoft.com/office/drawing/2014/main" val="2666542021"/>
                    </a:ext>
                  </a:extLst>
                </a:gridCol>
                <a:gridCol w="866077">
                  <a:extLst>
                    <a:ext uri="{9D8B030D-6E8A-4147-A177-3AD203B41FA5}">
                      <a16:colId xmlns:a16="http://schemas.microsoft.com/office/drawing/2014/main" val="1897182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Тестирование температуры на входе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75,00%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7065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Отменили линиейки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62,04%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9911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Обучение в одном помещении (классе, аудитории)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61,96%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0571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Разное время начала занятий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56,67%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0748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Разное время перемен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44,67%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643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Масочный режим для преподавателей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32,13%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6805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Тестирование преподавателей не коронавирус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10,33%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081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Масочный режим для учеников (студентов)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8,04%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275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Ничего из перечисленного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4,17%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417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Другое (укажите)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3,00%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085443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1F81019-60D2-44F9-9502-4817F8A43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62300"/>
              </p:ext>
            </p:extLst>
          </p:nvPr>
        </p:nvGraphicFramePr>
        <p:xfrm>
          <a:off x="1353066" y="7209971"/>
          <a:ext cx="3695026" cy="1419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09391">
                  <a:extLst>
                    <a:ext uri="{9D8B030D-6E8A-4147-A177-3AD203B41FA5}">
                      <a16:colId xmlns:a16="http://schemas.microsoft.com/office/drawing/2014/main" val="3250556432"/>
                    </a:ext>
                  </a:extLst>
                </a:gridCol>
                <a:gridCol w="1385635">
                  <a:extLst>
                    <a:ext uri="{9D8B030D-6E8A-4147-A177-3AD203B41FA5}">
                      <a16:colId xmlns:a16="http://schemas.microsoft.com/office/drawing/2014/main" val="14416177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Безусловно, помогут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11,29%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59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Скорее помогут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19,63%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5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Скорее не помогут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22,17%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888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Никак не помогут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35,67%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7352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Затрудняюсь ответить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11,25%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17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4721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822324" y="716730"/>
            <a:ext cx="11439526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НОВЫЙ УЧЕБНЫЙ ГОД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733426" y="1654788"/>
            <a:ext cx="11483975" cy="650756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Как Вы относитесь к дистанционному обучению школьников?</a:t>
            </a:r>
            <a:endParaRPr lang="ru-RU" sz="1600" b="1" i="1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6341423" y="2818449"/>
            <a:ext cx="5875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Лишь 14,8% опрошенных родителей школьников поддерживают в той или иной степени дистанционное обучение своих детей. 79,5% на поддерживают дистанционное обучение</a:t>
            </a:r>
            <a:endParaRPr lang="ru-RU" sz="18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MS Mincho"/>
            </a:endParaRP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247F7315-77FA-4EDB-9D16-07377631FDFA}"/>
              </a:ext>
            </a:extLst>
          </p:cNvPr>
          <p:cNvSpPr/>
          <p:nvPr/>
        </p:nvSpPr>
        <p:spPr>
          <a:xfrm>
            <a:off x="733425" y="4817784"/>
            <a:ext cx="11483975" cy="650761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С чем, в первую очередь, связаны Ваши опасения по внедрению дистанционного обучения в школах?</a:t>
            </a:r>
            <a:endParaRPr lang="ru-RU" sz="1600" b="1" i="1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6641EE2-8C6B-4357-B1EC-5AE94EC5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77917"/>
              </p:ext>
            </p:extLst>
          </p:nvPr>
        </p:nvGraphicFramePr>
        <p:xfrm>
          <a:off x="1232079" y="2718722"/>
          <a:ext cx="4693708" cy="17030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44568">
                  <a:extLst>
                    <a:ext uri="{9D8B030D-6E8A-4147-A177-3AD203B41FA5}">
                      <a16:colId xmlns:a16="http://schemas.microsoft.com/office/drawing/2014/main" val="2736719764"/>
                    </a:ext>
                  </a:extLst>
                </a:gridCol>
                <a:gridCol w="1649140">
                  <a:extLst>
                    <a:ext uri="{9D8B030D-6E8A-4147-A177-3AD203B41FA5}">
                      <a16:colId xmlns:a16="http://schemas.microsoft.com/office/drawing/2014/main" val="12156665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Полностью поддерживаю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5,6%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05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Скорее поддерживаю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9,2%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969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Скорее не поддерживаю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17,2%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06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Полностью не поддерживаю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62,3%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95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Затрудняюсь ответить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3,9%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237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Другое (укажите)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1,8%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857532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76EA51-C6FC-42E5-8F8B-CD5444F02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47054"/>
              </p:ext>
            </p:extLst>
          </p:nvPr>
        </p:nvGraphicFramePr>
        <p:xfrm>
          <a:off x="956878" y="5774796"/>
          <a:ext cx="5740806" cy="36804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18471">
                  <a:extLst>
                    <a:ext uri="{9D8B030D-6E8A-4147-A177-3AD203B41FA5}">
                      <a16:colId xmlns:a16="http://schemas.microsoft.com/office/drawing/2014/main" val="1640521291"/>
                    </a:ext>
                  </a:extLst>
                </a:gridCol>
                <a:gridCol w="1022335">
                  <a:extLst>
                    <a:ext uri="{9D8B030D-6E8A-4147-A177-3AD203B41FA5}">
                      <a16:colId xmlns:a16="http://schemas.microsoft.com/office/drawing/2014/main" val="20375480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Школьникам необходимо очное общение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36,5%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82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Школьники не готовы к такой форме обучения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16,5%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374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Не все предметы можно проводить онлайн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7,3%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57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Проблемы с Интернетом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6,9%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040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Не все учителя умеют проводить онлайн уроки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6,2%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652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Такой формат обучения подходит не для всех детей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6,1%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2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Сильно увеличивается нагрузка на школьников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5,7%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76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У нас нет возможности приобрести хороший компьютер (планшет)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4,6%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138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Другое (укажите)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3,5%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6254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Это должно быть только для старших классов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3,3%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7541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Ничего из перечисленного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2,5%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9398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Сильно увеличивается нагрузка на учителей</a:t>
                      </a:r>
                      <a:endParaRPr lang="ru-RU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0,9%</a:t>
                      </a:r>
                      <a:endParaRPr lang="ru-RU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214698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A0B17B-5FC5-414D-8EE9-F4DD3AD80866}"/>
              </a:ext>
            </a:extLst>
          </p:cNvPr>
          <p:cNvSpPr/>
          <p:nvPr/>
        </p:nvSpPr>
        <p:spPr>
          <a:xfrm>
            <a:off x="7267698" y="6331528"/>
            <a:ext cx="46141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Необходимость личного общения, а также неготовность школьников  к дистанционной форме обучения  - вот основные причины, с которыми связаны опасения родителей при внедрении дистанционного обучения.</a:t>
            </a:r>
            <a:endParaRPr lang="ru-RU" sz="18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3408260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93DF9C-A63C-40AD-884B-609E17056958}"/>
              </a:ext>
            </a:extLst>
          </p:cNvPr>
          <p:cNvSpPr/>
          <p:nvPr/>
        </p:nvSpPr>
        <p:spPr>
          <a:xfrm>
            <a:off x="647077" y="321633"/>
            <a:ext cx="1157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ПАРАМЕТРЫ ИССЛЕДОВАНИЯ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B4E7A-F042-4730-8046-6A5C9F1F8DD2}"/>
              </a:ext>
            </a:extLst>
          </p:cNvPr>
          <p:cNvSpPr txBox="1"/>
          <p:nvPr/>
        </p:nvSpPr>
        <p:spPr>
          <a:xfrm>
            <a:off x="2103582" y="6369121"/>
            <a:ext cx="5305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2DE89C-3D41-409F-97F4-6A317893FB6A}"/>
              </a:ext>
            </a:extLst>
          </p:cNvPr>
          <p:cNvSpPr/>
          <p:nvPr/>
        </p:nvSpPr>
        <p:spPr>
          <a:xfrm>
            <a:off x="2634176" y="1818967"/>
            <a:ext cx="722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ИНТЕРНЕТ-ОПРОС МЕТОДОМ ПОТОЧНОЙ ВЫБОРКИ</a:t>
            </a:r>
          </a:p>
          <a:p>
            <a:pPr algn="r"/>
            <a:endParaRPr lang="ru-RU" altLang="ru-RU" sz="2400" b="1" dirty="0">
              <a:solidFill>
                <a:srgbClr val="1F4E79"/>
              </a:solidFill>
              <a:latin typeface="+mn-lt"/>
              <a:cs typeface="Segoe UI" panose="020B0502040204020203" pitchFamily="34" charset="0"/>
            </a:endParaRPr>
          </a:p>
          <a:p>
            <a:pPr algn="r"/>
            <a:endParaRPr lang="ru-RU" altLang="ru-RU" sz="2400" b="1" dirty="0">
              <a:solidFill>
                <a:srgbClr val="1F4E79"/>
              </a:solidFill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105EFDB-CC45-4505-9A69-2DE624B5D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30875"/>
              </p:ext>
            </p:extLst>
          </p:nvPr>
        </p:nvGraphicFramePr>
        <p:xfrm>
          <a:off x="1943100" y="2613244"/>
          <a:ext cx="9528464" cy="300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779">
                  <a:extLst>
                    <a:ext uri="{9D8B030D-6E8A-4147-A177-3AD203B41FA5}">
                      <a16:colId xmlns:a16="http://schemas.microsoft.com/office/drawing/2014/main" val="2876707376"/>
                    </a:ext>
                  </a:extLst>
                </a:gridCol>
                <a:gridCol w="3250905">
                  <a:extLst>
                    <a:ext uri="{9D8B030D-6E8A-4147-A177-3AD203B41FA5}">
                      <a16:colId xmlns:a16="http://schemas.microsoft.com/office/drawing/2014/main" val="1948242251"/>
                    </a:ext>
                  </a:extLst>
                </a:gridCol>
                <a:gridCol w="5640780">
                  <a:extLst>
                    <a:ext uri="{9D8B030D-6E8A-4147-A177-3AD203B41FA5}">
                      <a16:colId xmlns:a16="http://schemas.microsoft.com/office/drawing/2014/main" val="987716017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>
                          <a:effectLst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Срок полевого этапа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Выборка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883107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18-19 марта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1,2 тыс. из всех федеральных округов РФ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8296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4-5 апреля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3,1 тыс. из всех федеральных округов РФ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13178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18-20 апреля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</a:rPr>
                        <a:t>11,1 тыс. из всех субъектов РФ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714362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11-12 мая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7,3 тыс. из всех субъектов РФ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747521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21-26 мая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7,6 тыс. из всех субъектов РФ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771389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</a:rPr>
                        <a:t>13-16 июня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</a:rPr>
                        <a:t>7,8 тыс. из всех субъектов РФ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696516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effectLst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effectLst/>
                        </a:rPr>
                        <a:t>5-7 сентября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effectLst/>
                        </a:rPr>
                        <a:t>9 тыс. из всех субъектов РФ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090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7D17AB-FECF-4E4D-B232-599C96C0A95D}"/>
              </a:ext>
            </a:extLst>
          </p:cNvPr>
          <p:cNvSpPr txBox="1"/>
          <p:nvPr/>
        </p:nvSpPr>
        <p:spPr>
          <a:xfrm>
            <a:off x="1658596" y="6148790"/>
            <a:ext cx="10182681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было проведено в формате Интернет-опроса среди жителей Российской Федерации с использованием запрограммированной формализованной онлайн-анкеты. Рекрутинг респондентов (привлечение к опросу) был реализован с помощью метода поточной выборки 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riversampling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пропорционально населению каждого федерального округа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ответов были нормализованы с учетом социально-демографических характеристик населения России (пол, возраст, размер населенного пункта). Выборка репрезентирует взрослое (18-75 лет) население Российской Федерации. 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83149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B4E7A-F042-4730-8046-6A5C9F1F8DD2}"/>
              </a:ext>
            </a:extLst>
          </p:cNvPr>
          <p:cNvSpPr txBox="1"/>
          <p:nvPr/>
        </p:nvSpPr>
        <p:spPr>
          <a:xfrm>
            <a:off x="2103582" y="6369121"/>
            <a:ext cx="5305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2DE89C-3D41-409F-97F4-6A317893FB6A}"/>
              </a:ext>
            </a:extLst>
          </p:cNvPr>
          <p:cNvSpPr/>
          <p:nvPr/>
        </p:nvSpPr>
        <p:spPr>
          <a:xfrm>
            <a:off x="-234461" y="535248"/>
            <a:ext cx="1157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ОСНОВНЫЕ 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D3F80-66C1-4EC2-9BCD-ACF944D9DAC7}"/>
              </a:ext>
            </a:extLst>
          </p:cNvPr>
          <p:cNvSpPr txBox="1"/>
          <p:nvPr/>
        </p:nvSpPr>
        <p:spPr>
          <a:xfrm>
            <a:off x="470858" y="5623642"/>
            <a:ext cx="1206308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ru-RU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17D2-28DE-48AE-8897-4999855733FD}"/>
              </a:ext>
            </a:extLst>
          </p:cNvPr>
          <p:cNvSpPr txBox="1"/>
          <p:nvPr/>
        </p:nvSpPr>
        <p:spPr>
          <a:xfrm>
            <a:off x="712475" y="2161155"/>
            <a:ext cx="11579848" cy="7335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За период летних месяцев население практически полностью вышло из режима самоизоляции, но продолжает массово соблюдать меры профилактики и безопасности. Снижается не только оценка опасности коронавируса, но и  уверенность в возможной победе над вирусом в течение месяца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:</a:t>
            </a: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население начинает понимать, что вирус не исчезнет, и придется жить с ним. </a:t>
            </a:r>
          </a:p>
          <a:p>
            <a:pPr marL="457200" indent="-457200" algn="just">
              <a:spcBef>
                <a:spcPts val="600"/>
              </a:spcBef>
              <a:buFontTx/>
              <a:buAutoNum type="arabicPeriod"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Продолжает численно расти доля </a:t>
            </a:r>
            <a:r>
              <a:rPr kumimoji="0" lang="ru-RU" sz="2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коронаскептиков</a:t>
            </a: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, которые не признают существование вируса</a:t>
            </a:r>
            <a:r>
              <a:rPr lang="ru-RU" sz="2000" dirty="0"/>
              <a:t> либо не видят в нем опасности. Они не соблюдают меры профилактики, не будут делать прививки, не будут соблюдать самоизоляцию в случае второй волны. Основная причина скепсиса – отсутствие заболевших в своем окружении.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/>
              <a:t>В</a:t>
            </a: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случае появления симптомов коронавируса или гриппа почти треть населения не планирует обращаться к врачам либо будут это делать только в критических случаях с угрозой для жизни. Среди </a:t>
            </a:r>
            <a:r>
              <a:rPr kumimoji="0" lang="ru-RU" sz="2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коронаскептиков</a:t>
            </a: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таких практически половина.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/>
              <a:t>45,6% опрошенных не будут делать прививку от коронавируса.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/>
              <a:t>20% населения считает, что мы находимся в начале второй волны пандемии. Основной причиной возможного начала второй волны население считает открытие границ и массовый отдых соотечественников на курортах. 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/>
              <a:t>Лишь малая доля населения считает, что причиной второй волны могут стать открытие школ и вузов. При этом школы открыли новый учебный год с максимально дисциплинированным соблюдением мер безопасности и профилактики коронавируса. Почти 80% родителей школьников не поддерживают дистанционное образование в школах, так как детям важно очное общение. 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18402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C986434-AA4F-4306-A80E-EE5E0D69A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74328"/>
              </p:ext>
            </p:extLst>
          </p:nvPr>
        </p:nvGraphicFramePr>
        <p:xfrm>
          <a:off x="380010" y="3030322"/>
          <a:ext cx="7006442" cy="534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7861299" y="2806191"/>
            <a:ext cx="43798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Общий уровень ощущения опасности коронавируса продолжает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снижаться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 по мере возвращения населения к привычной жизни. Средний показатель по стране –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4,75 баллов из 10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93DF9C-A63C-40AD-884B-609E17056958}"/>
              </a:ext>
            </a:extLst>
          </p:cNvPr>
          <p:cNvSpPr/>
          <p:nvPr/>
        </p:nvSpPr>
        <p:spPr>
          <a:xfrm>
            <a:off x="637553" y="632746"/>
            <a:ext cx="1157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ОЦЕНКА ОПАСНОСТИ РАСПРОСТРАНЕНИЯ ВИРУСА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823912" y="1742648"/>
            <a:ext cx="11403013" cy="817023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altLang="ru-RU" sz="22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Оцените по 10 бальной шкале, как Вы в целом оцениваете опасность коронавируса для Вас и Вашей семьи?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F8580F-7CCF-B447-832A-003C635D5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2" y="3508130"/>
            <a:ext cx="560354" cy="560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EB332A-32E2-4D68-92BE-1E15FF4A90F4}"/>
              </a:ext>
            </a:extLst>
          </p:cNvPr>
          <p:cNvSpPr txBox="1"/>
          <p:nvPr/>
        </p:nvSpPr>
        <p:spPr>
          <a:xfrm>
            <a:off x="1047828" y="8391400"/>
            <a:ext cx="143758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30 марта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 введен режим самоизоляции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EAEA45-5006-4D21-A1AA-6F1AB7028908}"/>
              </a:ext>
            </a:extLst>
          </p:cNvPr>
          <p:cNvCxnSpPr>
            <a:cxnSpLocks/>
          </p:cNvCxnSpPr>
          <p:nvPr/>
        </p:nvCxnSpPr>
        <p:spPr>
          <a:xfrm flipV="1">
            <a:off x="1766619" y="3473149"/>
            <a:ext cx="0" cy="468224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E7C561C-EE21-43C1-AABA-7855113D9534}"/>
              </a:ext>
            </a:extLst>
          </p:cNvPr>
          <p:cNvCxnSpPr>
            <a:cxnSpLocks/>
          </p:cNvCxnSpPr>
          <p:nvPr/>
        </p:nvCxnSpPr>
        <p:spPr>
          <a:xfrm flipV="1">
            <a:off x="3768932" y="3528177"/>
            <a:ext cx="0" cy="4682245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09056C-DBFA-435D-B167-F7F3008D9849}"/>
              </a:ext>
            </a:extLst>
          </p:cNvPr>
          <p:cNvSpPr txBox="1"/>
          <p:nvPr/>
        </p:nvSpPr>
        <p:spPr>
          <a:xfrm>
            <a:off x="3164440" y="8220701"/>
            <a:ext cx="143758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11 мая выступление Президента о начале выхода из карантина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1254EC-5427-4840-9A75-61A8F6A31F98}"/>
              </a:ext>
            </a:extLst>
          </p:cNvPr>
          <p:cNvSpPr txBox="1"/>
          <p:nvPr/>
        </p:nvSpPr>
        <p:spPr>
          <a:xfrm>
            <a:off x="8720163" y="4053219"/>
            <a:ext cx="295240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 Light"/>
              </a:rPr>
              <a:t>Распределение по федеральным округам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25C57BA-10FA-42EE-AB4C-990B353F1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27620"/>
              </p:ext>
            </p:extLst>
          </p:nvPr>
        </p:nvGraphicFramePr>
        <p:xfrm>
          <a:off x="8182099" y="4982237"/>
          <a:ext cx="3895106" cy="22802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60662">
                  <a:extLst>
                    <a:ext uri="{9D8B030D-6E8A-4147-A177-3AD203B41FA5}">
                      <a16:colId xmlns:a16="http://schemas.microsoft.com/office/drawing/2014/main" val="4064011893"/>
                    </a:ext>
                  </a:extLst>
                </a:gridCol>
                <a:gridCol w="634444">
                  <a:extLst>
                    <a:ext uri="{9D8B030D-6E8A-4147-A177-3AD203B41FA5}">
                      <a16:colId xmlns:a16="http://schemas.microsoft.com/office/drawing/2014/main" val="316641576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г. Москва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935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Дальневосточный ФО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1036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Приволжский ФО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9476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Северо-Западный ФО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18044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Северо-Кавказский ФО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87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Сибирский ФО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45665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Уральский ФО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506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Центральный ФО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36576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Южный ФО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096453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EACEEB-92A5-4836-86A3-323A2C14C89D}"/>
              </a:ext>
            </a:extLst>
          </p:cNvPr>
          <p:cNvSpPr/>
          <p:nvPr/>
        </p:nvSpPr>
        <p:spPr>
          <a:xfrm>
            <a:off x="8065483" y="7701982"/>
            <a:ext cx="4379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Москва и СКФО – лидеры по оценке населением опасности коронавируса. Минимальное ощущение опасности  в Дальневосточном ФО.</a:t>
            </a:r>
          </a:p>
        </p:txBody>
      </p:sp>
    </p:spTree>
    <p:extLst>
      <p:ext uri="{BB962C8B-B14F-4D97-AF65-F5344CB8AC3E}">
        <p14:creationId xmlns:p14="http://schemas.microsoft.com/office/powerpoint/2010/main" val="2325944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МЕРЫ ПРОФИЛАКТИКИ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787400" y="1763338"/>
            <a:ext cx="11403013" cy="850901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Какие меры профилактики коронавируса Вы продолжаете соблюдать сейчас? </a:t>
            </a:r>
          </a:p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(Выберите все подходящие варианты)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541387" y="2814351"/>
            <a:ext cx="119220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CFD418-1035-4E2E-B327-31EC1FA405B5}"/>
              </a:ext>
            </a:extLst>
          </p:cNvPr>
          <p:cNvSpPr/>
          <p:nvPr/>
        </p:nvSpPr>
        <p:spPr>
          <a:xfrm>
            <a:off x="8862361" y="3717943"/>
            <a:ext cx="36010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   За три месяца лета население практически полностью вышло из режима самоизоляции, но при этом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сохранило массовое соблюдение мер безопасности и  профилактики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коронавируса.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   Лишь каждый пятый по-прежнему старается оставаться чаще дома или реже посещает магазины. При этом более половины респондентов моют чаще руки, более 40% носят защитные маски вне дома, более 31% использует социальное дистанцирование.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79CD61D-CACB-418D-A7CD-102345F7D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13296"/>
              </p:ext>
            </p:extLst>
          </p:nvPr>
        </p:nvGraphicFramePr>
        <p:xfrm>
          <a:off x="541387" y="2814351"/>
          <a:ext cx="8179464" cy="5377393"/>
        </p:xfrm>
        <a:graphic>
          <a:graphicData uri="http://schemas.openxmlformats.org/drawingml/2006/table">
            <a:tbl>
              <a:tblPr/>
              <a:tblGrid>
                <a:gridCol w="3186536">
                  <a:extLst>
                    <a:ext uri="{9D8B030D-6E8A-4147-A177-3AD203B41FA5}">
                      <a16:colId xmlns:a16="http://schemas.microsoft.com/office/drawing/2014/main" val="2337057543"/>
                    </a:ext>
                  </a:extLst>
                </a:gridCol>
                <a:gridCol w="1054079">
                  <a:extLst>
                    <a:ext uri="{9D8B030D-6E8A-4147-A177-3AD203B41FA5}">
                      <a16:colId xmlns:a16="http://schemas.microsoft.com/office/drawing/2014/main" val="2194213086"/>
                    </a:ext>
                  </a:extLst>
                </a:gridCol>
                <a:gridCol w="968830">
                  <a:extLst>
                    <a:ext uri="{9D8B030D-6E8A-4147-A177-3AD203B41FA5}">
                      <a16:colId xmlns:a16="http://schemas.microsoft.com/office/drawing/2014/main" val="1946058466"/>
                    </a:ext>
                  </a:extLst>
                </a:gridCol>
                <a:gridCol w="968830">
                  <a:extLst>
                    <a:ext uri="{9D8B030D-6E8A-4147-A177-3AD203B41FA5}">
                      <a16:colId xmlns:a16="http://schemas.microsoft.com/office/drawing/2014/main" val="1941093685"/>
                    </a:ext>
                  </a:extLst>
                </a:gridCol>
                <a:gridCol w="968830">
                  <a:extLst>
                    <a:ext uri="{9D8B030D-6E8A-4147-A177-3AD203B41FA5}">
                      <a16:colId xmlns:a16="http://schemas.microsoft.com/office/drawing/2014/main" val="155640552"/>
                    </a:ext>
                  </a:extLst>
                </a:gridCol>
                <a:gridCol w="1032359">
                  <a:extLst>
                    <a:ext uri="{9D8B030D-6E8A-4147-A177-3AD203B41FA5}">
                      <a16:colId xmlns:a16="http://schemas.microsoft.com/office/drawing/2014/main" val="348324850"/>
                    </a:ext>
                  </a:extLst>
                </a:gridCol>
              </a:tblGrid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 апреля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 мая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мая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 июня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сентября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21518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Остаюсь чаще 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52764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Мою чаще руки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55777"/>
                  </a:ext>
                </a:extLst>
              </a:tr>
              <a:tr h="348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Использую социальное дистанцирование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71775"/>
                  </a:ext>
                </a:extLst>
              </a:tr>
              <a:tr h="348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Избегаю общественных мест, таких как бары и рестораны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65878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Посещаю реже магазины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35316"/>
                  </a:ext>
                </a:extLst>
              </a:tr>
              <a:tr h="348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Отменил запланированное с семьей или друзьями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59802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Реже путешествую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49326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Больше покупаю онлайн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039911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Чаще убираюсь 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91238"/>
                  </a:ext>
                </a:extLst>
              </a:tr>
              <a:tr h="348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Избегаю загруженное время для покупок в магазинах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18966"/>
                  </a:ext>
                </a:extLst>
              </a:tr>
              <a:tr h="348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Избегаю общественного транспорта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25096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Использую реже наличные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54400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Работаю из 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71244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Меньше занимаюсь спортом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53650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Ничего из перечисленного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770486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Ношу защитную маску вне 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6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541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586954A-823C-4CD5-B411-A273C09DA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388120"/>
              </p:ext>
            </p:extLst>
          </p:nvPr>
        </p:nvGraphicFramePr>
        <p:xfrm>
          <a:off x="664151" y="2614487"/>
          <a:ext cx="6377915" cy="393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822324" y="750230"/>
            <a:ext cx="11439526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УВЕРЕННОСТЬ В БЛИЖАЙШЕМ ОКОНЧАНИИ ЭПИДЕМИИ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1E595E9-4485-460D-8EF6-05E2BA76395E}"/>
              </a:ext>
            </a:extLst>
          </p:cNvPr>
          <p:cNvSpPr/>
          <p:nvPr/>
        </p:nvSpPr>
        <p:spPr>
          <a:xfrm>
            <a:off x="910392" y="1708810"/>
            <a:ext cx="11403013" cy="782516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Насколько Вы уверены, что проблемы, связанные с распространением эпидемии (рост </a:t>
            </a:r>
          </a:p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числа зараженных и погибших), будут решены в нашей стране за месяц? (от 0 до 10)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026D64-7082-4F94-ACCF-F31C4A42FE22}"/>
              </a:ext>
            </a:extLst>
          </p:cNvPr>
          <p:cNvSpPr/>
          <p:nvPr/>
        </p:nvSpPr>
        <p:spPr>
          <a:xfrm>
            <a:off x="7042066" y="2984650"/>
            <a:ext cx="53937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Продолжает снижаться уверенность в победе над коронавирусом в ближайший месяц. Значение достигло наименьшей отметки в 2,2 балла из 10 возможных. Даже в начале самоизоляции оптимизма в скорой победе  над коронавирусом было на 1,4 балла выше.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  <a:ea typeface="MS Mincho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Это может свидетельствовать о том, что население разубеждается в принципиальной возможности победить коронавирус и готовится к тому, что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MS Mincho"/>
              </a:rPr>
              <a:t>вирус будет существовать постоянно рядом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MS Mincho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6296E-92B8-4FE6-8CF2-9944232C6CA0}"/>
              </a:ext>
            </a:extLst>
          </p:cNvPr>
          <p:cNvSpPr txBox="1"/>
          <p:nvPr/>
        </p:nvSpPr>
        <p:spPr>
          <a:xfrm>
            <a:off x="708985" y="2776378"/>
            <a:ext cx="143758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30 марта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 введен режим самоизоляции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FCF2B34-044B-4F70-97C1-0B3F5D203C2A}"/>
              </a:ext>
            </a:extLst>
          </p:cNvPr>
          <p:cNvCxnSpPr>
            <a:cxnSpLocks/>
          </p:cNvCxnSpPr>
          <p:nvPr/>
        </p:nvCxnSpPr>
        <p:spPr>
          <a:xfrm flipV="1">
            <a:off x="1325104" y="3267458"/>
            <a:ext cx="0" cy="277977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1CC8EF8-A907-4CE6-96BC-F947F247AAB0}"/>
              </a:ext>
            </a:extLst>
          </p:cNvPr>
          <p:cNvCxnSpPr>
            <a:cxnSpLocks/>
          </p:cNvCxnSpPr>
          <p:nvPr/>
        </p:nvCxnSpPr>
        <p:spPr>
          <a:xfrm flipV="1">
            <a:off x="3300171" y="3549950"/>
            <a:ext cx="0" cy="24972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A5344F-3590-438C-8665-B48A4762EC24}"/>
              </a:ext>
            </a:extLst>
          </p:cNvPr>
          <p:cNvSpPr txBox="1"/>
          <p:nvPr/>
        </p:nvSpPr>
        <p:spPr>
          <a:xfrm>
            <a:off x="2418421" y="2577305"/>
            <a:ext cx="1724417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11 мая выступление Президента о начале выхода из карантина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3E08F0-70AD-4989-B7D8-40DA77EA58B8}"/>
              </a:ext>
            </a:extLst>
          </p:cNvPr>
          <p:cNvSpPr txBox="1"/>
          <p:nvPr/>
        </p:nvSpPr>
        <p:spPr>
          <a:xfrm>
            <a:off x="1234179" y="6782753"/>
            <a:ext cx="11079226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</a:rPr>
              <a:t>Наиболее вероятным сценарием развития событий с коронавирусом в России респонденты считают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Mincho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</a:rPr>
              <a:t>Выработку коллективного иммунитета (27,5%)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</a:rPr>
              <a:t>Коронавирус не закончится, а станет сезонной инфекцией (23,6%)</a:t>
            </a:r>
          </a:p>
          <a:p>
            <a:pPr marL="342900" indent="-342900" algn="just">
              <a:buAutoNum type="arabicPeriod"/>
            </a:pPr>
            <a:endParaRPr lang="ru-RU" sz="2000" dirty="0">
              <a:solidFill>
                <a:schemeClr val="tx1"/>
              </a:solidFill>
              <a:latin typeface="+mn-lt"/>
              <a:ea typeface="MS Mincho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</a:rPr>
              <a:t>Лишь 10,8% опрошенных считают, что массовая вакцинация российской вакциной положит конец пандемии.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MS Mincho"/>
              </a:rPr>
              <a:t> </a:t>
            </a:r>
            <a:endParaRPr lang="ru-RU" sz="2000" dirty="0">
              <a:solidFill>
                <a:schemeClr val="tx1"/>
              </a:solidFill>
              <a:latin typeface="+mn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266630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822324" y="716730"/>
            <a:ext cx="11439526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ВОЗВРАЩЕНИЕ К ПРИВЫЧНОМУ ОБРАЗУ ЖИЗНИ</a:t>
            </a:r>
          </a:p>
        </p:txBody>
      </p:sp>
      <p:sp>
        <p:nvSpPr>
          <p:cNvPr id="27" name="Скругленный прямоугольник 13">
            <a:extLst>
              <a:ext uri="{FF2B5EF4-FFF2-40B4-BE49-F238E27FC236}">
                <a16:creationId xmlns:a16="http://schemas.microsoft.com/office/drawing/2014/main" id="{FDB6DAAE-3F85-4910-BC4C-52B1B2585518}"/>
              </a:ext>
            </a:extLst>
          </p:cNvPr>
          <p:cNvSpPr/>
          <p:nvPr/>
        </p:nvSpPr>
        <p:spPr>
          <a:xfrm>
            <a:off x="968100" y="2548299"/>
            <a:ext cx="11483975" cy="758585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При каких условиях Вы полностью вернетесь к привычному образу жизни? </a:t>
            </a:r>
          </a:p>
          <a:p>
            <a:r>
              <a:rPr lang="ru-RU" sz="22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(выберите все подходящие варианты)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1E4344B-3752-45E6-BDFF-394BBED94C78}"/>
              </a:ext>
            </a:extLst>
          </p:cNvPr>
          <p:cNvSpPr/>
          <p:nvPr/>
        </p:nvSpPr>
        <p:spPr>
          <a:xfrm>
            <a:off x="6951117" y="3538893"/>
            <a:ext cx="48448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MS Mincho"/>
              </a:rPr>
              <a:t>6,3% опрошенных считают, что уже никогда не смогут вернуться к привычному образу жизни.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MS Mincho"/>
              </a:rPr>
              <a:t>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MS Mincho"/>
              </a:rPr>
              <a:t>22 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  <a:ea typeface="MS Mincho"/>
              </a:rPr>
              <a:t>% 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MS Mincho"/>
              </a:rPr>
              <a:t>опрошенных ожидают снятия всех ограничений, чтобы вернуться к привычному образу жизни.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  <a:ea typeface="MS Mincho"/>
            </a:endParaRPr>
          </a:p>
          <a:p>
            <a:pPr algn="just"/>
            <a:endParaRPr lang="ru-RU" sz="1800" dirty="0">
              <a:solidFill>
                <a:schemeClr val="tx1"/>
              </a:solidFill>
              <a:highlight>
                <a:srgbClr val="FF0000"/>
              </a:highlight>
              <a:latin typeface="Arial Narrow" panose="020B0606020202030204" pitchFamily="34" charset="0"/>
              <a:ea typeface="MS Mincho"/>
            </a:endParaRPr>
          </a:p>
        </p:txBody>
      </p:sp>
      <p:sp>
        <p:nvSpPr>
          <p:cNvPr id="7" name="Линия">
            <a:extLst>
              <a:ext uri="{FF2B5EF4-FFF2-40B4-BE49-F238E27FC236}">
                <a16:creationId xmlns:a16="http://schemas.microsoft.com/office/drawing/2014/main" id="{EB764817-AD23-4FFB-85E5-9C9EF50BBEFA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D8F76D4-BBE7-4CFA-9643-1B681C805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9156"/>
              </p:ext>
            </p:extLst>
          </p:nvPr>
        </p:nvGraphicFramePr>
        <p:xfrm>
          <a:off x="654050" y="3678794"/>
          <a:ext cx="5715000" cy="35090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97260">
                  <a:extLst>
                    <a:ext uri="{9D8B030D-6E8A-4147-A177-3AD203B41FA5}">
                      <a16:colId xmlns:a16="http://schemas.microsoft.com/office/drawing/2014/main" val="318569350"/>
                    </a:ext>
                  </a:extLst>
                </a:gridCol>
                <a:gridCol w="1017740">
                  <a:extLst>
                    <a:ext uri="{9D8B030D-6E8A-4147-A177-3AD203B41FA5}">
                      <a16:colId xmlns:a16="http://schemas.microsoft.com/office/drawing/2014/main" val="12404449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 не менял свой образ жизни во время эпидемии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32,17%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6618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 уже полностью вернулся к привычному образу жизни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23,06%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0708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Когда официально отменят все ограничения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22,06%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5270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Когда ежедневный прирост заражений в стране будет минимальным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13,87%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427295"/>
                  </a:ext>
                </a:extLst>
              </a:tr>
              <a:tr h="68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Когда будет проведена массовая вакцинация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12,21%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44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Когда суммарное число больных в стране будет минимальным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8,80%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6098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Я уже никогда не смогу вернуться к привычному образу жизни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6,26%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419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Затрудняюсь ответить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6,23%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6524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Когда сам переболею и у меня выработаются антитела к болезни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5,42%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487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Другое (укажите)</a:t>
                      </a:r>
                      <a:endParaRPr lang="ru-RU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1,77%</a:t>
                      </a:r>
                      <a:endParaRPr lang="ru-RU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138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721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ОЦЕНКА СТАДИИ ЭПИДЕМИИ В РОССИИ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761926" y="4040458"/>
            <a:ext cx="11403013" cy="647238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Выберите наиболее точное утверждение, </a:t>
            </a:r>
          </a:p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которое характеризует сегодняшнюю ситуацию с коронавирусом в России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761926" y="1961632"/>
            <a:ext cx="11922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Доля тех, кто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не верит в коронавирус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и его опасность,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продолжает расти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по мере возвращения к привычному образу жизни после режима самоизоляции. К началу сентября уже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MS Mincho"/>
                <a:cs typeface="Times New Roman" panose="02020603050405020304" pitchFamily="18" charset="0"/>
              </a:rPr>
              <a:t>43,4% опрошенных не верят в существование вируса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или считают его опасность преувеличенной.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56D79A4-25E1-48E9-96EA-3DAAB0E07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1693"/>
              </p:ext>
            </p:extLst>
          </p:nvPr>
        </p:nvGraphicFramePr>
        <p:xfrm>
          <a:off x="541392" y="4895927"/>
          <a:ext cx="11676009" cy="3030855"/>
        </p:xfrm>
        <a:graphic>
          <a:graphicData uri="http://schemas.openxmlformats.org/drawingml/2006/table">
            <a:tbl>
              <a:tblPr/>
              <a:tblGrid>
                <a:gridCol w="5384010">
                  <a:extLst>
                    <a:ext uri="{9D8B030D-6E8A-4147-A177-3AD203B41FA5}">
                      <a16:colId xmlns:a16="http://schemas.microsoft.com/office/drawing/2014/main" val="3878831428"/>
                    </a:ext>
                  </a:extLst>
                </a:gridCol>
                <a:gridCol w="898857">
                  <a:extLst>
                    <a:ext uri="{9D8B030D-6E8A-4147-A177-3AD203B41FA5}">
                      <a16:colId xmlns:a16="http://schemas.microsoft.com/office/drawing/2014/main" val="2544287972"/>
                    </a:ext>
                  </a:extLst>
                </a:gridCol>
                <a:gridCol w="898857">
                  <a:extLst>
                    <a:ext uri="{9D8B030D-6E8A-4147-A177-3AD203B41FA5}">
                      <a16:colId xmlns:a16="http://schemas.microsoft.com/office/drawing/2014/main" val="2996360003"/>
                    </a:ext>
                  </a:extLst>
                </a:gridCol>
                <a:gridCol w="898857">
                  <a:extLst>
                    <a:ext uri="{9D8B030D-6E8A-4147-A177-3AD203B41FA5}">
                      <a16:colId xmlns:a16="http://schemas.microsoft.com/office/drawing/2014/main" val="3711754890"/>
                    </a:ext>
                  </a:extLst>
                </a:gridCol>
                <a:gridCol w="898857">
                  <a:extLst>
                    <a:ext uri="{9D8B030D-6E8A-4147-A177-3AD203B41FA5}">
                      <a16:colId xmlns:a16="http://schemas.microsoft.com/office/drawing/2014/main" val="125683992"/>
                    </a:ext>
                  </a:extLst>
                </a:gridCol>
                <a:gridCol w="898857">
                  <a:extLst>
                    <a:ext uri="{9D8B030D-6E8A-4147-A177-3AD203B41FA5}">
                      <a16:colId xmlns:a16="http://schemas.microsoft.com/office/drawing/2014/main" val="487239645"/>
                    </a:ext>
                  </a:extLst>
                </a:gridCol>
                <a:gridCol w="898857">
                  <a:extLst>
                    <a:ext uri="{9D8B030D-6E8A-4147-A177-3AD203B41FA5}">
                      <a16:colId xmlns:a16="http://schemas.microsoft.com/office/drawing/2014/main" val="2484542536"/>
                    </a:ext>
                  </a:extLst>
                </a:gridCol>
                <a:gridCol w="898857">
                  <a:extLst>
                    <a:ext uri="{9D8B030D-6E8A-4147-A177-3AD203B41FA5}">
                      <a16:colId xmlns:a16="http://schemas.microsoft.com/office/drawing/2014/main" val="19955981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марта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 апреля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 апреля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12 мая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26 мая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16 июня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7 сентября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947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Эпидемия еще не началась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453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Мы находимся в начальной стадии эпидемии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640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Эпидемия уже идет, но ее пик еще впереди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14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настоящее время пик эпидемии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14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Пик эпидемии пройден, и она сейчас пойдет на спад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244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Мы находимся в начале второй волны эпидемии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25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Эпидемии не будет, опасность преувеличена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48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Никакой эпидемии нет и не будет, это выдумки заинтересованных 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955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Затрудняюсь ответить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566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Другое (укажите)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51544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CFD418-1035-4E2E-B327-31EC1FA405B5}"/>
              </a:ext>
            </a:extLst>
          </p:cNvPr>
          <p:cNvSpPr/>
          <p:nvPr/>
        </p:nvSpPr>
        <p:spPr>
          <a:xfrm>
            <a:off x="787400" y="3080283"/>
            <a:ext cx="11922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Каждый пятый респондент считает, что страна находится в начале второй волны эпидемии.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050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610AE9-D022-824F-B225-CD9314A649E8}"/>
              </a:ext>
            </a:extLst>
          </p:cNvPr>
          <p:cNvSpPr/>
          <p:nvPr/>
        </p:nvSpPr>
        <p:spPr>
          <a:xfrm>
            <a:off x="3708400" y="610728"/>
            <a:ext cx="11449050" cy="46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1F4E79"/>
                </a:solidFill>
                <a:latin typeface="+mn-lt"/>
                <a:cs typeface="Segoe UI" panose="020B0502040204020203" pitchFamily="34" charset="0"/>
              </a:rPr>
              <a:t>ОЦЕНКА СТАДИИ ЭПИДЕМИИ В РОССИИ</a:t>
            </a:r>
          </a:p>
        </p:txBody>
      </p:sp>
      <p:sp>
        <p:nvSpPr>
          <p:cNvPr id="13" name="Линия">
            <a:extLst>
              <a:ext uri="{FF2B5EF4-FFF2-40B4-BE49-F238E27FC236}">
                <a16:creationId xmlns:a16="http://schemas.microsoft.com/office/drawing/2014/main" id="{D8176292-5F1C-164F-9004-35C43054FAB9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Линия">
            <a:extLst>
              <a:ext uri="{FF2B5EF4-FFF2-40B4-BE49-F238E27FC236}">
                <a16:creationId xmlns:a16="http://schemas.microsoft.com/office/drawing/2014/main" id="{590E0296-0518-F545-8038-6A09E14BB7F0}"/>
              </a:ext>
            </a:extLst>
          </p:cNvPr>
          <p:cNvSpPr/>
          <p:nvPr/>
        </p:nvSpPr>
        <p:spPr>
          <a:xfrm>
            <a:off x="787400" y="1563225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C21B611-5939-8441-B54D-DD856EED4951}"/>
              </a:ext>
            </a:extLst>
          </p:cNvPr>
          <p:cNvSpPr/>
          <p:nvPr/>
        </p:nvSpPr>
        <p:spPr>
          <a:xfrm>
            <a:off x="580354" y="2981195"/>
            <a:ext cx="11403013" cy="763433"/>
          </a:xfrm>
          <a:prstGeom prst="roundRect">
            <a:avLst>
              <a:gd name="adj" fmla="val 50000"/>
            </a:avLst>
          </a:prstGeom>
          <a:solidFill>
            <a:srgbClr val="0283DC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Выберите наиболее точное утверждение, </a:t>
            </a:r>
          </a:p>
          <a:p>
            <a:r>
              <a:rPr lang="ru-RU" sz="2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которое характеризует сегодняшнюю ситуацию с коронавирусом в России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A16523-14A6-4BFB-9F02-465A8E681ADA}"/>
              </a:ext>
            </a:extLst>
          </p:cNvPr>
          <p:cNvSpPr/>
          <p:nvPr/>
        </p:nvSpPr>
        <p:spPr>
          <a:xfrm>
            <a:off x="694340" y="1852165"/>
            <a:ext cx="11922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Наибольшая доля людей, сомневающихся в реальности коронавируса, проживают в Дальневосточном федеральном округе. Суммарно доля тех, кто считает вирус неопасным либо вовсе отрицает его существование, в этом округе составляет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MS Mincho"/>
                <a:cs typeface="Times New Roman" panose="02020603050405020304" pitchFamily="18" charset="0"/>
              </a:rPr>
              <a:t>54,4%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. Еще в мае их было вдвое меньше  - 28,6%.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CFD418-1035-4E2E-B327-31EC1FA405B5}"/>
              </a:ext>
            </a:extLst>
          </p:cNvPr>
          <p:cNvSpPr/>
          <p:nvPr/>
        </p:nvSpPr>
        <p:spPr>
          <a:xfrm>
            <a:off x="502420" y="7660679"/>
            <a:ext cx="11922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В Москве минимальная доля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коронаскептиков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суммарно </a:t>
            </a:r>
            <a:r>
              <a:rPr lang="ru-RU" sz="2000" b="1" dirty="0">
                <a:solidFill>
                  <a:srgbClr val="00B050"/>
                </a:solidFill>
                <a:latin typeface="+mn-lt"/>
                <a:ea typeface="MS Mincho"/>
                <a:cs typeface="Times New Roman" panose="02020603050405020304" pitchFamily="18" charset="0"/>
              </a:rPr>
              <a:t>34,7%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что значительно ниже чем в среднем по России - 43,4%. Но жители Москвы больше, чем в других регионах и округах ожидают вторую волну коронавируса. Почти каждый третий житель столицы считает, что мы находимся в начале второй волны пандемии. 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8B88564-FFFF-42A6-838E-2B7CD70A7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30138"/>
              </p:ext>
            </p:extLst>
          </p:nvPr>
        </p:nvGraphicFramePr>
        <p:xfrm>
          <a:off x="580354" y="3799045"/>
          <a:ext cx="12149998" cy="3509010"/>
        </p:xfrm>
        <a:graphic>
          <a:graphicData uri="http://schemas.openxmlformats.org/drawingml/2006/table">
            <a:tbl>
              <a:tblPr/>
              <a:tblGrid>
                <a:gridCol w="4419808">
                  <a:extLst>
                    <a:ext uri="{9D8B030D-6E8A-4147-A177-3AD203B41FA5}">
                      <a16:colId xmlns:a16="http://schemas.microsoft.com/office/drawing/2014/main" val="694307398"/>
                    </a:ext>
                  </a:extLst>
                </a:gridCol>
                <a:gridCol w="858910">
                  <a:extLst>
                    <a:ext uri="{9D8B030D-6E8A-4147-A177-3AD203B41FA5}">
                      <a16:colId xmlns:a16="http://schemas.microsoft.com/office/drawing/2014/main" val="2721120386"/>
                    </a:ext>
                  </a:extLst>
                </a:gridCol>
                <a:gridCol w="933614">
                  <a:extLst>
                    <a:ext uri="{9D8B030D-6E8A-4147-A177-3AD203B41FA5}">
                      <a16:colId xmlns:a16="http://schemas.microsoft.com/office/drawing/2014/main" val="3537860432"/>
                    </a:ext>
                  </a:extLst>
                </a:gridCol>
                <a:gridCol w="784206">
                  <a:extLst>
                    <a:ext uri="{9D8B030D-6E8A-4147-A177-3AD203B41FA5}">
                      <a16:colId xmlns:a16="http://schemas.microsoft.com/office/drawing/2014/main" val="3617082873"/>
                    </a:ext>
                  </a:extLst>
                </a:gridCol>
                <a:gridCol w="858910">
                  <a:extLst>
                    <a:ext uri="{9D8B030D-6E8A-4147-A177-3AD203B41FA5}">
                      <a16:colId xmlns:a16="http://schemas.microsoft.com/office/drawing/2014/main" val="1747795361"/>
                    </a:ext>
                  </a:extLst>
                </a:gridCol>
                <a:gridCol w="858910">
                  <a:extLst>
                    <a:ext uri="{9D8B030D-6E8A-4147-A177-3AD203B41FA5}">
                      <a16:colId xmlns:a16="http://schemas.microsoft.com/office/drawing/2014/main" val="2968776469"/>
                    </a:ext>
                  </a:extLst>
                </a:gridCol>
                <a:gridCol w="858910">
                  <a:extLst>
                    <a:ext uri="{9D8B030D-6E8A-4147-A177-3AD203B41FA5}">
                      <a16:colId xmlns:a16="http://schemas.microsoft.com/office/drawing/2014/main" val="3267305065"/>
                    </a:ext>
                  </a:extLst>
                </a:gridCol>
                <a:gridCol w="858910">
                  <a:extLst>
                    <a:ext uri="{9D8B030D-6E8A-4147-A177-3AD203B41FA5}">
                      <a16:colId xmlns:a16="http://schemas.microsoft.com/office/drawing/2014/main" val="2952696591"/>
                    </a:ext>
                  </a:extLst>
                </a:gridCol>
                <a:gridCol w="969671">
                  <a:extLst>
                    <a:ext uri="{9D8B030D-6E8A-4147-A177-3AD203B41FA5}">
                      <a16:colId xmlns:a16="http://schemas.microsoft.com/office/drawing/2014/main" val="1856085859"/>
                    </a:ext>
                  </a:extLst>
                </a:gridCol>
                <a:gridCol w="748149">
                  <a:extLst>
                    <a:ext uri="{9D8B030D-6E8A-4147-A177-3AD203B41FA5}">
                      <a16:colId xmlns:a16="http://schemas.microsoft.com/office/drawing/2014/main" val="9579045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Москва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Дальневосточный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Приволжский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Северо-Западный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Северо-Кавказский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Сибирский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Уральский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Центральный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Южный 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10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 находимся в начальной стадии эпидемии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940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Эпидемия уже идет, но ее пик еще впереди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03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настоящее время пик эпидемии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041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Пик эпидемии пройден, и она сейчас пойдет(идет) на спад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733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 находимся в начале второй волны эпидемии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299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Эпидемии не будет, опасность преувеличена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599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Никакой эпидемии нет и не будет, это выдумки заинтересованных 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602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Затрудняюсь ответить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10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 (укажите)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5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15320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17671</TotalTime>
  <Words>4110</Words>
  <Application>Microsoft Office PowerPoint</Application>
  <PresentationFormat>Произвольный</PresentationFormat>
  <Paragraphs>870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avchaplinski@hse.ru</dc:creator>
  <cp:lastModifiedBy>Руслан АРтамонов</cp:lastModifiedBy>
  <cp:revision>1257</cp:revision>
  <cp:lastPrinted>2019-02-28T12:56:13Z</cp:lastPrinted>
  <dcterms:modified xsi:type="dcterms:W3CDTF">2020-09-10T13:36:52Z</dcterms:modified>
</cp:coreProperties>
</file>