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4"/>
  </p:notesMasterIdLst>
  <p:sldIdLst>
    <p:sldId id="256" r:id="rId2"/>
    <p:sldId id="389" r:id="rId3"/>
    <p:sldId id="404" r:id="rId4"/>
    <p:sldId id="406" r:id="rId5"/>
    <p:sldId id="405" r:id="rId6"/>
    <p:sldId id="400" r:id="rId7"/>
    <p:sldId id="391" r:id="rId8"/>
    <p:sldId id="393" r:id="rId9"/>
    <p:sldId id="392" r:id="rId10"/>
    <p:sldId id="394" r:id="rId11"/>
    <p:sldId id="401" r:id="rId12"/>
    <p:sldId id="402" r:id="rId13"/>
  </p:sldIdLst>
  <p:sldSz cx="24384000" cy="13716000"/>
  <p:notesSz cx="6858000" cy="9945688"/>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542" autoAdjust="0"/>
    <p:restoredTop sz="92266" autoAdjust="0"/>
  </p:normalViewPr>
  <p:slideViewPr>
    <p:cSldViewPr>
      <p:cViewPr varScale="1">
        <p:scale>
          <a:sx n="40" d="100"/>
          <a:sy n="40" d="100"/>
        </p:scale>
        <p:origin x="346" y="43"/>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 name="Shape 48"/>
          <p:cNvSpPr>
            <a:spLocks noGrp="1" noRot="1" noChangeAspect="1"/>
          </p:cNvSpPr>
          <p:nvPr>
            <p:ph type="sldImg"/>
          </p:nvPr>
        </p:nvSpPr>
        <p:spPr>
          <a:xfrm>
            <a:off x="114300" y="746125"/>
            <a:ext cx="6629400" cy="3729038"/>
          </a:xfrm>
          <a:prstGeom prst="rect">
            <a:avLst/>
          </a:prstGeom>
        </p:spPr>
        <p:txBody>
          <a:bodyPr lIns="91870" tIns="45935" rIns="91870" bIns="45935"/>
          <a:lstStyle/>
          <a:p>
            <a:endParaRPr/>
          </a:p>
        </p:txBody>
      </p:sp>
      <p:sp>
        <p:nvSpPr>
          <p:cNvPr id="49" name="Shape 49"/>
          <p:cNvSpPr>
            <a:spLocks noGrp="1"/>
          </p:cNvSpPr>
          <p:nvPr>
            <p:ph type="body" sz="quarter" idx="1"/>
          </p:nvPr>
        </p:nvSpPr>
        <p:spPr>
          <a:xfrm>
            <a:off x="914401" y="4724203"/>
            <a:ext cx="5029200" cy="4475559"/>
          </a:xfrm>
          <a:prstGeom prst="rect">
            <a:avLst/>
          </a:prstGeom>
        </p:spPr>
        <p:txBody>
          <a:bodyPr lIns="91870" tIns="45935" rIns="91870" bIns="45935"/>
          <a:lstStyle/>
          <a:p>
            <a:endParaRPr/>
          </a:p>
        </p:txBody>
      </p:sp>
    </p:spTree>
    <p:extLst>
      <p:ext uri="{BB962C8B-B14F-4D97-AF65-F5344CB8AC3E}">
        <p14:creationId xmlns:p14="http://schemas.microsoft.com/office/powerpoint/2010/main" val="1166211256"/>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 y="746125"/>
            <a:ext cx="6629400" cy="3729038"/>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2395189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 y="746125"/>
            <a:ext cx="6629400" cy="3729038"/>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30226323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 y="746125"/>
            <a:ext cx="6629400" cy="3729038"/>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502764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 y="746125"/>
            <a:ext cx="6629400" cy="3729038"/>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2447328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 y="746125"/>
            <a:ext cx="6629400" cy="3729038"/>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3480672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 y="746125"/>
            <a:ext cx="6629400" cy="3729038"/>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441021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 y="746125"/>
            <a:ext cx="6629400" cy="3729038"/>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4148434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 y="746125"/>
            <a:ext cx="6629400" cy="3729038"/>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2395189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 y="746125"/>
            <a:ext cx="6629400" cy="3729038"/>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3375503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 y="746125"/>
            <a:ext cx="6629400" cy="3729038"/>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2395189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 y="746125"/>
            <a:ext cx="6629400" cy="3729038"/>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3430571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6" name="Прямоугольник"/>
          <p:cNvSpPr/>
          <p:nvPr/>
        </p:nvSpPr>
        <p:spPr>
          <a:xfrm>
            <a:off x="5230254" y="-37339"/>
            <a:ext cx="19217708" cy="13716001"/>
          </a:xfrm>
          <a:prstGeom prst="rect">
            <a:avLst/>
          </a:prstGeom>
          <a:solidFill>
            <a:srgbClr val="FFFFFF"/>
          </a:solidFill>
          <a:ln w="12700">
            <a:miter lim="400000"/>
          </a:ln>
        </p:spPr>
        <p:txBody>
          <a:bodyPr lIns="71437" tIns="71437" rIns="71437" bIns="71437" anchor="ctr"/>
          <a:lstStyle/>
          <a:p>
            <a:pPr>
              <a:defRPr sz="3200">
                <a:solidFill>
                  <a:srgbClr val="FFFFFF"/>
                </a:solidFill>
              </a:defRPr>
            </a:pPr>
            <a:endParaRPr/>
          </a:p>
        </p:txBody>
      </p:sp>
      <p:sp>
        <p:nvSpPr>
          <p:cNvPr id="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44" name="Изображение"/>
          <p:cNvSpPr>
            <a:spLocks noGrp="1"/>
          </p:cNvSpPr>
          <p:nvPr>
            <p:ph type="pic" idx="13"/>
          </p:nvPr>
        </p:nvSpPr>
        <p:spPr>
          <a:xfrm>
            <a:off x="3048000" y="0"/>
            <a:ext cx="18288000" cy="13716000"/>
          </a:xfrm>
          <a:prstGeom prst="rect">
            <a:avLst/>
          </a:prstGeom>
        </p:spPr>
        <p:txBody>
          <a:bodyPr lIns="91439" tIns="45719" rIns="91439" bIns="45719" anchor="t">
            <a:noAutofit/>
          </a:bodyPr>
          <a:lstStyle/>
          <a:p>
            <a:endParaRPr/>
          </a:p>
        </p:txBody>
      </p:sp>
      <p:sp>
        <p:nvSpPr>
          <p:cNvPr id="4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4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горизонтально">
    <p:bg>
      <p:bgPr>
        <a:solidFill>
          <a:srgbClr val="FFFFFF"/>
        </a:solidFill>
        <a:effectLst/>
      </p:bgPr>
    </p:bg>
    <p:spTree>
      <p:nvGrpSpPr>
        <p:cNvPr id="1" name=""/>
        <p:cNvGrpSpPr/>
        <p:nvPr/>
      </p:nvGrpSpPr>
      <p:grpSpPr>
        <a:xfrm>
          <a:off x="0" y="0"/>
          <a:ext cx="0" cy="0"/>
          <a:chOff x="0" y="0"/>
          <a:chExt cx="0" cy="0"/>
        </a:xfrm>
      </p:grpSpPr>
      <p:sp>
        <p:nvSpPr>
          <p:cNvPr id="9" name="Изображение"/>
          <p:cNvSpPr>
            <a:spLocks noGrp="1"/>
          </p:cNvSpPr>
          <p:nvPr>
            <p:ph type="pic" sz="half" idx="13"/>
          </p:nvPr>
        </p:nvSpPr>
        <p:spPr>
          <a:xfrm>
            <a:off x="5307210" y="892968"/>
            <a:ext cx="13751720" cy="8322470"/>
          </a:xfrm>
          <a:prstGeom prst="rect">
            <a:avLst/>
          </a:prstGeom>
        </p:spPr>
        <p:txBody>
          <a:bodyPr lIns="91439" tIns="45719" rIns="91439" bIns="45719" anchor="t">
            <a:noAutofit/>
          </a:bodyPr>
          <a:lstStyle/>
          <a:p>
            <a:endParaRPr/>
          </a:p>
        </p:txBody>
      </p:sp>
      <p:sp>
        <p:nvSpPr>
          <p:cNvPr id="10" name="Текст заголовка"/>
          <p:cNvSpPr txBox="1">
            <a:spLocks noGrp="1"/>
          </p:cNvSpPr>
          <p:nvPr>
            <p:ph type="title"/>
          </p:nvPr>
        </p:nvSpPr>
        <p:spPr>
          <a:xfrm>
            <a:off x="4833937" y="9447609"/>
            <a:ext cx="14716126" cy="2000251"/>
          </a:xfrm>
          <a:prstGeom prst="rect">
            <a:avLst/>
          </a:prstGeom>
        </p:spPr>
        <p:txBody>
          <a:bodyPr anchor="b"/>
          <a:lstStyle/>
          <a:p>
            <a:r>
              <a:t>Текст заголовка</a:t>
            </a:r>
          </a:p>
        </p:txBody>
      </p:sp>
      <p:sp>
        <p:nvSpPr>
          <p:cNvPr id="11" name="Уровень текста 1…"/>
          <p:cNvSpPr txBox="1">
            <a:spLocks noGrp="1"/>
          </p:cNvSpPr>
          <p:nvPr>
            <p:ph type="body" sz="quarter" idx="1"/>
          </p:nvPr>
        </p:nvSpPr>
        <p:spPr>
          <a:xfrm>
            <a:off x="4833937" y="11519296"/>
            <a:ext cx="14716126" cy="1589486"/>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2" name="Номер слайда"/>
          <p:cNvSpPr txBox="1">
            <a:spLocks noGrp="1"/>
          </p:cNvSpPr>
          <p:nvPr>
            <p:ph type="sldNum" sz="quarter" idx="2"/>
          </p:nvPr>
        </p:nvSpPr>
        <p:spPr>
          <a:xfrm>
            <a:off x="11935814" y="13001625"/>
            <a:ext cx="494513" cy="51117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14"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Фото — вертикально">
    <p:bg>
      <p:bgPr>
        <a:solidFill>
          <a:srgbClr val="FFFFFF"/>
        </a:solidFill>
        <a:effectLst/>
      </p:bgPr>
    </p:bg>
    <p:spTree>
      <p:nvGrpSpPr>
        <p:cNvPr id="1" name=""/>
        <p:cNvGrpSpPr/>
        <p:nvPr/>
      </p:nvGrpSpPr>
      <p:grpSpPr>
        <a:xfrm>
          <a:off x="0" y="0"/>
          <a:ext cx="0" cy="0"/>
          <a:chOff x="0" y="0"/>
          <a:chExt cx="0" cy="0"/>
        </a:xfrm>
      </p:grpSpPr>
      <p:sp>
        <p:nvSpPr>
          <p:cNvPr id="16" name="Изображение"/>
          <p:cNvSpPr>
            <a:spLocks noGrp="1"/>
          </p:cNvSpPr>
          <p:nvPr>
            <p:ph type="pic" sz="half" idx="13"/>
          </p:nvPr>
        </p:nvSpPr>
        <p:spPr>
          <a:xfrm>
            <a:off x="12495609" y="892968"/>
            <a:ext cx="7500938" cy="11572876"/>
          </a:xfrm>
          <a:prstGeom prst="rect">
            <a:avLst/>
          </a:prstGeom>
        </p:spPr>
        <p:txBody>
          <a:bodyPr lIns="91439" tIns="45719" rIns="91439" bIns="45719" anchor="t">
            <a:noAutofit/>
          </a:bodyPr>
          <a:lstStyle/>
          <a:p>
            <a:endParaRPr/>
          </a:p>
        </p:txBody>
      </p:sp>
      <p:sp>
        <p:nvSpPr>
          <p:cNvPr id="17" name="Текст заголовка"/>
          <p:cNvSpPr txBox="1">
            <a:spLocks noGrp="1"/>
          </p:cNvSpPr>
          <p:nvPr>
            <p:ph type="title"/>
          </p:nvPr>
        </p:nvSpPr>
        <p:spPr>
          <a:xfrm>
            <a:off x="4387453" y="892968"/>
            <a:ext cx="7500938" cy="5607845"/>
          </a:xfrm>
          <a:prstGeom prst="rect">
            <a:avLst/>
          </a:prstGeom>
        </p:spPr>
        <p:txBody>
          <a:bodyPr anchor="b"/>
          <a:lstStyle>
            <a:lvl1pPr>
              <a:defRPr sz="8400"/>
            </a:lvl1pPr>
          </a:lstStyle>
          <a:p>
            <a:r>
              <a:t>Текст заголовка</a:t>
            </a:r>
          </a:p>
        </p:txBody>
      </p:sp>
      <p:sp>
        <p:nvSpPr>
          <p:cNvPr id="18" name="Уровень текста 1…"/>
          <p:cNvSpPr txBox="1">
            <a:spLocks noGrp="1"/>
          </p:cNvSpPr>
          <p:nvPr>
            <p:ph type="body" sz="quarter" idx="1"/>
          </p:nvPr>
        </p:nvSpPr>
        <p:spPr>
          <a:xfrm>
            <a:off x="4387453" y="6697265"/>
            <a:ext cx="7500938" cy="5768579"/>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9"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и пункты">
    <p:bg>
      <p:bgPr>
        <a:solidFill>
          <a:srgbClr val="FFFFFF"/>
        </a:solidFill>
        <a:effectLst/>
      </p:bgPr>
    </p:bg>
    <p:spTree>
      <p:nvGrpSpPr>
        <p:cNvPr id="1" name=""/>
        <p:cNvGrpSpPr/>
        <p:nvPr/>
      </p:nvGrpSpPr>
      <p:grpSpPr>
        <a:xfrm>
          <a:off x="0" y="0"/>
          <a:ext cx="0" cy="0"/>
          <a:chOff x="0" y="0"/>
          <a:chExt cx="0" cy="0"/>
        </a:xfrm>
      </p:grpSpPr>
      <p:sp>
        <p:nvSpPr>
          <p:cNvPr id="23" name="Текст заголовка"/>
          <p:cNvSpPr txBox="1">
            <a:spLocks noGrp="1"/>
          </p:cNvSpPr>
          <p:nvPr>
            <p:ph type="title"/>
          </p:nvPr>
        </p:nvSpPr>
        <p:spPr>
          <a:prstGeom prst="rect">
            <a:avLst/>
          </a:prstGeom>
        </p:spPr>
        <p:txBody>
          <a:bodyPr/>
          <a:lstStyle/>
          <a:p>
            <a:r>
              <a:t>Текст заголовка</a:t>
            </a:r>
          </a:p>
        </p:txBody>
      </p:sp>
      <p:sp>
        <p:nvSpPr>
          <p:cNvPr id="24" name="Уровень текста 1…"/>
          <p:cNvSpPr txBox="1">
            <a:spLocks noGrp="1"/>
          </p:cNvSpPr>
          <p:nvPr>
            <p:ph type="body" idx="1"/>
          </p:nvPr>
        </p:nvSpPr>
        <p:spPr>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пункты и фото">
    <p:bg>
      <p:bgPr>
        <a:solidFill>
          <a:srgbClr val="FFFFFF"/>
        </a:solidFill>
        <a:effectLst/>
      </p:bgPr>
    </p:bg>
    <p:spTree>
      <p:nvGrpSpPr>
        <p:cNvPr id="1" name=""/>
        <p:cNvGrpSpPr/>
        <p:nvPr/>
      </p:nvGrpSpPr>
      <p:grpSpPr>
        <a:xfrm>
          <a:off x="0" y="0"/>
          <a:ext cx="0" cy="0"/>
          <a:chOff x="0" y="0"/>
          <a:chExt cx="0" cy="0"/>
        </a:xfrm>
      </p:grpSpPr>
      <p:sp>
        <p:nvSpPr>
          <p:cNvPr id="27" name="Изображение"/>
          <p:cNvSpPr>
            <a:spLocks noGrp="1"/>
          </p:cNvSpPr>
          <p:nvPr>
            <p:ph type="pic" sz="quarter" idx="13"/>
          </p:nvPr>
        </p:nvSpPr>
        <p:spPr>
          <a:xfrm>
            <a:off x="12495609" y="3661171"/>
            <a:ext cx="7500938" cy="8840392"/>
          </a:xfrm>
          <a:prstGeom prst="rect">
            <a:avLst/>
          </a:prstGeom>
        </p:spPr>
        <p:txBody>
          <a:bodyPr lIns="91439" tIns="45719" rIns="91439" bIns="45719" anchor="t">
            <a:noAutofit/>
          </a:bodyPr>
          <a:lstStyle/>
          <a:p>
            <a:endParaRPr/>
          </a:p>
        </p:txBody>
      </p:sp>
      <p:sp>
        <p:nvSpPr>
          <p:cNvPr id="28" name="Текст заголовка"/>
          <p:cNvSpPr txBox="1">
            <a:spLocks noGrp="1"/>
          </p:cNvSpPr>
          <p:nvPr>
            <p:ph type="title"/>
          </p:nvPr>
        </p:nvSpPr>
        <p:spPr>
          <a:prstGeom prst="rect">
            <a:avLst/>
          </a:prstGeom>
        </p:spPr>
        <p:txBody>
          <a:bodyPr/>
          <a:lstStyle/>
          <a:p>
            <a:r>
              <a:t>Текст заголовка</a:t>
            </a:r>
          </a:p>
        </p:txBody>
      </p:sp>
      <p:sp>
        <p:nvSpPr>
          <p:cNvPr id="29" name="Уровень текста 1…"/>
          <p:cNvSpPr txBox="1">
            <a:spLocks noGrp="1"/>
          </p:cNvSpPr>
          <p:nvPr>
            <p:ph type="body" sz="quarter" idx="1"/>
          </p:nvPr>
        </p:nvSpPr>
        <p:spPr>
          <a:xfrm>
            <a:off x="4387453" y="3661171"/>
            <a:ext cx="7500938" cy="8840392"/>
          </a:xfrm>
          <a:prstGeom prst="rect">
            <a:avLst/>
          </a:prstGeom>
        </p:spPr>
        <p:txBody>
          <a:bodyPr/>
          <a:lstStyle>
            <a:lvl1pPr marL="465364" indent="-465364">
              <a:spcBef>
                <a:spcPts val="4500"/>
              </a:spcBef>
              <a:defRPr sz="3800"/>
            </a:lvl1pPr>
            <a:lvl2pPr marL="808264" indent="-465364">
              <a:spcBef>
                <a:spcPts val="4500"/>
              </a:spcBef>
              <a:defRPr sz="3800"/>
            </a:lvl2pPr>
            <a:lvl3pPr marL="1151164" indent="-465364">
              <a:spcBef>
                <a:spcPts val="4500"/>
              </a:spcBef>
              <a:defRPr sz="3800"/>
            </a:lvl3pPr>
            <a:lvl4pPr marL="1494064" indent="-465364">
              <a:spcBef>
                <a:spcPts val="4500"/>
              </a:spcBef>
              <a:defRPr sz="3800"/>
            </a:lvl4pPr>
            <a:lvl5pPr marL="1836964" indent="-465364">
              <a:spcBef>
                <a:spcPts val="4500"/>
              </a:spcBef>
              <a:defRPr sz="38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0"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32" name="Уровень текста 1…"/>
          <p:cNvSpPr txBox="1">
            <a:spLocks noGrp="1"/>
          </p:cNvSpPr>
          <p:nvPr>
            <p:ph type="body" idx="1"/>
          </p:nvPr>
        </p:nvSpPr>
        <p:spPr>
          <a:xfrm>
            <a:off x="4387453" y="1785937"/>
            <a:ext cx="15609094" cy="10144126"/>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Фото — 3 шт.">
    <p:bg>
      <p:bgPr>
        <a:solidFill>
          <a:srgbClr val="FFFFFF"/>
        </a:solidFill>
        <a:effectLst/>
      </p:bgPr>
    </p:bg>
    <p:spTree>
      <p:nvGrpSpPr>
        <p:cNvPr id="1" name=""/>
        <p:cNvGrpSpPr/>
        <p:nvPr/>
      </p:nvGrpSpPr>
      <p:grpSpPr>
        <a:xfrm>
          <a:off x="0" y="0"/>
          <a:ext cx="0" cy="0"/>
          <a:chOff x="0" y="0"/>
          <a:chExt cx="0" cy="0"/>
        </a:xfrm>
      </p:grpSpPr>
      <p:sp>
        <p:nvSpPr>
          <p:cNvPr id="35" name="Изображение"/>
          <p:cNvSpPr>
            <a:spLocks noGrp="1"/>
          </p:cNvSpPr>
          <p:nvPr>
            <p:ph type="pic" sz="quarter" idx="13"/>
          </p:nvPr>
        </p:nvSpPr>
        <p:spPr>
          <a:xfrm>
            <a:off x="12495609" y="7161609"/>
            <a:ext cx="7500938" cy="5304235"/>
          </a:xfrm>
          <a:prstGeom prst="rect">
            <a:avLst/>
          </a:prstGeom>
        </p:spPr>
        <p:txBody>
          <a:bodyPr lIns="91439" tIns="45719" rIns="91439" bIns="45719" anchor="t">
            <a:noAutofit/>
          </a:bodyPr>
          <a:lstStyle/>
          <a:p>
            <a:endParaRPr/>
          </a:p>
        </p:txBody>
      </p:sp>
      <p:sp>
        <p:nvSpPr>
          <p:cNvPr id="36" name="Изображение"/>
          <p:cNvSpPr>
            <a:spLocks noGrp="1"/>
          </p:cNvSpPr>
          <p:nvPr>
            <p:ph type="pic" sz="quarter" idx="14"/>
          </p:nvPr>
        </p:nvSpPr>
        <p:spPr>
          <a:xfrm>
            <a:off x="12504353" y="1250156"/>
            <a:ext cx="7500939" cy="5304235"/>
          </a:xfrm>
          <a:prstGeom prst="rect">
            <a:avLst/>
          </a:prstGeom>
        </p:spPr>
        <p:txBody>
          <a:bodyPr lIns="91439" tIns="45719" rIns="91439" bIns="45719" anchor="t">
            <a:noAutofit/>
          </a:bodyPr>
          <a:lstStyle/>
          <a:p>
            <a:endParaRPr/>
          </a:p>
        </p:txBody>
      </p:sp>
      <p:sp>
        <p:nvSpPr>
          <p:cNvPr id="37" name="Изображение"/>
          <p:cNvSpPr>
            <a:spLocks noGrp="1"/>
          </p:cNvSpPr>
          <p:nvPr>
            <p:ph type="pic" sz="half" idx="15"/>
          </p:nvPr>
        </p:nvSpPr>
        <p:spPr>
          <a:xfrm>
            <a:off x="4387453" y="1250156"/>
            <a:ext cx="7500938" cy="11215688"/>
          </a:xfrm>
          <a:prstGeom prst="rect">
            <a:avLst/>
          </a:prstGeom>
        </p:spPr>
        <p:txBody>
          <a:bodyPr lIns="91439" tIns="45719" rIns="91439" bIns="45719" anchor="t">
            <a:noAutofit/>
          </a:bodyPr>
          <a:lstStyle/>
          <a:p>
            <a:endParaRPr/>
          </a:p>
        </p:txBody>
      </p:sp>
      <p:sp>
        <p:nvSpPr>
          <p:cNvPr id="38"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40" name="–Иван Арсентьев"/>
          <p:cNvSpPr txBox="1">
            <a:spLocks noGrp="1"/>
          </p:cNvSpPr>
          <p:nvPr>
            <p:ph type="body" sz="quarter" idx="13"/>
          </p:nvPr>
        </p:nvSpPr>
        <p:spPr>
          <a:xfrm>
            <a:off x="4833937" y="8947546"/>
            <a:ext cx="14716126" cy="660798"/>
          </a:xfrm>
          <a:prstGeom prst="rect">
            <a:avLst/>
          </a:prstGeom>
        </p:spPr>
        <p:txBody>
          <a:bodyPr anchor="t">
            <a:spAutoFit/>
          </a:bodyPr>
          <a:lstStyle>
            <a:lvl1pPr marL="0" indent="0" algn="ctr">
              <a:spcBef>
                <a:spcPts val="0"/>
              </a:spcBef>
              <a:buSzTx/>
              <a:buNone/>
              <a:defRPr sz="3200">
                <a:latin typeface="Helvetica"/>
                <a:ea typeface="Helvetica"/>
                <a:cs typeface="Helvetica"/>
                <a:sym typeface="Helvetica"/>
              </a:defRPr>
            </a:lvl1pPr>
          </a:lstStyle>
          <a:p>
            <a:r>
              <a:t>–Иван Арсентьев</a:t>
            </a:r>
          </a:p>
        </p:txBody>
      </p:sp>
      <p:sp>
        <p:nvSpPr>
          <p:cNvPr id="41" name="«Место ввода цитаты»."/>
          <p:cNvSpPr txBox="1">
            <a:spLocks noGrp="1"/>
          </p:cNvSpPr>
          <p:nvPr>
            <p:ph type="body" sz="quarter" idx="14"/>
          </p:nvPr>
        </p:nvSpPr>
        <p:spPr>
          <a:xfrm>
            <a:off x="4833937" y="6000353"/>
            <a:ext cx="14716126" cy="965201"/>
          </a:xfrm>
          <a:prstGeom prst="rect">
            <a:avLst/>
          </a:prstGeom>
        </p:spPr>
        <p:txBody>
          <a:bodyPr>
            <a:spAutoFit/>
          </a:bodyPr>
          <a:lstStyle>
            <a:lvl1pPr marL="0" indent="0" algn="ctr">
              <a:spcBef>
                <a:spcPts val="0"/>
              </a:spcBef>
              <a:buSzTx/>
              <a:buNone/>
              <a:defRPr sz="5200"/>
            </a:lvl1pPr>
          </a:lstStyle>
          <a:p>
            <a:r>
              <a:t>«Место ввода цитаты».</a:t>
            </a:r>
          </a:p>
        </p:txBody>
      </p:sp>
      <p:sp>
        <p:nvSpPr>
          <p:cNvPr id="42"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4387453" y="625078"/>
            <a:ext cx="15609094" cy="30360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a:bodyPr>
          <a:lstStyle/>
          <a:p>
            <a:r>
              <a:t>Текст заголовка</a:t>
            </a:r>
          </a:p>
        </p:txBody>
      </p:sp>
      <p:sp>
        <p:nvSpPr>
          <p:cNvPr id="3" name="Уровень текста 1…"/>
          <p:cNvSpPr txBox="1">
            <a:spLocks noGrp="1"/>
          </p:cNvSpPr>
          <p:nvPr>
            <p:ph type="body" idx="1"/>
          </p:nvPr>
        </p:nvSpPr>
        <p:spPr>
          <a:xfrm>
            <a:off x="4387453" y="3661171"/>
            <a:ext cx="15609094" cy="88403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11935814" y="13010554"/>
            <a:ext cx="494513" cy="511176"/>
          </a:xfrm>
          <a:prstGeom prst="rect">
            <a:avLst/>
          </a:prstGeom>
          <a:ln w="12700">
            <a:miter lim="400000"/>
          </a:ln>
        </p:spPr>
        <p:txBody>
          <a:bodyPr wrap="none" lIns="71437" tIns="71437" rIns="71437" bIns="71437">
            <a:spAutoFit/>
          </a:bodyPr>
          <a:lstStyle>
            <a:lvl1pPr>
              <a:defRPr sz="24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hf hdr="0" ftr="0" dt="0"/>
  <p:txStyles>
    <p:titleStyle>
      <a:lvl1pPr marL="0" marR="0" indent="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1pPr>
      <a:lvl2pPr marL="0" marR="0" indent="228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2pPr>
      <a:lvl3pPr marL="0" marR="0" indent="457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3pPr>
      <a:lvl4pPr marL="0" marR="0" indent="685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4pPr>
      <a:lvl5pPr marL="0" marR="0" indent="9144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5pPr>
      <a:lvl6pPr marL="0" marR="0" indent="11430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6pPr>
      <a:lvl7pPr marL="0" marR="0" indent="1371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7pPr>
      <a:lvl8pPr marL="0" marR="0" indent="1600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8pPr>
      <a:lvl9pPr marL="0" marR="0" indent="1828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9pPr>
    </p:titleStyle>
    <p:bodyStyle>
      <a:lvl1pPr marL="617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1pPr>
      <a:lvl2pPr marL="1061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2pPr>
      <a:lvl3pPr marL="1506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3pPr>
      <a:lvl4pPr marL="1950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4pPr>
      <a:lvl5pPr marL="2395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5pPr>
      <a:lvl6pPr marL="2839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6pPr>
      <a:lvl7pPr marL="3284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7pPr>
      <a:lvl8pPr marL="3728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8pPr>
      <a:lvl9pPr marL="4173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s://www.nature.com/articles/s41586-020-2404-8_reference.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hyperlink" Target="https://mosgorzdrav.ru/ru-RU/news/default/card/4122.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8.wmf"/><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Линия"/>
          <p:cNvSpPr/>
          <p:nvPr/>
        </p:nvSpPr>
        <p:spPr>
          <a:xfrm flipV="1">
            <a:off x="10370343" y="1604166"/>
            <a:ext cx="1" cy="2777349"/>
          </a:xfrm>
          <a:prstGeom prst="line">
            <a:avLst/>
          </a:prstGeom>
          <a:ln w="12700">
            <a:solidFill>
              <a:srgbClr val="FFFFFF"/>
            </a:solidFill>
            <a:miter lim="400000"/>
          </a:ln>
        </p:spPr>
        <p:txBody>
          <a:bodyPr lIns="71437" tIns="71437" rIns="71437" bIns="71437" anchor="ctr"/>
          <a:lstStyle/>
          <a:p>
            <a:pPr>
              <a:defRPr sz="3200"/>
            </a:pPr>
            <a:endParaRPr/>
          </a:p>
        </p:txBody>
      </p:sp>
      <p:sp>
        <p:nvSpPr>
          <p:cNvPr id="52" name="Очень крутой…"/>
          <p:cNvSpPr txBox="1"/>
          <p:nvPr/>
        </p:nvSpPr>
        <p:spPr>
          <a:xfrm>
            <a:off x="7116914" y="3934663"/>
            <a:ext cx="15588254" cy="41560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p>
            <a:pPr algn="l">
              <a:defRPr sz="7000" b="1" cap="all">
                <a:solidFill>
                  <a:srgbClr val="253957"/>
                </a:solidFill>
                <a:latin typeface="+mn-lt"/>
                <a:ea typeface="+mn-ea"/>
                <a:cs typeface="+mn-cs"/>
                <a:sym typeface="Arial Narrow"/>
              </a:defRPr>
            </a:pPr>
            <a:r>
              <a:rPr lang="ru-RU" dirty="0"/>
              <a:t>Какого количества смертей от </a:t>
            </a:r>
            <a:r>
              <a:rPr lang="en-US" dirty="0"/>
              <a:t>COVID-19 </a:t>
            </a:r>
            <a:r>
              <a:rPr lang="ru-RU" dirty="0"/>
              <a:t>удалось избежать</a:t>
            </a:r>
            <a:r>
              <a:rPr lang="en-US" dirty="0"/>
              <a:t> </a:t>
            </a:r>
            <a:r>
              <a:rPr lang="ru-RU" dirty="0"/>
              <a:t>российскому обществу?</a:t>
            </a:r>
            <a:endParaRPr dirty="0"/>
          </a:p>
        </p:txBody>
      </p:sp>
      <p:sp>
        <p:nvSpPr>
          <p:cNvPr id="53" name="Очень крутой подзаголовок презентации"/>
          <p:cNvSpPr txBox="1"/>
          <p:nvPr/>
        </p:nvSpPr>
        <p:spPr>
          <a:xfrm>
            <a:off x="7116915" y="8929563"/>
            <a:ext cx="9443424" cy="11732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lvl1pPr algn="l">
              <a:defRPr sz="4200">
                <a:solidFill>
                  <a:srgbClr val="253957"/>
                </a:solidFill>
                <a:latin typeface="+mn-lt"/>
                <a:ea typeface="+mn-ea"/>
                <a:cs typeface="+mn-cs"/>
                <a:sym typeface="Arial Narrow"/>
              </a:defRPr>
            </a:lvl1pPr>
          </a:lstStyle>
          <a:p>
            <a:endParaRPr dirty="0"/>
          </a:p>
        </p:txBody>
      </p:sp>
      <p:sp>
        <p:nvSpPr>
          <p:cNvPr id="55" name="Москва, 2017"/>
          <p:cNvSpPr txBox="1"/>
          <p:nvPr/>
        </p:nvSpPr>
        <p:spPr>
          <a:xfrm>
            <a:off x="7116915" y="11830961"/>
            <a:ext cx="9443424" cy="64633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algn="l">
              <a:defRPr sz="3600"/>
            </a:lvl1pPr>
          </a:lstStyle>
          <a:p>
            <a:r>
              <a:rPr lang="en-US" dirty="0"/>
              <a:t>29</a:t>
            </a:r>
            <a:r>
              <a:rPr lang="ru-RU" dirty="0"/>
              <a:t>.06.2020</a:t>
            </a:r>
            <a:endParaRPr dirty="0"/>
          </a:p>
        </p:txBody>
      </p:sp>
      <p:pic>
        <p:nvPicPr>
          <p:cNvPr id="56" name="Изображение" descr="Изображение"/>
          <p:cNvPicPr>
            <a:picLocks noChangeAspect="1"/>
          </p:cNvPicPr>
          <p:nvPr/>
        </p:nvPicPr>
        <p:blipFill>
          <a:blip r:embed="rId2"/>
          <a:stretch>
            <a:fillRect/>
          </a:stretch>
        </p:blipFill>
        <p:spPr>
          <a:xfrm>
            <a:off x="1221970" y="1330739"/>
            <a:ext cx="2736119" cy="2645547"/>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6" name="Заголовок основного текста">
            <a:extLst>
              <a:ext uri="{FF2B5EF4-FFF2-40B4-BE49-F238E27FC236}">
                <a16:creationId xmlns:a16="http://schemas.microsoft.com/office/drawing/2014/main" id="{473DAFC3-4FCE-4D3A-8825-3EBE92928B11}"/>
              </a:ext>
            </a:extLst>
          </p:cNvPr>
          <p:cNvSpPr txBox="1"/>
          <p:nvPr/>
        </p:nvSpPr>
        <p:spPr>
          <a:xfrm>
            <a:off x="3002399" y="6285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lang="ru-RU" sz="5400" dirty="0"/>
          </a:p>
        </p:txBody>
      </p:sp>
      <p:sp>
        <p:nvSpPr>
          <p:cNvPr id="10" name="Прямоугольник 9">
            <a:extLst>
              <a:ext uri="{FF2B5EF4-FFF2-40B4-BE49-F238E27FC236}">
                <a16:creationId xmlns:a16="http://schemas.microsoft.com/office/drawing/2014/main" id="{FFD5502E-FD52-409E-B95D-5D3FB8A4E0CF}"/>
              </a:ext>
            </a:extLst>
          </p:cNvPr>
          <p:cNvSpPr/>
          <p:nvPr/>
        </p:nvSpPr>
        <p:spPr>
          <a:xfrm>
            <a:off x="12695575" y="2345262"/>
            <a:ext cx="10702903" cy="1077218"/>
          </a:xfrm>
          <a:prstGeom prst="rect">
            <a:avLst/>
          </a:prstGeom>
        </p:spPr>
        <p:txBody>
          <a:bodyPr wrap="square">
            <a:spAutoFit/>
          </a:bodyPr>
          <a:lstStyle/>
          <a:p>
            <a:r>
              <a:rPr lang="ru-RU" sz="3200" b="1" dirty="0">
                <a:cs typeface="Times New Roman" panose="02020603050405020304" pitchFamily="18" charset="0"/>
              </a:rPr>
              <a:t>Медианная оценка меняющегося во времени </a:t>
            </a:r>
            <a:r>
              <a:rPr lang="en-US" sz="3200" b="1" dirty="0">
                <a:cs typeface="Times New Roman" panose="02020603050405020304" pitchFamily="18" charset="0"/>
              </a:rPr>
              <a:t>R0 </a:t>
            </a:r>
            <a:endParaRPr lang="ru-RU" sz="3200" b="1" dirty="0">
              <a:cs typeface="Times New Roman" panose="02020603050405020304" pitchFamily="18" charset="0"/>
            </a:endParaRPr>
          </a:p>
          <a:p>
            <a:r>
              <a:rPr lang="en-US" sz="3200" b="1" dirty="0">
                <a:cs typeface="Times New Roman" panose="02020603050405020304" pitchFamily="18" charset="0"/>
              </a:rPr>
              <a:t>(</a:t>
            </a:r>
            <a:r>
              <a:rPr lang="ru-RU" sz="3200" b="1" dirty="0">
                <a:cs typeface="Times New Roman" panose="02020603050405020304" pitchFamily="18" charset="0"/>
              </a:rPr>
              <a:t>по состоянию на 24.06.2020)</a:t>
            </a:r>
            <a:endParaRPr lang="ru-RU" sz="3200" b="1" dirty="0"/>
          </a:p>
        </p:txBody>
      </p:sp>
      <p:sp>
        <p:nvSpPr>
          <p:cNvPr id="12" name="Прямоугольник 11">
            <a:extLst>
              <a:ext uri="{FF2B5EF4-FFF2-40B4-BE49-F238E27FC236}">
                <a16:creationId xmlns:a16="http://schemas.microsoft.com/office/drawing/2014/main" id="{0FE3CE9C-28C4-4230-A4BF-0DC9BC53355A}"/>
              </a:ext>
            </a:extLst>
          </p:cNvPr>
          <p:cNvSpPr/>
          <p:nvPr/>
        </p:nvSpPr>
        <p:spPr>
          <a:xfrm>
            <a:off x="1174776" y="2393504"/>
            <a:ext cx="10800000" cy="10095071"/>
          </a:xfrm>
          <a:prstGeom prst="rect">
            <a:avLst/>
          </a:prstGeom>
        </p:spPr>
        <p:txBody>
          <a:bodyPr wrap="square">
            <a:spAutoFit/>
          </a:bodyPr>
          <a:lstStyle/>
          <a:p>
            <a:pPr marL="342900" indent="-342900" algn="just">
              <a:buFont typeface="Arial" panose="020B0604020202020204" pitchFamily="34" charset="0"/>
              <a:buChar char="•"/>
            </a:pPr>
            <a:r>
              <a:rPr lang="ru-RU" sz="2500" dirty="0">
                <a:solidFill>
                  <a:schemeClr val="tx1"/>
                </a:solidFill>
                <a:latin typeface="+mn-lt"/>
                <a:cs typeface="Times New Roman" panose="02020603050405020304" pitchFamily="18" charset="0"/>
              </a:rPr>
              <a:t>Для оценки естественного снижения </a:t>
            </a:r>
            <a:r>
              <a:rPr lang="en-US" sz="2500" dirty="0">
                <a:solidFill>
                  <a:schemeClr val="tx1"/>
                </a:solidFill>
                <a:latin typeface="+mn-lt"/>
                <a:cs typeface="Times New Roman" panose="02020603050405020304" pitchFamily="18" charset="0"/>
              </a:rPr>
              <a:t>R0</a:t>
            </a:r>
            <a:r>
              <a:rPr lang="ru-RU" sz="2500" dirty="0">
                <a:solidFill>
                  <a:schemeClr val="tx1"/>
                </a:solidFill>
                <a:latin typeface="+mn-lt"/>
                <a:cs typeface="Times New Roman" panose="02020603050405020304" pitchFamily="18" charset="0"/>
              </a:rPr>
              <a:t> в России без противоэпидемиологических ограничений</a:t>
            </a:r>
            <a:r>
              <a:rPr lang="en-US" sz="2500" dirty="0">
                <a:solidFill>
                  <a:schemeClr val="tx1"/>
                </a:solidFill>
                <a:latin typeface="+mn-lt"/>
                <a:cs typeface="Times New Roman" panose="02020603050405020304" pitchFamily="18" charset="0"/>
              </a:rPr>
              <a:t> </a:t>
            </a:r>
            <a:r>
              <a:rPr lang="ru-RU" sz="2500" dirty="0">
                <a:solidFill>
                  <a:schemeClr val="tx1"/>
                </a:solidFill>
                <a:latin typeface="+mn-lt"/>
                <a:cs typeface="Times New Roman" panose="02020603050405020304" pitchFamily="18" charset="0"/>
              </a:rPr>
              <a:t>мы ориентировались на страны, которые не вводили национальных карантинов (например, на Бразилию). В частности, за период с 28.03 по 25.06 средний уровень </a:t>
            </a:r>
            <a:r>
              <a:rPr lang="en-US" sz="2500" dirty="0">
                <a:solidFill>
                  <a:schemeClr val="tx1"/>
                </a:solidFill>
                <a:latin typeface="+mn-lt"/>
                <a:cs typeface="Times New Roman" panose="02020603050405020304" pitchFamily="18" charset="0"/>
              </a:rPr>
              <a:t>R0 </a:t>
            </a:r>
            <a:r>
              <a:rPr lang="ru-RU" sz="2500" dirty="0">
                <a:solidFill>
                  <a:schemeClr val="tx1"/>
                </a:solidFill>
                <a:latin typeface="+mn-lt"/>
                <a:cs typeface="Times New Roman" panose="02020603050405020304" pitchFamily="18" charset="0"/>
              </a:rPr>
              <a:t>в рамках подхода </a:t>
            </a:r>
            <a:r>
              <a:rPr lang="en-US" sz="2500" i="1" dirty="0">
                <a:solidFill>
                  <a:schemeClr val="tx1"/>
                </a:solidFill>
                <a:latin typeface="+mn-lt"/>
                <a:cs typeface="Times New Roman" panose="02020603050405020304" pitchFamily="18" charset="0"/>
              </a:rPr>
              <a:t>Abbot et al</a:t>
            </a:r>
            <a:r>
              <a:rPr lang="ru-RU" sz="2500" i="1" dirty="0">
                <a:solidFill>
                  <a:schemeClr val="tx1"/>
                </a:solidFill>
                <a:latin typeface="+mn-lt"/>
                <a:cs typeface="Times New Roman" panose="02020603050405020304" pitchFamily="18" charset="0"/>
              </a:rPr>
              <a:t>, 2020</a:t>
            </a:r>
            <a:r>
              <a:rPr lang="en-US" sz="2500" dirty="0">
                <a:solidFill>
                  <a:schemeClr val="tx1"/>
                </a:solidFill>
                <a:latin typeface="+mn-lt"/>
                <a:cs typeface="Times New Roman" panose="02020603050405020304" pitchFamily="18" charset="0"/>
              </a:rPr>
              <a:t> </a:t>
            </a:r>
            <a:r>
              <a:rPr lang="ru-RU" sz="2500" dirty="0">
                <a:solidFill>
                  <a:schemeClr val="tx1"/>
                </a:solidFill>
                <a:latin typeface="+mn-lt"/>
                <a:cs typeface="Times New Roman" panose="02020603050405020304" pitchFamily="18" charset="0"/>
              </a:rPr>
              <a:t>для России составил 1,18, в Бразилии – 1,08. Текущее медианное значение </a:t>
            </a:r>
            <a:r>
              <a:rPr lang="en-US" sz="2500" dirty="0">
                <a:solidFill>
                  <a:schemeClr val="tx1"/>
                </a:solidFill>
                <a:latin typeface="+mn-lt"/>
                <a:cs typeface="Times New Roman" panose="02020603050405020304" pitchFamily="18" charset="0"/>
              </a:rPr>
              <a:t>R0 </a:t>
            </a:r>
            <a:r>
              <a:rPr lang="ru-RU" sz="2500" dirty="0">
                <a:solidFill>
                  <a:schemeClr val="tx1"/>
                </a:solidFill>
                <a:latin typeface="+mn-lt"/>
                <a:cs typeface="Times New Roman" panose="02020603050405020304" pitchFamily="18" charset="0"/>
              </a:rPr>
              <a:t>в России составляет </a:t>
            </a:r>
            <a:r>
              <a:rPr lang="en-US" sz="2500" dirty="0">
                <a:solidFill>
                  <a:schemeClr val="tx1"/>
                </a:solidFill>
                <a:latin typeface="+mn-lt"/>
                <a:cs typeface="Times New Roman" panose="02020603050405020304" pitchFamily="18" charset="0"/>
              </a:rPr>
              <a:t>1,0</a:t>
            </a:r>
            <a:r>
              <a:rPr lang="ru-RU" sz="2500" dirty="0">
                <a:solidFill>
                  <a:schemeClr val="tx1"/>
                </a:solidFill>
                <a:latin typeface="+mn-lt"/>
                <a:cs typeface="Times New Roman" panose="02020603050405020304" pitchFamily="18" charset="0"/>
              </a:rPr>
              <a:t>, в Бразилии – 1,2. Таким образом, </a:t>
            </a:r>
            <a:r>
              <a:rPr lang="ru-RU" sz="2500" b="1" dirty="0">
                <a:solidFill>
                  <a:schemeClr val="tx1"/>
                </a:solidFill>
                <a:latin typeface="+mn-lt"/>
                <a:cs typeface="Times New Roman" panose="02020603050405020304" pitchFamily="18" charset="0"/>
              </a:rPr>
              <a:t>базовое предположение для оценки естественного </a:t>
            </a:r>
            <a:r>
              <a:rPr lang="en-US" sz="2500" b="1" dirty="0">
                <a:solidFill>
                  <a:schemeClr val="tx1"/>
                </a:solidFill>
                <a:latin typeface="+mn-lt"/>
                <a:cs typeface="Times New Roman" panose="02020603050405020304" pitchFamily="18" charset="0"/>
              </a:rPr>
              <a:t>R0 (</a:t>
            </a:r>
            <a:r>
              <a:rPr lang="ru-RU" sz="2500" b="1" dirty="0">
                <a:solidFill>
                  <a:schemeClr val="tx1"/>
                </a:solidFill>
                <a:latin typeface="+mn-lt"/>
                <a:cs typeface="Times New Roman" panose="02020603050405020304" pitchFamily="18" charset="0"/>
              </a:rPr>
              <a:t>без ограничений) – текущие оценки значения </a:t>
            </a:r>
            <a:r>
              <a:rPr lang="en-US" sz="2500" b="1" dirty="0">
                <a:solidFill>
                  <a:schemeClr val="tx1"/>
                </a:solidFill>
                <a:latin typeface="+mn-lt"/>
                <a:cs typeface="Times New Roman" panose="02020603050405020304" pitchFamily="18" charset="0"/>
              </a:rPr>
              <a:t>R0</a:t>
            </a:r>
            <a:r>
              <a:rPr lang="ru-RU" sz="2500" b="1" dirty="0">
                <a:solidFill>
                  <a:schemeClr val="tx1"/>
                </a:solidFill>
                <a:latin typeface="+mn-lt"/>
                <a:cs typeface="Times New Roman" panose="02020603050405020304" pitchFamily="18" charset="0"/>
              </a:rPr>
              <a:t> меняющиеся по времени + 20% (кейс Бразилии).</a:t>
            </a:r>
          </a:p>
          <a:p>
            <a:pPr marL="342900" indent="-342900" algn="just">
              <a:buFont typeface="Arial" panose="020B0604020202020204" pitchFamily="34" charset="0"/>
              <a:buChar char="•"/>
            </a:pPr>
            <a:r>
              <a:rPr lang="ru-RU" sz="2500" dirty="0">
                <a:solidFill>
                  <a:schemeClr val="tx1"/>
                </a:solidFill>
                <a:latin typeface="+mn-lt"/>
                <a:cs typeface="Times New Roman" panose="02020603050405020304" pitchFamily="18" charset="0"/>
              </a:rPr>
              <a:t>В модели распространения </a:t>
            </a:r>
            <a:r>
              <a:rPr lang="en-US" sz="2500" dirty="0">
                <a:solidFill>
                  <a:schemeClr val="tx1"/>
                </a:solidFill>
                <a:latin typeface="+mn-lt"/>
                <a:cs typeface="Times New Roman" panose="02020603050405020304" pitchFamily="18" charset="0"/>
              </a:rPr>
              <a:t>COVID-1</a:t>
            </a:r>
            <a:r>
              <a:rPr lang="ru-RU" sz="2500" dirty="0">
                <a:solidFill>
                  <a:schemeClr val="tx1"/>
                </a:solidFill>
                <a:latin typeface="+mn-lt"/>
                <a:cs typeface="Times New Roman" panose="02020603050405020304" pitchFamily="18" charset="0"/>
              </a:rPr>
              <a:t>9 по США, разработанной </a:t>
            </a:r>
            <a:r>
              <a:rPr lang="en-US" sz="2500" dirty="0">
                <a:solidFill>
                  <a:schemeClr val="tx1"/>
                </a:solidFill>
                <a:latin typeface="+mn-lt"/>
                <a:cs typeface="Times New Roman" panose="02020603050405020304" pitchFamily="18" charset="0"/>
              </a:rPr>
              <a:t>Massachusetts General Hospital Institute for Technology Assessment </a:t>
            </a:r>
            <a:r>
              <a:rPr lang="ru-RU" sz="2500" dirty="0">
                <a:solidFill>
                  <a:schemeClr val="tx1"/>
                </a:solidFill>
                <a:latin typeface="+mn-lt"/>
                <a:cs typeface="Times New Roman" panose="02020603050405020304" pitchFamily="18" charset="0"/>
              </a:rPr>
              <a:t>и </a:t>
            </a:r>
            <a:r>
              <a:rPr lang="en-US" sz="2500" dirty="0">
                <a:solidFill>
                  <a:schemeClr val="tx1"/>
                </a:solidFill>
                <a:latin typeface="+mn-lt"/>
                <a:cs typeface="Times New Roman" panose="02020603050405020304" pitchFamily="18" charset="0"/>
              </a:rPr>
              <a:t>Harvard Medical School</a:t>
            </a:r>
            <a:r>
              <a:rPr lang="ru-RU" sz="2500" dirty="0">
                <a:solidFill>
                  <a:schemeClr val="tx1"/>
                </a:solidFill>
                <a:latin typeface="+mn-lt"/>
                <a:cs typeface="Times New Roman" panose="02020603050405020304" pitchFamily="18" charset="0"/>
              </a:rPr>
              <a:t>, предполагается, </a:t>
            </a:r>
            <a:r>
              <a:rPr lang="ru-RU" sz="2500" b="1" dirty="0">
                <a:solidFill>
                  <a:schemeClr val="tx1"/>
                </a:solidFill>
                <a:latin typeface="+mn-lt"/>
                <a:cs typeface="Times New Roman" panose="02020603050405020304" pitchFamily="18" charset="0"/>
              </a:rPr>
              <a:t>что введение карантина снижает эффективное значение </a:t>
            </a:r>
            <a:r>
              <a:rPr lang="en-US" sz="2500" b="1" dirty="0">
                <a:solidFill>
                  <a:schemeClr val="tx1"/>
                </a:solidFill>
                <a:latin typeface="+mn-lt"/>
                <a:cs typeface="Times New Roman" panose="02020603050405020304" pitchFamily="18" charset="0"/>
              </a:rPr>
              <a:t>R0</a:t>
            </a:r>
            <a:r>
              <a:rPr lang="ru-RU" sz="2500" b="1" dirty="0">
                <a:solidFill>
                  <a:schemeClr val="tx1"/>
                </a:solidFill>
                <a:latin typeface="+mn-lt"/>
                <a:cs typeface="Times New Roman" panose="02020603050405020304" pitchFamily="18" charset="0"/>
              </a:rPr>
              <a:t> на 30%, что примерно соответствует нашим предположениям. </a:t>
            </a:r>
          </a:p>
          <a:p>
            <a:pPr marL="342900" indent="-342900" algn="just">
              <a:buFont typeface="Arial" panose="020B0604020202020204" pitchFamily="34" charset="0"/>
              <a:buChar char="•"/>
            </a:pPr>
            <a:r>
              <a:rPr lang="ru-RU" sz="2500" dirty="0">
                <a:solidFill>
                  <a:schemeClr val="tx1"/>
                </a:solidFill>
                <a:latin typeface="+mn-lt"/>
                <a:cs typeface="Times New Roman" panose="02020603050405020304" pitchFamily="18" charset="0"/>
              </a:rPr>
              <a:t>В альтернативном сценарии модели </a:t>
            </a:r>
            <a:r>
              <a:rPr lang="en-US" sz="2500" dirty="0">
                <a:solidFill>
                  <a:schemeClr val="tx1"/>
                </a:solidFill>
                <a:latin typeface="+mn-lt"/>
                <a:cs typeface="Times New Roman" panose="02020603050405020304" pitchFamily="18" charset="0"/>
              </a:rPr>
              <a:t>SEIR </a:t>
            </a:r>
            <a:r>
              <a:rPr lang="ru-RU" sz="2500" dirty="0">
                <a:solidFill>
                  <a:schemeClr val="tx1"/>
                </a:solidFill>
                <a:latin typeface="+mn-lt"/>
                <a:cs typeface="Times New Roman" panose="02020603050405020304" pitchFamily="18" charset="0"/>
              </a:rPr>
              <a:t>(с изменяющимися коэффициентами </a:t>
            </a:r>
            <a:r>
              <a:rPr lang="en-US" sz="2500" dirty="0">
                <a:solidFill>
                  <a:schemeClr val="tx1"/>
                </a:solidFill>
                <a:latin typeface="+mn-lt"/>
                <a:cs typeface="Times New Roman" panose="02020603050405020304" pitchFamily="18" charset="0"/>
              </a:rPr>
              <a:t>R0</a:t>
            </a:r>
            <a:r>
              <a:rPr lang="ru-RU" sz="2500" dirty="0">
                <a:solidFill>
                  <a:schemeClr val="tx1"/>
                </a:solidFill>
                <a:latin typeface="+mn-lt"/>
                <a:cs typeface="Times New Roman" panose="02020603050405020304" pitchFamily="18" charset="0"/>
              </a:rPr>
              <a:t> для России, скорректированными на кейс Бразилии),</a:t>
            </a:r>
            <a:r>
              <a:rPr lang="ru-RU" sz="2500" b="1" dirty="0">
                <a:solidFill>
                  <a:schemeClr val="tx1"/>
                </a:solidFill>
                <a:latin typeface="+mn-lt"/>
                <a:cs typeface="Times New Roman" panose="02020603050405020304" pitchFamily="18" charset="0"/>
              </a:rPr>
              <a:t> общее количество случаев заболевания  на 24.06 составило бы 11,3 млн человек. </a:t>
            </a:r>
          </a:p>
          <a:p>
            <a:pPr marL="342900" indent="-342900" algn="just">
              <a:buFont typeface="Arial" panose="020B0604020202020204" pitchFamily="34" charset="0"/>
              <a:buChar char="•"/>
            </a:pPr>
            <a:r>
              <a:rPr lang="ru-RU" sz="2500" b="1" dirty="0">
                <a:solidFill>
                  <a:schemeClr val="tx1"/>
                </a:solidFill>
                <a:latin typeface="+mn-lt"/>
                <a:cs typeface="Times New Roman" panose="02020603050405020304" pitchFamily="18" charset="0"/>
              </a:rPr>
              <a:t>Количество спасенных жизней от реализации противоэпидемиологических мер за период с 01.03 по 24.06 в рамках этого подхода можно оценить в 80-84 тыс. человек (</a:t>
            </a:r>
            <a:r>
              <a:rPr lang="en-US" sz="2500" b="1" dirty="0">
                <a:solidFill>
                  <a:schemeClr val="tx1"/>
                </a:solidFill>
                <a:latin typeface="+mn-lt"/>
                <a:cs typeface="Times New Roman" panose="02020603050405020304" pitchFamily="18" charset="0"/>
              </a:rPr>
              <a:t>~0,06% </a:t>
            </a:r>
            <a:r>
              <a:rPr lang="ru-RU" sz="2500" b="1" dirty="0">
                <a:solidFill>
                  <a:schemeClr val="tx1"/>
                </a:solidFill>
                <a:latin typeface="+mn-lt"/>
                <a:cs typeface="Times New Roman" panose="02020603050405020304" pitchFamily="18" charset="0"/>
              </a:rPr>
              <a:t>населения страны). </a:t>
            </a:r>
          </a:p>
          <a:p>
            <a:pPr marL="342900" indent="-342900" algn="just">
              <a:buFont typeface="Arial" panose="020B0604020202020204" pitchFamily="34" charset="0"/>
              <a:buChar char="•"/>
            </a:pPr>
            <a:r>
              <a:rPr lang="ru-RU" sz="2500" dirty="0">
                <a:solidFill>
                  <a:schemeClr val="tx1"/>
                </a:solidFill>
                <a:latin typeface="+mn-lt"/>
                <a:cs typeface="Times New Roman" panose="02020603050405020304" pitchFamily="18" charset="0"/>
              </a:rPr>
              <a:t>Подобные оценки являются предварительными и должны восприниматься с учетом: </a:t>
            </a:r>
            <a:r>
              <a:rPr lang="en-US" sz="2500" dirty="0">
                <a:solidFill>
                  <a:schemeClr val="tx1"/>
                </a:solidFill>
                <a:latin typeface="+mn-lt"/>
                <a:cs typeface="Times New Roman" panose="02020603050405020304" pitchFamily="18" charset="0"/>
              </a:rPr>
              <a:t>a) </a:t>
            </a:r>
            <a:r>
              <a:rPr lang="ru-RU" sz="2500" dirty="0">
                <a:solidFill>
                  <a:schemeClr val="tx1"/>
                </a:solidFill>
                <a:latin typeface="+mn-lt"/>
                <a:cs typeface="Times New Roman" panose="02020603050405020304" pitchFamily="18" charset="0"/>
              </a:rPr>
              <a:t>ограничений текущих данных (неполнота и возможное уточнение в будущем)</a:t>
            </a:r>
            <a:r>
              <a:rPr lang="en-US" sz="2500" dirty="0">
                <a:solidFill>
                  <a:schemeClr val="tx1"/>
                </a:solidFill>
                <a:latin typeface="+mn-lt"/>
                <a:cs typeface="Times New Roman" panose="02020603050405020304" pitchFamily="18" charset="0"/>
              </a:rPr>
              <a:t> </a:t>
            </a:r>
            <a:r>
              <a:rPr lang="ru-RU" sz="2500" dirty="0">
                <a:solidFill>
                  <a:schemeClr val="tx1"/>
                </a:solidFill>
                <a:latin typeface="+mn-lt"/>
                <a:cs typeface="Times New Roman" panose="02020603050405020304" pitchFamily="18" charset="0"/>
              </a:rPr>
              <a:t>б) допущений моделей </a:t>
            </a:r>
            <a:r>
              <a:rPr lang="en-US" sz="2500" dirty="0">
                <a:solidFill>
                  <a:schemeClr val="tx1"/>
                </a:solidFill>
                <a:latin typeface="+mn-lt"/>
                <a:cs typeface="Times New Roman" panose="02020603050405020304" pitchFamily="18" charset="0"/>
              </a:rPr>
              <a:t>SEIR (</a:t>
            </a:r>
            <a:r>
              <a:rPr lang="ru-RU" sz="2500" dirty="0">
                <a:solidFill>
                  <a:schemeClr val="tx1"/>
                </a:solidFill>
                <a:latin typeface="+mn-lt"/>
                <a:cs typeface="Times New Roman" panose="02020603050405020304" pitchFamily="18" charset="0"/>
              </a:rPr>
              <a:t>неопределенность относительно бессимптомного количества заболевших, рассмотрение всего населения страны в качестве единой популяции, что не вполне корректно в условиях ограничений на перемещение между граждан между регионами и прочие предпосылки) в) предположений относительно динамики параметра </a:t>
            </a:r>
            <a:r>
              <a:rPr lang="en-US" sz="2500" dirty="0">
                <a:solidFill>
                  <a:schemeClr val="tx1"/>
                </a:solidFill>
                <a:latin typeface="+mn-lt"/>
                <a:cs typeface="Times New Roman" panose="02020603050405020304" pitchFamily="18" charset="0"/>
              </a:rPr>
              <a:t>R0 </a:t>
            </a:r>
            <a:r>
              <a:rPr lang="ru-RU" sz="2500" dirty="0">
                <a:solidFill>
                  <a:schemeClr val="tx1"/>
                </a:solidFill>
                <a:latin typeface="+mn-lt"/>
                <a:cs typeface="Times New Roman" panose="02020603050405020304" pitchFamily="18" charset="0"/>
              </a:rPr>
              <a:t>без введения ограничений на основе кейсов других стран, без учета социо-культурных различий и так далее. </a:t>
            </a:r>
          </a:p>
        </p:txBody>
      </p:sp>
      <p:sp>
        <p:nvSpPr>
          <p:cNvPr id="13" name="Заголовок основного текста">
            <a:extLst>
              <a:ext uri="{FF2B5EF4-FFF2-40B4-BE49-F238E27FC236}">
                <a16:creationId xmlns:a16="http://schemas.microsoft.com/office/drawing/2014/main" id="{473DAFC3-4FCE-4D3A-8825-3EBE92928B11}"/>
              </a:ext>
            </a:extLst>
          </p:cNvPr>
          <p:cNvSpPr txBox="1"/>
          <p:nvPr/>
        </p:nvSpPr>
        <p:spPr>
          <a:xfrm>
            <a:off x="3154799" y="7809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rPr lang="en-US" sz="5400" dirty="0"/>
              <a:t>SEIR</a:t>
            </a:r>
            <a:r>
              <a:rPr lang="ru-RU" sz="5400" dirty="0"/>
              <a:t>-модель с меняющимся </a:t>
            </a:r>
            <a:r>
              <a:rPr lang="en-US" sz="5400" dirty="0"/>
              <a:t>R0</a:t>
            </a:r>
            <a:r>
              <a:rPr lang="ru-RU" sz="5400" dirty="0"/>
              <a:t> – учет изменения поведения</a:t>
            </a:r>
          </a:p>
        </p:txBody>
      </p:sp>
      <p:sp>
        <p:nvSpPr>
          <p:cNvPr id="18" name="TextBox 17">
            <a:extLst>
              <a:ext uri="{FF2B5EF4-FFF2-40B4-BE49-F238E27FC236}">
                <a16:creationId xmlns:a16="http://schemas.microsoft.com/office/drawing/2014/main" id="{1D48FE76-A4B0-4D40-A6BA-C86E9EF71FFA}"/>
              </a:ext>
            </a:extLst>
          </p:cNvPr>
          <p:cNvSpPr txBox="1"/>
          <p:nvPr/>
        </p:nvSpPr>
        <p:spPr>
          <a:xfrm>
            <a:off x="13308005" y="13183924"/>
            <a:ext cx="10801200" cy="42126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algn="l"/>
            <a:r>
              <a:rPr kumimoji="0" lang="ru-RU" sz="1800" b="0" i="1" u="none" strike="noStrike" cap="none" spc="0" normalizeH="0" baseline="0" dirty="0">
                <a:ln>
                  <a:noFill/>
                </a:ln>
                <a:solidFill>
                  <a:srgbClr val="000000"/>
                </a:solidFill>
                <a:effectLst/>
                <a:uFillTx/>
                <a:latin typeface="+mn-lt"/>
                <a:ea typeface="+mj-ea"/>
                <a:cs typeface="+mj-cs"/>
                <a:sym typeface="Helvetica Light"/>
              </a:rPr>
              <a:t>Источник: </a:t>
            </a:r>
            <a:r>
              <a:rPr kumimoji="0" lang="en-US" sz="1800" b="0" i="1" u="none" strike="noStrike" cap="none" spc="0" normalizeH="0" baseline="0" dirty="0">
                <a:ln>
                  <a:noFill/>
                </a:ln>
                <a:solidFill>
                  <a:srgbClr val="000000"/>
                </a:solidFill>
                <a:effectLst/>
                <a:uFillTx/>
                <a:latin typeface="+mn-lt"/>
                <a:ea typeface="+mj-ea"/>
                <a:cs typeface="+mj-cs"/>
                <a:sym typeface="Helvetica Light"/>
              </a:rPr>
              <a:t>[Abbot et al, 2020]</a:t>
            </a:r>
            <a:endParaRPr kumimoji="0" lang="ru-RU" sz="1800" b="0" i="1" u="none" strike="noStrike" cap="none" spc="0" normalizeH="0" baseline="0" dirty="0">
              <a:ln>
                <a:noFill/>
              </a:ln>
              <a:solidFill>
                <a:srgbClr val="000000"/>
              </a:solidFill>
              <a:effectLst/>
              <a:uFillTx/>
              <a:latin typeface="+mn-lt"/>
              <a:ea typeface="+mj-ea"/>
              <a:cs typeface="+mj-cs"/>
              <a:sym typeface="Helvetica Light"/>
            </a:endParaRPr>
          </a:p>
        </p:txBody>
      </p:sp>
      <p:sp>
        <p:nvSpPr>
          <p:cNvPr id="2" name="Номер слайда 1"/>
          <p:cNvSpPr>
            <a:spLocks noGrp="1"/>
          </p:cNvSpPr>
          <p:nvPr>
            <p:ph type="sldNum" sz="quarter" idx="2"/>
          </p:nvPr>
        </p:nvSpPr>
        <p:spPr/>
        <p:txBody>
          <a:bodyPr/>
          <a:lstStyle/>
          <a:p>
            <a:fld id="{86CB4B4D-7CA3-9044-876B-883B54F8677D}" type="slidenum">
              <a:rPr lang="ru-RU" smtClean="0"/>
              <a:t>10</a:t>
            </a:fld>
            <a:endParaRPr lang="ru-RU"/>
          </a:p>
        </p:txBody>
      </p:sp>
      <p:pic>
        <p:nvPicPr>
          <p:cNvPr id="8" name="Рисунок 7">
            <a:extLst>
              <a:ext uri="{FF2B5EF4-FFF2-40B4-BE49-F238E27FC236}">
                <a16:creationId xmlns:a16="http://schemas.microsoft.com/office/drawing/2014/main" id="{9B01692B-9456-4ED2-A1FD-DBE2E5D500C1}"/>
              </a:ext>
            </a:extLst>
          </p:cNvPr>
          <p:cNvPicPr>
            <a:picLocks noChangeAspect="1"/>
          </p:cNvPicPr>
          <p:nvPr/>
        </p:nvPicPr>
        <p:blipFill>
          <a:blip r:embed="rId4"/>
          <a:stretch>
            <a:fillRect/>
          </a:stretch>
        </p:blipFill>
        <p:spPr>
          <a:xfrm>
            <a:off x="14424248" y="3256737"/>
            <a:ext cx="7632848" cy="9834142"/>
          </a:xfrm>
          <a:prstGeom prst="rect">
            <a:avLst/>
          </a:prstGeom>
        </p:spPr>
      </p:pic>
    </p:spTree>
    <p:extLst>
      <p:ext uri="{BB962C8B-B14F-4D97-AF65-F5344CB8AC3E}">
        <p14:creationId xmlns:p14="http://schemas.microsoft.com/office/powerpoint/2010/main" val="179500352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6" name="Заголовок основного текста">
            <a:extLst>
              <a:ext uri="{FF2B5EF4-FFF2-40B4-BE49-F238E27FC236}">
                <a16:creationId xmlns:a16="http://schemas.microsoft.com/office/drawing/2014/main" id="{473DAFC3-4FCE-4D3A-8825-3EBE92928B11}"/>
              </a:ext>
            </a:extLst>
          </p:cNvPr>
          <p:cNvSpPr txBox="1"/>
          <p:nvPr/>
        </p:nvSpPr>
        <p:spPr>
          <a:xfrm>
            <a:off x="3002399" y="6285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lang="ru-RU" sz="5400" dirty="0"/>
          </a:p>
        </p:txBody>
      </p:sp>
      <p:sp>
        <p:nvSpPr>
          <p:cNvPr id="10" name="Прямоугольник 9">
            <a:extLst>
              <a:ext uri="{FF2B5EF4-FFF2-40B4-BE49-F238E27FC236}">
                <a16:creationId xmlns:a16="http://schemas.microsoft.com/office/drawing/2014/main" id="{FFD5502E-FD52-409E-B95D-5D3FB8A4E0CF}"/>
              </a:ext>
            </a:extLst>
          </p:cNvPr>
          <p:cNvSpPr/>
          <p:nvPr/>
        </p:nvSpPr>
        <p:spPr>
          <a:xfrm>
            <a:off x="12695575" y="2345262"/>
            <a:ext cx="10702903" cy="1077218"/>
          </a:xfrm>
          <a:prstGeom prst="rect">
            <a:avLst/>
          </a:prstGeom>
        </p:spPr>
        <p:txBody>
          <a:bodyPr wrap="square">
            <a:spAutoFit/>
          </a:bodyPr>
          <a:lstStyle/>
          <a:p>
            <a:r>
              <a:rPr lang="ru-RU" sz="3200" b="1" dirty="0">
                <a:cs typeface="Times New Roman" panose="02020603050405020304" pitchFamily="18" charset="0"/>
              </a:rPr>
              <a:t>Фактическая и гипотетическая динамика количества случаев заболевания (логарифмическая шкала) </a:t>
            </a:r>
            <a:endParaRPr lang="ru-RU" sz="3200" b="1" dirty="0"/>
          </a:p>
        </p:txBody>
      </p:sp>
      <p:sp>
        <p:nvSpPr>
          <p:cNvPr id="11" name="TextBox 10">
            <a:extLst>
              <a:ext uri="{FF2B5EF4-FFF2-40B4-BE49-F238E27FC236}">
                <a16:creationId xmlns:a16="http://schemas.microsoft.com/office/drawing/2014/main" id="{1D48FE76-A4B0-4D40-A6BA-C86E9EF71FFA}"/>
              </a:ext>
            </a:extLst>
          </p:cNvPr>
          <p:cNvSpPr txBox="1"/>
          <p:nvPr/>
        </p:nvSpPr>
        <p:spPr>
          <a:xfrm>
            <a:off x="12971677" y="13313574"/>
            <a:ext cx="10801200" cy="42126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algn="l"/>
            <a:r>
              <a:rPr kumimoji="0" lang="ru-RU" sz="1800" b="0" i="1" u="none" strike="noStrike" cap="none" spc="0" normalizeH="0" baseline="0" dirty="0">
                <a:ln>
                  <a:noFill/>
                </a:ln>
                <a:solidFill>
                  <a:srgbClr val="000000"/>
                </a:solidFill>
                <a:effectLst/>
                <a:uFillTx/>
                <a:latin typeface="+mn-lt"/>
                <a:ea typeface="+mj-ea"/>
                <a:cs typeface="+mj-cs"/>
                <a:sym typeface="Helvetica Light"/>
              </a:rPr>
              <a:t>Источник: </a:t>
            </a:r>
            <a:r>
              <a:rPr lang="ru-RU" sz="1800" i="1" dirty="0">
                <a:latin typeface="+mn-lt"/>
              </a:rPr>
              <a:t>оценки и прогнозы НИУ ВШЭ</a:t>
            </a:r>
            <a:endParaRPr kumimoji="0" lang="ru-RU" sz="1800" b="0" i="1" u="none" strike="noStrike" cap="none" spc="0" normalizeH="0" baseline="0" dirty="0">
              <a:ln>
                <a:noFill/>
              </a:ln>
              <a:solidFill>
                <a:srgbClr val="000000"/>
              </a:solidFill>
              <a:effectLst/>
              <a:uFillTx/>
              <a:latin typeface="+mn-lt"/>
              <a:ea typeface="+mj-ea"/>
              <a:cs typeface="+mj-cs"/>
              <a:sym typeface="Helvetica Light"/>
            </a:endParaRPr>
          </a:p>
        </p:txBody>
      </p:sp>
      <mc:AlternateContent xmlns:mc="http://schemas.openxmlformats.org/markup-compatibility/2006" xmlns:a14="http://schemas.microsoft.com/office/drawing/2010/main">
        <mc:Choice Requires="a14">
          <p:sp>
            <p:nvSpPr>
              <p:cNvPr id="12" name="Прямоугольник 11">
                <a:extLst>
                  <a:ext uri="{FF2B5EF4-FFF2-40B4-BE49-F238E27FC236}">
                    <a16:creationId xmlns:a16="http://schemas.microsoft.com/office/drawing/2014/main" id="{0FE3CE9C-28C4-4230-A4BF-0DC9BC53355A}"/>
                  </a:ext>
                </a:extLst>
              </p:cNvPr>
              <p:cNvSpPr/>
              <p:nvPr/>
            </p:nvSpPr>
            <p:spPr>
              <a:xfrm>
                <a:off x="1154251" y="2303227"/>
                <a:ext cx="10800000" cy="11567206"/>
              </a:xfrm>
              <a:prstGeom prst="rect">
                <a:avLst/>
              </a:prstGeom>
            </p:spPr>
            <p:txBody>
              <a:bodyPr wrap="square">
                <a:spAutoFit/>
              </a:bodyPr>
              <a:lstStyle/>
              <a:p>
                <a:pPr algn="just"/>
                <a:r>
                  <a:rPr lang="ru-RU" sz="2300" b="1" dirty="0">
                    <a:latin typeface="+mn-lt"/>
                    <a:ea typeface="Calibri" panose="020F0502020204030204" pitchFamily="34" charset="0"/>
                    <a:cs typeface="Times New Roman" panose="02020603050405020304" pitchFamily="18" charset="0"/>
                  </a:rPr>
                  <a:t>Подход 1 основан на оценке характеристик распространения эпидемии в первые 20 дней и экстраполяции заболеваемости до конца июня на основе подобранной логистической кривой. </a:t>
                </a:r>
                <a:endParaRPr lang="en-US" sz="2300" b="1" dirty="0">
                  <a:latin typeface="+mn-lt"/>
                  <a:ea typeface="Calibri" panose="020F0502020204030204" pitchFamily="34" charset="0"/>
                  <a:cs typeface="Times New Roman" panose="02020603050405020304" pitchFamily="18" charset="0"/>
                </a:endParaRPr>
              </a:p>
              <a:p>
                <a:pPr algn="just"/>
                <a:r>
                  <a:rPr lang="ru-RU" sz="2300" dirty="0">
                    <a:latin typeface="+mn-lt"/>
                    <a:ea typeface="Calibri" panose="020F0502020204030204" pitchFamily="34" charset="0"/>
                    <a:cs typeface="Times New Roman" panose="02020603050405020304" pitchFamily="18" charset="0"/>
                  </a:rPr>
                  <a:t>В рамках подхода 1 осуществлялась следующая схема расчетов: </a:t>
                </a:r>
                <a:endParaRPr lang="ru-RU" sz="2300" b="1" dirty="0">
                  <a:latin typeface="+mn-lt"/>
                  <a:ea typeface="Calibri" panose="020F0502020204030204" pitchFamily="34" charset="0"/>
                  <a:cs typeface="Times New Roman" panose="02020603050405020304" pitchFamily="18" charset="0"/>
                </a:endParaRPr>
              </a:p>
              <a:p>
                <a:pPr algn="just"/>
                <a:r>
                  <a:rPr lang="ru-RU" sz="2300" b="1" dirty="0">
                    <a:latin typeface="+mn-lt"/>
                    <a:ea typeface="Calibri" panose="020F0502020204030204" pitchFamily="34" charset="0"/>
                    <a:cs typeface="Times New Roman" panose="02020603050405020304" pitchFamily="18" charset="0"/>
                  </a:rPr>
                  <a:t>	1. Оценка числа заболеваний коронавирусом при отсутствии 	противоэпидемических мероприятий</a:t>
                </a:r>
                <a:r>
                  <a:rPr lang="ru-RU" sz="2300" dirty="0">
                    <a:latin typeface="+mn-lt"/>
                    <a:ea typeface="Calibri" panose="020F0502020204030204" pitchFamily="34" charset="0"/>
                    <a:cs typeface="Times New Roman" panose="02020603050405020304" pitchFamily="18" charset="0"/>
                  </a:rPr>
                  <a:t> </a:t>
                </a:r>
              </a:p>
              <a:p>
                <a:pPr marL="720000" algn="just"/>
                <a:r>
                  <a:rPr lang="ru-RU" sz="2300" dirty="0">
                    <a:latin typeface="+mn-lt"/>
                    <a:ea typeface="Calibri" panose="020F0502020204030204" pitchFamily="34" charset="0"/>
                    <a:cs typeface="Times New Roman" panose="02020603050405020304" pitchFamily="18" charset="0"/>
                  </a:rPr>
                  <a:t>В начале эпидемии число заболевших растет экспоненциально с постоянным темпом роста </a:t>
                </a:r>
                <a:r>
                  <a:rPr lang="en-US" sz="2300" dirty="0">
                    <a:latin typeface="+mn-lt"/>
                    <a:ea typeface="Calibri" panose="020F0502020204030204" pitchFamily="34" charset="0"/>
                    <a:cs typeface="Times New Roman" panose="02020603050405020304" pitchFamily="18" charset="0"/>
                  </a:rPr>
                  <a:t>[</a:t>
                </a:r>
                <a:r>
                  <a:rPr lang="en-US" sz="2300" i="1" dirty="0">
                    <a:latin typeface="+mn-lt"/>
                    <a:ea typeface="Calibri" panose="020F0502020204030204" pitchFamily="34" charset="0"/>
                    <a:cs typeface="Times New Roman" panose="02020603050405020304" pitchFamily="18" charset="0"/>
                  </a:rPr>
                  <a:t>Hsiang et al, 2020]. </a:t>
                </a:r>
                <a:r>
                  <a:rPr lang="ru-RU" sz="2300" i="1" dirty="0">
                    <a:latin typeface="+mn-lt"/>
                    <a:ea typeface="Calibri" panose="020F0502020204030204" pitchFamily="34" charset="0"/>
                    <a:cs typeface="Times New Roman" panose="02020603050405020304" pitchFamily="18" charset="0"/>
                  </a:rPr>
                  <a:t>П</a:t>
                </a:r>
                <a:r>
                  <a:rPr lang="ru-RU" sz="2300" dirty="0">
                    <a:latin typeface="+mn-lt"/>
                    <a:ea typeface="Calibri" panose="020F0502020204030204" pitchFamily="34" charset="0"/>
                    <a:cs typeface="Times New Roman" panose="02020603050405020304" pitchFamily="18" charset="0"/>
                  </a:rPr>
                  <a:t>ериод удвоения числа заболевших лежит в интервале от 2 до 7 дней. Мы использовали период удвоения за первые 20 дней, то есть до объявления мер самоизоляции. Выбранный период удвоения – 3,54 дня. </a:t>
                </a:r>
                <a:endParaRPr lang="ru-RU" sz="2300" dirty="0">
                  <a:latin typeface="+mn-lt"/>
                  <a:cs typeface="Times New Roman" panose="02020603050405020304" pitchFamily="18" charset="0"/>
                </a:endParaRPr>
              </a:p>
              <a:p>
                <a:pPr marL="720000" algn="just"/>
                <a:r>
                  <a:rPr lang="ru-RU" sz="2300" dirty="0">
                    <a:latin typeface="+mn-lt"/>
                    <a:cs typeface="Times New Roman" panose="02020603050405020304" pitchFamily="18" charset="0"/>
                  </a:rPr>
                  <a:t>Гипотетическая дина</a:t>
                </a:r>
                <a:r>
                  <a:rPr lang="ru-RU" sz="2300" dirty="0">
                    <a:latin typeface="+mn-lt"/>
                    <a:ea typeface="Calibri" panose="020F0502020204030204" pitchFamily="34" charset="0"/>
                    <a:cs typeface="Times New Roman" panose="02020603050405020304" pitchFamily="18" charset="0"/>
                  </a:rPr>
                  <a:t>мика числа заболевших описывается логистической функцией</a:t>
                </a:r>
                <a:r>
                  <a:rPr lang="en-US" sz="2300" dirty="0">
                    <a:latin typeface="+mn-lt"/>
                    <a:ea typeface="Calibri" panose="020F0502020204030204" pitchFamily="34" charset="0"/>
                    <a:cs typeface="Times New Roman" panose="02020603050405020304" pitchFamily="18" charset="0"/>
                  </a:rPr>
                  <a:t> </a:t>
                </a:r>
                <a:r>
                  <a:rPr lang="ru-RU" sz="2300" dirty="0">
                    <a:latin typeface="+mn-lt"/>
                    <a:ea typeface="Calibri" panose="020F0502020204030204" pitchFamily="34" charset="0"/>
                    <a:cs typeface="Times New Roman" panose="02020603050405020304" pitchFamily="18" charset="0"/>
                  </a:rPr>
                  <a:t>следующего вида:</a:t>
                </a:r>
              </a:p>
              <a:p>
                <a14:m>
                  <m:oMath xmlns:m="http://schemas.openxmlformats.org/officeDocument/2006/math">
                    <m:r>
                      <a:rPr lang="en-US" sz="2300" b="0" i="1" smtClean="0">
                        <a:latin typeface="Cambria Math" panose="02040503050406030204" pitchFamily="18" charset="0"/>
                        <a:ea typeface="Calibri" panose="020F0502020204030204" pitchFamily="34" charset="0"/>
                        <a:cs typeface="Times New Roman" panose="02020603050405020304" pitchFamily="18" charset="0"/>
                      </a:rPr>
                      <m:t>𝐼</m:t>
                    </m:r>
                    <m:d>
                      <m:dPr>
                        <m:ctrlPr>
                          <a:rPr lang="en-US" sz="2300" b="0" i="1" smtClean="0">
                            <a:latin typeface="Cambria Math" panose="02040503050406030204" pitchFamily="18" charset="0"/>
                            <a:ea typeface="Calibri" panose="020F0502020204030204" pitchFamily="34" charset="0"/>
                            <a:cs typeface="Times New Roman" panose="02020603050405020304" pitchFamily="18" charset="0"/>
                          </a:rPr>
                        </m:ctrlPr>
                      </m:dPr>
                      <m:e>
                        <m:r>
                          <a:rPr lang="en-US" sz="2300" b="0" i="1" smtClean="0">
                            <a:latin typeface="Cambria Math" panose="02040503050406030204" pitchFamily="18" charset="0"/>
                            <a:ea typeface="Calibri" panose="020F0502020204030204" pitchFamily="34" charset="0"/>
                            <a:cs typeface="Times New Roman" panose="02020603050405020304" pitchFamily="18" charset="0"/>
                          </a:rPr>
                          <m:t>𝑡</m:t>
                        </m:r>
                      </m:e>
                    </m:d>
                    <m:r>
                      <a:rPr lang="en-US" sz="2300" b="0" i="1" smtClean="0">
                        <a:latin typeface="Cambria Math" panose="02040503050406030204" pitchFamily="18" charset="0"/>
                        <a:ea typeface="Calibri" panose="020F0502020204030204" pitchFamily="34" charset="0"/>
                        <a:cs typeface="Times New Roman" panose="02020603050405020304" pitchFamily="18" charset="0"/>
                      </a:rPr>
                      <m:t>= </m:t>
                    </m:r>
                    <m:f>
                      <m:fPr>
                        <m:ctrlPr>
                          <a:rPr lang="en-US" sz="2300" b="0" i="1" smtClean="0">
                            <a:latin typeface="Cambria Math" panose="02040503050406030204" pitchFamily="18" charset="0"/>
                            <a:cs typeface="Times New Roman" panose="02020603050405020304" pitchFamily="18" charset="0"/>
                          </a:rPr>
                        </m:ctrlPr>
                      </m:fPr>
                      <m:num>
                        <m:r>
                          <a:rPr lang="en-US" sz="2300" b="0" i="1" smtClean="0">
                            <a:latin typeface="Cambria Math" panose="02040503050406030204" pitchFamily="18" charset="0"/>
                            <a:cs typeface="Times New Roman" panose="02020603050405020304" pitchFamily="18" charset="0"/>
                          </a:rPr>
                          <m:t>𝐾</m:t>
                        </m:r>
                      </m:num>
                      <m:den>
                        <m:r>
                          <a:rPr lang="en-US" sz="2300" b="0" i="1" smtClean="0">
                            <a:latin typeface="Cambria Math" panose="02040503050406030204" pitchFamily="18" charset="0"/>
                            <a:cs typeface="Times New Roman" panose="02020603050405020304" pitchFamily="18" charset="0"/>
                          </a:rPr>
                          <m:t>1+</m:t>
                        </m:r>
                        <m:sSup>
                          <m:sSupPr>
                            <m:ctrlPr>
                              <a:rPr lang="en-US" sz="2300" b="0" i="1" smtClean="0">
                                <a:latin typeface="Cambria Math" panose="02040503050406030204" pitchFamily="18" charset="0"/>
                                <a:cs typeface="Times New Roman" panose="02020603050405020304" pitchFamily="18" charset="0"/>
                              </a:rPr>
                            </m:ctrlPr>
                          </m:sSupPr>
                          <m:e>
                            <m:r>
                              <a:rPr lang="en-US" sz="2300" b="0" i="1" smtClean="0">
                                <a:latin typeface="Cambria Math" panose="02040503050406030204" pitchFamily="18" charset="0"/>
                                <a:cs typeface="Times New Roman" panose="02020603050405020304" pitchFamily="18" charset="0"/>
                              </a:rPr>
                              <m:t>𝑒</m:t>
                            </m:r>
                          </m:e>
                          <m:sup>
                            <m:r>
                              <a:rPr lang="en-US" sz="2300" b="0" i="1" smtClean="0">
                                <a:latin typeface="Cambria Math" panose="02040503050406030204" pitchFamily="18" charset="0"/>
                                <a:ea typeface="Cambria Math" panose="02040503050406030204" pitchFamily="18" charset="0"/>
                                <a:cs typeface="Times New Roman" panose="02020603050405020304" pitchFamily="18" charset="0"/>
                              </a:rPr>
                              <m:t>𝛼</m:t>
                            </m:r>
                            <m:r>
                              <a:rPr lang="en-US" sz="2300" b="0" i="1" smtClean="0">
                                <a:latin typeface="Cambria Math" panose="02040503050406030204" pitchFamily="18" charset="0"/>
                                <a:ea typeface="Cambria Math" panose="02040503050406030204" pitchFamily="18" charset="0"/>
                                <a:cs typeface="Times New Roman" panose="02020603050405020304" pitchFamily="18" charset="0"/>
                              </a:rPr>
                              <m:t>−</m:t>
                            </m:r>
                            <m:r>
                              <a:rPr lang="en-US" sz="2300" b="0" i="1" smtClean="0">
                                <a:latin typeface="Cambria Math" panose="02040503050406030204" pitchFamily="18" charset="0"/>
                                <a:ea typeface="Cambria Math" panose="02040503050406030204" pitchFamily="18" charset="0"/>
                                <a:cs typeface="Times New Roman" panose="02020603050405020304" pitchFamily="18" charset="0"/>
                              </a:rPr>
                              <m:t>𝑟𝑡</m:t>
                            </m:r>
                          </m:sup>
                        </m:sSup>
                      </m:den>
                    </m:f>
                  </m:oMath>
                </a14:m>
                <a:r>
                  <a:rPr lang="en-US" sz="2300" i="1" dirty="0">
                    <a:latin typeface="+mn-lt"/>
                    <a:ea typeface="Calibri" panose="020F0502020204030204" pitchFamily="34" charset="0"/>
                    <a:cs typeface="Times New Roman" panose="02020603050405020304" pitchFamily="18" charset="0"/>
                  </a:rPr>
                  <a:t> </a:t>
                </a:r>
                <a:endParaRPr lang="ru-RU" sz="2300" i="1" dirty="0">
                  <a:latin typeface="+mn-lt"/>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endParaRPr lang="ru-RU" sz="2300" b="1" dirty="0">
                  <a:latin typeface="+mn-lt"/>
                  <a:ea typeface="Calibri" panose="020F0502020204030204" pitchFamily="34" charset="0"/>
                  <a:cs typeface="Times New Roman" panose="02020603050405020304" pitchFamily="18" charset="0"/>
                </a:endParaRPr>
              </a:p>
              <a:p>
                <a:pPr marL="720000" algn="just"/>
                <a:r>
                  <a:rPr lang="ru-RU" sz="2300" dirty="0">
                    <a:latin typeface="+mn-lt"/>
                    <a:cs typeface="Times New Roman" panose="02020603050405020304" pitchFamily="18" charset="0"/>
                  </a:rPr>
                  <a:t>где </a:t>
                </a:r>
                <a:r>
                  <a:rPr lang="ru-RU" sz="2300" i="1" dirty="0">
                    <a:latin typeface="+mn-lt"/>
                    <a:cs typeface="Times New Roman" panose="02020603050405020304" pitchFamily="18" charset="0"/>
                  </a:rPr>
                  <a:t>I(t)</a:t>
                </a:r>
                <a:r>
                  <a:rPr lang="ru-RU" sz="2300" dirty="0">
                    <a:latin typeface="+mn-lt"/>
                    <a:cs typeface="Times New Roman" panose="02020603050405020304" pitchFamily="18" charset="0"/>
                  </a:rPr>
                  <a:t> – число заболевших в день </a:t>
                </a:r>
                <a:r>
                  <a:rPr lang="ru-RU" sz="2300" i="1" dirty="0">
                    <a:latin typeface="+mn-lt"/>
                    <a:cs typeface="Times New Roman" panose="02020603050405020304" pitchFamily="18" charset="0"/>
                  </a:rPr>
                  <a:t>t</a:t>
                </a:r>
                <a:r>
                  <a:rPr lang="ru-RU" sz="2300" dirty="0">
                    <a:latin typeface="+mn-lt"/>
                    <a:cs typeface="Times New Roman" panose="02020603050405020304" pitchFamily="18" charset="0"/>
                  </a:rPr>
                  <a:t>, </a:t>
                </a:r>
                <a:r>
                  <a:rPr lang="ru-RU" sz="2300" i="1" dirty="0">
                    <a:latin typeface="+mn-lt"/>
                    <a:cs typeface="Times New Roman" panose="02020603050405020304" pitchFamily="18" charset="0"/>
                  </a:rPr>
                  <a:t>K</a:t>
                </a:r>
                <a:r>
                  <a:rPr lang="ru-RU" sz="2300" dirty="0">
                    <a:latin typeface="+mn-lt"/>
                    <a:cs typeface="Times New Roman" panose="02020603050405020304" pitchFamily="18" charset="0"/>
                  </a:rPr>
                  <a:t>=0,5</a:t>
                </a:r>
                <a:r>
                  <a:rPr lang="en-US" sz="2300" dirty="0">
                    <a:latin typeface="+mn-lt"/>
                    <a:cs typeface="Times New Roman" panose="02020603050405020304" pitchFamily="18" charset="0"/>
                  </a:rPr>
                  <a:t>.</a:t>
                </a:r>
                <a:r>
                  <a:rPr lang="ru-RU" sz="2300" dirty="0">
                    <a:latin typeface="+mn-lt"/>
                    <a:cs typeface="Times New Roman" panose="02020603050405020304" pitchFamily="18" charset="0"/>
                  </a:rPr>
                  <a:t> </a:t>
                </a:r>
                <a:r>
                  <a:rPr lang="en-US" sz="2300" i="1" dirty="0">
                    <a:latin typeface="+mn-lt"/>
                    <a:cs typeface="Times New Roman" panose="02020603050405020304" pitchFamily="18" charset="0"/>
                  </a:rPr>
                  <a:t>r</a:t>
                </a:r>
                <a:r>
                  <a:rPr lang="ru-RU" sz="2300" dirty="0">
                    <a:latin typeface="+mn-lt"/>
                    <a:cs typeface="Times New Roman" panose="02020603050405020304" pitchFamily="18" charset="0"/>
                  </a:rPr>
                  <a:t> определено с учетом динамики в первые 20 дней, (3,54) α подобрано с учетом значения в первой точке фактической кривой. </a:t>
                </a:r>
              </a:p>
              <a:p>
                <a:pPr marL="720000" algn="just"/>
                <a:r>
                  <a:rPr lang="ru-RU" sz="2300" dirty="0">
                    <a:latin typeface="+mn-lt"/>
                    <a:cs typeface="Times New Roman" panose="02020603050405020304" pitchFamily="18" charset="0"/>
                  </a:rPr>
                  <a:t>Согласно построенной модели в отсутствии противоэпидемических мероприятий </a:t>
                </a:r>
                <a:r>
                  <a:rPr lang="ru-RU" sz="2300" b="1" dirty="0">
                    <a:latin typeface="+mn-lt"/>
                    <a:cs typeface="Times New Roman" panose="02020603050405020304" pitchFamily="18" charset="0"/>
                  </a:rPr>
                  <a:t>число заболевших к 7 июня составило бы 69,7 млн человек.</a:t>
                </a:r>
              </a:p>
              <a:p>
                <a:pPr marL="720000" algn="just"/>
                <a:r>
                  <a:rPr lang="ru-RU" sz="2300" b="1" dirty="0">
                    <a:latin typeface="+mn-lt"/>
                    <a:cs typeface="Times New Roman" panose="02020603050405020304" pitchFamily="18" charset="0"/>
                  </a:rPr>
                  <a:t>2. Оценка числа дополнительных умерших в Москве в апреле и мае 2020 г. </a:t>
                </a:r>
                <a:r>
                  <a:rPr lang="ru-RU" sz="2300" dirty="0">
                    <a:latin typeface="+mn-lt"/>
                    <a:cs typeface="Times New Roman" panose="02020603050405020304" pitchFamily="18" charset="0"/>
                  </a:rPr>
                  <a:t>По расчетам, в апреле-мае в Москве было зафиксировано 7815 дополнительных смертей (оценка дополнительного количества смертей по сравнению с линейной моделью за период 2011-2019 гг.</a:t>
                </a:r>
                <a:r>
                  <a:rPr lang="en-US" sz="2300" dirty="0">
                    <a:latin typeface="+mn-lt"/>
                    <a:cs typeface="Times New Roman" panose="02020603050405020304" pitchFamily="18" charset="0"/>
                  </a:rPr>
                  <a:t>) </a:t>
                </a:r>
                <a:r>
                  <a:rPr lang="ru-RU" sz="2300" dirty="0">
                    <a:latin typeface="+mn-lt"/>
                    <a:cs typeface="Times New Roman" panose="02020603050405020304" pitchFamily="18" charset="0"/>
                  </a:rPr>
                  <a:t>при 142 тыс. выявленных случаев (на 18.05). В рамках этого подхода смертность составляет 0,054 на каждый случай выявленный случай (7815/142824). В расчетах учтен средний лаг в 15 дней между заболеваемостью и смертностью. </a:t>
                </a:r>
              </a:p>
              <a:p>
                <a:pPr marL="720000" algn="just"/>
                <a:r>
                  <a:rPr lang="ru-RU" sz="2300" b="1" dirty="0">
                    <a:latin typeface="+mn-lt"/>
                    <a:cs typeface="Times New Roman" panose="02020603050405020304" pitchFamily="18" charset="0"/>
                  </a:rPr>
                  <a:t>3. Число предотвращенных дополнительных смертей </a:t>
                </a:r>
              </a:p>
              <a:p>
                <a:pPr marL="720000" algn="just"/>
                <a:r>
                  <a:rPr lang="ru-RU" sz="2300" dirty="0">
                    <a:latin typeface="+mn-lt"/>
                    <a:cs typeface="Times New Roman" panose="02020603050405020304" pitchFamily="18" charset="0"/>
                  </a:rPr>
                  <a:t>В отсутствии любых противоэпидемических мероприятий число заболевших увеличилось бы до 69,7 млн. или на 69,2 млн. случаев. </a:t>
                </a:r>
                <a:r>
                  <a:rPr lang="ru-RU" sz="2300" b="1" u="sng" dirty="0">
                    <a:latin typeface="+mn-lt"/>
                    <a:cs typeface="Times New Roman" panose="02020603050405020304" pitchFamily="18" charset="0"/>
                  </a:rPr>
                  <a:t>Дополнительная смертность выросла бы на 3,79 млн. смертей</a:t>
                </a:r>
                <a:r>
                  <a:rPr lang="ru-RU" sz="2300" u="sng" dirty="0">
                    <a:latin typeface="+mn-lt"/>
                    <a:cs typeface="Times New Roman" panose="02020603050405020304" pitchFamily="18" charset="0"/>
                  </a:rPr>
                  <a:t> </a:t>
                </a:r>
                <a:r>
                  <a:rPr lang="ru-RU" sz="2300" dirty="0">
                    <a:latin typeface="+mn-lt"/>
                    <a:cs typeface="Times New Roman" panose="02020603050405020304" pitchFamily="18" charset="0"/>
                  </a:rPr>
                  <a:t>(69,2 * 0,054). </a:t>
                </a:r>
              </a:p>
              <a:p>
                <a:pPr marL="342900" indent="-342900" algn="just">
                  <a:buFont typeface="Arial" panose="020B0604020202020204" pitchFamily="34" charset="0"/>
                  <a:buChar char="•"/>
                </a:pPr>
                <a:r>
                  <a:rPr lang="ru-RU" sz="2300" b="1" dirty="0">
                    <a:latin typeface="+mn-lt"/>
                    <a:cs typeface="Times New Roman" panose="02020603050405020304" pitchFamily="18" charset="0"/>
                  </a:rPr>
                  <a:t>Оценка в рамках подхода 1 представляется завышенной, исходя из приведенных ранее соображений (изменение поведения людей по мере развития эпидемии). Это «верхняя» возможная оценка количества спасенных жизней. </a:t>
                </a:r>
              </a:p>
            </p:txBody>
          </p:sp>
        </mc:Choice>
        <mc:Fallback xmlns="">
          <p:sp>
            <p:nvSpPr>
              <p:cNvPr id="12" name="Прямоугольник 11">
                <a:extLst>
                  <a:ext uri="{FF2B5EF4-FFF2-40B4-BE49-F238E27FC236}">
                    <a16:creationId xmlns:a16="http://schemas.microsoft.com/office/drawing/2014/main" id="{0FE3CE9C-28C4-4230-A4BF-0DC9BC53355A}"/>
                  </a:ext>
                </a:extLst>
              </p:cNvPr>
              <p:cNvSpPr>
                <a:spLocks noRot="1" noChangeAspect="1" noMove="1" noResize="1" noEditPoints="1" noAdjustHandles="1" noChangeArrowheads="1" noChangeShapeType="1" noTextEdit="1"/>
              </p:cNvSpPr>
              <p:nvPr/>
            </p:nvSpPr>
            <p:spPr>
              <a:xfrm>
                <a:off x="1154251" y="2303227"/>
                <a:ext cx="10800000" cy="11567206"/>
              </a:xfrm>
              <a:prstGeom prst="rect">
                <a:avLst/>
              </a:prstGeom>
              <a:blipFill>
                <a:blip r:embed="rId4"/>
                <a:stretch>
                  <a:fillRect l="-790" t="-422" r="-790" b="-264"/>
                </a:stretch>
              </a:blipFill>
            </p:spPr>
            <p:txBody>
              <a:bodyPr/>
              <a:lstStyle/>
              <a:p>
                <a:r>
                  <a:rPr lang="ru-RU">
                    <a:noFill/>
                  </a:rPr>
                  <a:t> </a:t>
                </a:r>
              </a:p>
            </p:txBody>
          </p:sp>
        </mc:Fallback>
      </mc:AlternateContent>
      <p:sp>
        <p:nvSpPr>
          <p:cNvPr id="13" name="Заголовок основного текста">
            <a:extLst>
              <a:ext uri="{FF2B5EF4-FFF2-40B4-BE49-F238E27FC236}">
                <a16:creationId xmlns:a16="http://schemas.microsoft.com/office/drawing/2014/main" id="{473DAFC3-4FCE-4D3A-8825-3EBE92928B11}"/>
              </a:ext>
            </a:extLst>
          </p:cNvPr>
          <p:cNvSpPr txBox="1"/>
          <p:nvPr/>
        </p:nvSpPr>
        <p:spPr>
          <a:xfrm>
            <a:off x="3154799" y="7809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rPr lang="ru-RU" sz="5400" dirty="0"/>
              <a:t>Приложение 1: </a:t>
            </a:r>
          </a:p>
          <a:p>
            <a:r>
              <a:rPr lang="ru-RU" sz="5400" dirty="0"/>
              <a:t>Подход 1. Оценка на основе логистической функции</a:t>
            </a:r>
          </a:p>
        </p:txBody>
      </p:sp>
      <p:sp>
        <p:nvSpPr>
          <p:cNvPr id="15" name="Прямоугольник 14">
            <a:extLst>
              <a:ext uri="{FF2B5EF4-FFF2-40B4-BE49-F238E27FC236}">
                <a16:creationId xmlns:a16="http://schemas.microsoft.com/office/drawing/2014/main" id="{FFD5502E-FD52-409E-B95D-5D3FB8A4E0CF}"/>
              </a:ext>
            </a:extLst>
          </p:cNvPr>
          <p:cNvSpPr/>
          <p:nvPr/>
        </p:nvSpPr>
        <p:spPr>
          <a:xfrm>
            <a:off x="12908832" y="7362056"/>
            <a:ext cx="10702903" cy="1077218"/>
          </a:xfrm>
          <a:prstGeom prst="rect">
            <a:avLst/>
          </a:prstGeom>
        </p:spPr>
        <p:txBody>
          <a:bodyPr wrap="square">
            <a:spAutoFit/>
          </a:bodyPr>
          <a:lstStyle/>
          <a:p>
            <a:r>
              <a:rPr lang="ru-RU" sz="3200" b="1" dirty="0">
                <a:cs typeface="Times New Roman" panose="02020603050405020304" pitchFamily="18" charset="0"/>
              </a:rPr>
              <a:t>Сравнение динамики числа умерших от COVID-19 и числа заразившихся с 15 дневным лагом</a:t>
            </a:r>
            <a:endParaRPr lang="ru-RU" sz="3200" b="1" dirty="0"/>
          </a:p>
        </p:txBody>
      </p:sp>
      <p:sp>
        <p:nvSpPr>
          <p:cNvPr id="3" name="Номер слайда 2"/>
          <p:cNvSpPr>
            <a:spLocks noGrp="1"/>
          </p:cNvSpPr>
          <p:nvPr>
            <p:ph type="sldNum" sz="quarter" idx="2"/>
          </p:nvPr>
        </p:nvSpPr>
        <p:spPr/>
        <p:txBody>
          <a:bodyPr/>
          <a:lstStyle/>
          <a:p>
            <a:fld id="{86CB4B4D-7CA3-9044-876B-883B54F8677D}" type="slidenum">
              <a:rPr lang="ru-RU" smtClean="0"/>
              <a:t>11</a:t>
            </a:fld>
            <a:endParaRPr lang="ru-RU"/>
          </a:p>
        </p:txBody>
      </p:sp>
      <p:pic>
        <p:nvPicPr>
          <p:cNvPr id="1026" name="Picture 2">
            <a:extLst>
              <a:ext uri="{FF2B5EF4-FFF2-40B4-BE49-F238E27FC236}">
                <a16:creationId xmlns:a16="http://schemas.microsoft.com/office/drawing/2014/main" id="{5BA669C0-3FAE-48BA-91C4-0A74B3B5BE42}"/>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640272" y="3167973"/>
            <a:ext cx="7034406" cy="4386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a:extLst>
              <a:ext uri="{FF2B5EF4-FFF2-40B4-BE49-F238E27FC236}">
                <a16:creationId xmlns:a16="http://schemas.microsoft.com/office/drawing/2014/main" id="{47935AFB-D490-4E1C-809A-99BF48A682E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352240" y="8595039"/>
            <a:ext cx="8208912" cy="5106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661428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6" name="Заголовок основного текста">
            <a:extLst>
              <a:ext uri="{FF2B5EF4-FFF2-40B4-BE49-F238E27FC236}">
                <a16:creationId xmlns:a16="http://schemas.microsoft.com/office/drawing/2014/main" id="{473DAFC3-4FCE-4D3A-8825-3EBE92928B11}"/>
              </a:ext>
            </a:extLst>
          </p:cNvPr>
          <p:cNvSpPr txBox="1"/>
          <p:nvPr/>
        </p:nvSpPr>
        <p:spPr>
          <a:xfrm>
            <a:off x="3002399" y="6285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lang="ru-RU" sz="5400" dirty="0"/>
          </a:p>
        </p:txBody>
      </p:sp>
      <p:sp>
        <p:nvSpPr>
          <p:cNvPr id="12" name="Прямоугольник 11">
            <a:extLst>
              <a:ext uri="{FF2B5EF4-FFF2-40B4-BE49-F238E27FC236}">
                <a16:creationId xmlns:a16="http://schemas.microsoft.com/office/drawing/2014/main" id="{0FE3CE9C-28C4-4230-A4BF-0DC9BC53355A}"/>
              </a:ext>
            </a:extLst>
          </p:cNvPr>
          <p:cNvSpPr/>
          <p:nvPr/>
        </p:nvSpPr>
        <p:spPr>
          <a:xfrm>
            <a:off x="1076471" y="3329608"/>
            <a:ext cx="21658773" cy="5447645"/>
          </a:xfrm>
          <a:prstGeom prst="rect">
            <a:avLst/>
          </a:prstGeom>
        </p:spPr>
        <p:txBody>
          <a:bodyPr wrap="square">
            <a:spAutoFit/>
          </a:bodyPr>
          <a:lstStyle/>
          <a:p>
            <a:pPr marL="457200" indent="-457200" algn="just">
              <a:spcAft>
                <a:spcPts val="1800"/>
              </a:spcAft>
              <a:buFont typeface="+mj-lt"/>
              <a:buAutoNum type="arabicPeriod"/>
            </a:pPr>
            <a:r>
              <a:rPr lang="ru-RU" sz="3600" b="1" dirty="0">
                <a:latin typeface="+mn-lt"/>
                <a:ea typeface="Calibri" panose="020F0502020204030204" pitchFamily="34" charset="0"/>
                <a:cs typeface="Times New Roman" panose="02020603050405020304" pitchFamily="18" charset="0"/>
              </a:rPr>
              <a:t>Андреев Евгений Михайлович</a:t>
            </a:r>
            <a:r>
              <a:rPr lang="ru-RU" sz="3600" dirty="0">
                <a:latin typeface="+mn-lt"/>
                <a:ea typeface="Calibri" panose="020F0502020204030204" pitchFamily="34" charset="0"/>
                <a:cs typeface="Times New Roman" panose="02020603050405020304" pitchFamily="18" charset="0"/>
              </a:rPr>
              <a:t>, заведующий Международной лаборатории исследований населения и здоровья </a:t>
            </a:r>
            <a:r>
              <a:rPr lang="ru-RU" sz="3600" dirty="0">
                <a:latin typeface="+mn-lt"/>
                <a:cs typeface="Times New Roman" panose="02020603050405020304" pitchFamily="18" charset="0"/>
              </a:rPr>
              <a:t>НИУ ВШЭ</a:t>
            </a:r>
            <a:endParaRPr lang="ru-RU" sz="3600" dirty="0">
              <a:latin typeface="+mn-lt"/>
              <a:ea typeface="Calibri" panose="020F0502020204030204" pitchFamily="34" charset="0"/>
              <a:cs typeface="Times New Roman" panose="02020603050405020304" pitchFamily="18" charset="0"/>
            </a:endParaRPr>
          </a:p>
          <a:p>
            <a:pPr marL="457200" indent="-457200" algn="just">
              <a:spcAft>
                <a:spcPts val="1800"/>
              </a:spcAft>
              <a:buFont typeface="+mj-lt"/>
              <a:buAutoNum type="arabicPeriod"/>
            </a:pPr>
            <a:r>
              <a:rPr lang="ru-RU" sz="3600" b="1" dirty="0">
                <a:latin typeface="+mn-lt"/>
                <a:ea typeface="Calibri" panose="020F0502020204030204" pitchFamily="34" charset="0"/>
                <a:cs typeface="Times New Roman" panose="02020603050405020304" pitchFamily="18" charset="0"/>
              </a:rPr>
              <a:t>Власов Василий Викторович</a:t>
            </a:r>
            <a:r>
              <a:rPr lang="ru-RU" sz="3600" dirty="0">
                <a:latin typeface="+mn-lt"/>
                <a:ea typeface="Calibri" panose="020F0502020204030204" pitchFamily="34" charset="0"/>
                <a:cs typeface="Times New Roman" panose="02020603050405020304" pitchFamily="18" charset="0"/>
              </a:rPr>
              <a:t>, профессор факультета социальных наук </a:t>
            </a:r>
            <a:r>
              <a:rPr lang="ru-RU" sz="3600" dirty="0">
                <a:latin typeface="+mn-lt"/>
                <a:cs typeface="Times New Roman" panose="02020603050405020304" pitchFamily="18" charset="0"/>
              </a:rPr>
              <a:t>НИУ ВШЭ</a:t>
            </a:r>
            <a:r>
              <a:rPr lang="ru-RU" sz="3600" dirty="0">
                <a:latin typeface="+mn-lt"/>
                <a:ea typeface="Calibri" panose="020F0502020204030204" pitchFamily="34" charset="0"/>
                <a:cs typeface="Times New Roman" panose="02020603050405020304" pitchFamily="18" charset="0"/>
              </a:rPr>
              <a:t>, заслуженный профессор</a:t>
            </a:r>
          </a:p>
          <a:p>
            <a:pPr marL="457200" indent="-457200" algn="just">
              <a:spcAft>
                <a:spcPts val="1800"/>
              </a:spcAft>
              <a:buFont typeface="+mj-lt"/>
              <a:buAutoNum type="arabicPeriod"/>
            </a:pPr>
            <a:r>
              <a:rPr lang="ru-RU" sz="3600" b="1" dirty="0">
                <a:latin typeface="+mn-lt"/>
                <a:ea typeface="Calibri" panose="020F0502020204030204" pitchFamily="34" charset="0"/>
                <a:cs typeface="Times New Roman" panose="02020603050405020304" pitchFamily="18" charset="0"/>
              </a:rPr>
              <a:t>Жулин Андрей Борисович</a:t>
            </a:r>
            <a:r>
              <a:rPr lang="ru-RU" sz="3600" dirty="0">
                <a:latin typeface="+mn-lt"/>
                <a:ea typeface="Calibri" panose="020F0502020204030204" pitchFamily="34" charset="0"/>
                <a:cs typeface="Times New Roman" panose="02020603050405020304" pitchFamily="18" charset="0"/>
              </a:rPr>
              <a:t>, проректор, директор по экспертно-аналитической работе </a:t>
            </a:r>
            <a:r>
              <a:rPr lang="ru-RU" sz="3600" dirty="0">
                <a:latin typeface="+mn-lt"/>
                <a:cs typeface="Times New Roman" panose="02020603050405020304" pitchFamily="18" charset="0"/>
              </a:rPr>
              <a:t>НИУ ВШЭ</a:t>
            </a:r>
          </a:p>
          <a:p>
            <a:pPr marL="457200" indent="-457200" algn="just">
              <a:spcAft>
                <a:spcPts val="1800"/>
              </a:spcAft>
              <a:buFont typeface="+mj-lt"/>
              <a:buAutoNum type="arabicPeriod"/>
            </a:pPr>
            <a:r>
              <a:rPr lang="ru-RU" sz="3600" b="1" dirty="0">
                <a:latin typeface="+mn-lt"/>
                <a:cs typeface="Times New Roman" panose="02020603050405020304" pitchFamily="18" charset="0"/>
              </a:rPr>
              <a:t>Салихов Марсель Робертович</a:t>
            </a:r>
            <a:r>
              <a:rPr lang="ru-RU" sz="3600" dirty="0">
                <a:latin typeface="+mn-lt"/>
                <a:cs typeface="Times New Roman" panose="02020603050405020304" pitchFamily="18" charset="0"/>
              </a:rPr>
              <a:t>, научный сотрудник факультета мировой экономики и мировой поли</a:t>
            </a:r>
            <a:r>
              <a:rPr lang="ru-RU" sz="3600" dirty="0">
                <a:latin typeface="+mn-lt"/>
                <a:ea typeface="Calibri" panose="020F0502020204030204" pitchFamily="34" charset="0"/>
                <a:cs typeface="Times New Roman" panose="02020603050405020304" pitchFamily="18" charset="0"/>
              </a:rPr>
              <a:t>тики </a:t>
            </a:r>
            <a:r>
              <a:rPr lang="ru-RU" sz="3600" dirty="0">
                <a:latin typeface="+mn-lt"/>
                <a:cs typeface="Times New Roman" panose="02020603050405020304" pitchFamily="18" charset="0"/>
              </a:rPr>
              <a:t>НИУ ВШЭ</a:t>
            </a:r>
            <a:endParaRPr lang="ru-RU" sz="3600" dirty="0">
              <a:latin typeface="+mn-lt"/>
              <a:ea typeface="Calibri" panose="020F0502020204030204" pitchFamily="34" charset="0"/>
              <a:cs typeface="Times New Roman" panose="02020603050405020304" pitchFamily="18" charset="0"/>
            </a:endParaRPr>
          </a:p>
          <a:p>
            <a:pPr marL="457200" indent="-457200" algn="just">
              <a:spcAft>
                <a:spcPts val="1800"/>
              </a:spcAft>
              <a:buFont typeface="+mj-lt"/>
              <a:buAutoNum type="arabicPeriod"/>
            </a:pPr>
            <a:r>
              <a:rPr lang="ru-RU" sz="3600" b="1" dirty="0">
                <a:latin typeface="+mn-lt"/>
                <a:ea typeface="Calibri" panose="020F0502020204030204" pitchFamily="34" charset="0"/>
                <a:cs typeface="Times New Roman" panose="02020603050405020304" pitchFamily="18" charset="0"/>
              </a:rPr>
              <a:t>Шишкин Сергей Владимирович</a:t>
            </a:r>
            <a:r>
              <a:rPr lang="ru-RU" sz="3600" dirty="0">
                <a:latin typeface="+mn-lt"/>
                <a:ea typeface="Calibri" panose="020F0502020204030204" pitchFamily="34" charset="0"/>
                <a:cs typeface="Times New Roman" panose="02020603050405020304" pitchFamily="18" charset="0"/>
              </a:rPr>
              <a:t>, директор Центра политики в здравоохранении </a:t>
            </a:r>
            <a:r>
              <a:rPr lang="ru-RU" sz="3600" dirty="0">
                <a:latin typeface="+mn-lt"/>
                <a:cs typeface="Times New Roman" panose="02020603050405020304" pitchFamily="18" charset="0"/>
              </a:rPr>
              <a:t>НИУ ВШЭ</a:t>
            </a:r>
            <a:r>
              <a:rPr lang="ru-RU" sz="3600" dirty="0">
                <a:latin typeface="+mn-lt"/>
                <a:ea typeface="Calibri" panose="020F0502020204030204" pitchFamily="34" charset="0"/>
                <a:cs typeface="Times New Roman" panose="02020603050405020304" pitchFamily="18" charset="0"/>
              </a:rPr>
              <a:t>, профессор, заведующий кафедрой управления и экономики здравоохранения, академический руководитель образовательной программы «Управление и экономика здравоохранения»</a:t>
            </a:r>
          </a:p>
        </p:txBody>
      </p:sp>
      <p:sp>
        <p:nvSpPr>
          <p:cNvPr id="13" name="Заголовок основного текста">
            <a:extLst>
              <a:ext uri="{FF2B5EF4-FFF2-40B4-BE49-F238E27FC236}">
                <a16:creationId xmlns:a16="http://schemas.microsoft.com/office/drawing/2014/main" id="{473DAFC3-4FCE-4D3A-8825-3EBE92928B11}"/>
              </a:ext>
            </a:extLst>
          </p:cNvPr>
          <p:cNvSpPr txBox="1"/>
          <p:nvPr/>
        </p:nvSpPr>
        <p:spPr>
          <a:xfrm>
            <a:off x="3154799" y="7809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lang="ru-RU" sz="5400" dirty="0"/>
          </a:p>
        </p:txBody>
      </p:sp>
      <p:sp>
        <p:nvSpPr>
          <p:cNvPr id="15" name="Заголовок основного текста">
            <a:extLst>
              <a:ext uri="{FF2B5EF4-FFF2-40B4-BE49-F238E27FC236}">
                <a16:creationId xmlns:a16="http://schemas.microsoft.com/office/drawing/2014/main" id="{473DAFC3-4FCE-4D3A-8825-3EBE92928B11}"/>
              </a:ext>
            </a:extLst>
          </p:cNvPr>
          <p:cNvSpPr txBox="1"/>
          <p:nvPr/>
        </p:nvSpPr>
        <p:spPr>
          <a:xfrm>
            <a:off x="3307199" y="9333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rPr lang="ru-RU" sz="5400" dirty="0"/>
              <a:t>Авторский коллектив</a:t>
            </a:r>
          </a:p>
        </p:txBody>
      </p:sp>
    </p:spTree>
    <p:extLst>
      <p:ext uri="{BB962C8B-B14F-4D97-AF65-F5344CB8AC3E}">
        <p14:creationId xmlns:p14="http://schemas.microsoft.com/office/powerpoint/2010/main" val="46140910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6" name="Заголовок основного текста">
            <a:extLst>
              <a:ext uri="{FF2B5EF4-FFF2-40B4-BE49-F238E27FC236}">
                <a16:creationId xmlns:a16="http://schemas.microsoft.com/office/drawing/2014/main" id="{473DAFC3-4FCE-4D3A-8825-3EBE92928B11}"/>
              </a:ext>
            </a:extLst>
          </p:cNvPr>
          <p:cNvSpPr txBox="1"/>
          <p:nvPr/>
        </p:nvSpPr>
        <p:spPr>
          <a:xfrm>
            <a:off x="3002399" y="6285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lang="ru-RU" sz="5400" dirty="0"/>
          </a:p>
        </p:txBody>
      </p:sp>
      <p:sp>
        <p:nvSpPr>
          <p:cNvPr id="13" name="Заголовок основного текста">
            <a:extLst>
              <a:ext uri="{FF2B5EF4-FFF2-40B4-BE49-F238E27FC236}">
                <a16:creationId xmlns:a16="http://schemas.microsoft.com/office/drawing/2014/main" id="{473DAFC3-4FCE-4D3A-8825-3EBE92928B11}"/>
              </a:ext>
            </a:extLst>
          </p:cNvPr>
          <p:cNvSpPr txBox="1"/>
          <p:nvPr/>
        </p:nvSpPr>
        <p:spPr>
          <a:xfrm>
            <a:off x="3154799" y="7809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rPr lang="ru-RU" sz="5400" dirty="0"/>
              <a:t>Основные результаты</a:t>
            </a:r>
          </a:p>
        </p:txBody>
      </p:sp>
      <p:sp>
        <p:nvSpPr>
          <p:cNvPr id="2" name="Номер слайда 1"/>
          <p:cNvSpPr>
            <a:spLocks noGrp="1"/>
          </p:cNvSpPr>
          <p:nvPr>
            <p:ph type="sldNum" sz="quarter" idx="2"/>
          </p:nvPr>
        </p:nvSpPr>
        <p:spPr/>
        <p:txBody>
          <a:bodyPr/>
          <a:lstStyle/>
          <a:p>
            <a:fld id="{86CB4B4D-7CA3-9044-876B-883B54F8677D}" type="slidenum">
              <a:rPr lang="ru-RU" smtClean="0"/>
              <a:t>2</a:t>
            </a:fld>
            <a:endParaRPr lang="ru-RU"/>
          </a:p>
        </p:txBody>
      </p:sp>
      <p:graphicFrame>
        <p:nvGraphicFramePr>
          <p:cNvPr id="3" name="Таблица 3">
            <a:extLst>
              <a:ext uri="{FF2B5EF4-FFF2-40B4-BE49-F238E27FC236}">
                <a16:creationId xmlns:a16="http://schemas.microsoft.com/office/drawing/2014/main" id="{2652EF1A-312C-4B33-98BF-C0B9693326AE}"/>
              </a:ext>
            </a:extLst>
          </p:cNvPr>
          <p:cNvGraphicFramePr>
            <a:graphicFrameLocks noGrp="1"/>
          </p:cNvGraphicFramePr>
          <p:nvPr>
            <p:extLst>
              <p:ext uri="{D42A27DB-BD31-4B8C-83A1-F6EECF244321}">
                <p14:modId xmlns:p14="http://schemas.microsoft.com/office/powerpoint/2010/main" val="1439397841"/>
              </p:ext>
            </p:extLst>
          </p:nvPr>
        </p:nvGraphicFramePr>
        <p:xfrm>
          <a:off x="1322981" y="6278044"/>
          <a:ext cx="21262540" cy="5644683"/>
        </p:xfrm>
        <a:graphic>
          <a:graphicData uri="http://schemas.openxmlformats.org/drawingml/2006/table">
            <a:tbl>
              <a:tblPr firstRow="1" bandRow="1">
                <a:tableStyleId>{5940675A-B579-460E-94D1-54222C63F5DA}</a:tableStyleId>
              </a:tblPr>
              <a:tblGrid>
                <a:gridCol w="5315635">
                  <a:extLst>
                    <a:ext uri="{9D8B030D-6E8A-4147-A177-3AD203B41FA5}">
                      <a16:colId xmlns:a16="http://schemas.microsoft.com/office/drawing/2014/main" val="3644329182"/>
                    </a:ext>
                  </a:extLst>
                </a:gridCol>
                <a:gridCol w="5315635">
                  <a:extLst>
                    <a:ext uri="{9D8B030D-6E8A-4147-A177-3AD203B41FA5}">
                      <a16:colId xmlns:a16="http://schemas.microsoft.com/office/drawing/2014/main" val="3574469829"/>
                    </a:ext>
                  </a:extLst>
                </a:gridCol>
                <a:gridCol w="5315635">
                  <a:extLst>
                    <a:ext uri="{9D8B030D-6E8A-4147-A177-3AD203B41FA5}">
                      <a16:colId xmlns:a16="http://schemas.microsoft.com/office/drawing/2014/main" val="83627917"/>
                    </a:ext>
                  </a:extLst>
                </a:gridCol>
                <a:gridCol w="5315635">
                  <a:extLst>
                    <a:ext uri="{9D8B030D-6E8A-4147-A177-3AD203B41FA5}">
                      <a16:colId xmlns:a16="http://schemas.microsoft.com/office/drawing/2014/main" val="1361741649"/>
                    </a:ext>
                  </a:extLst>
                </a:gridCol>
              </a:tblGrid>
              <a:tr h="1012554">
                <a:tc>
                  <a:txBody>
                    <a:bodyPr/>
                    <a:lstStyle/>
                    <a:p>
                      <a:r>
                        <a:rPr lang="ru-RU" sz="2800" b="1" dirty="0"/>
                        <a:t>Название</a:t>
                      </a:r>
                      <a:r>
                        <a:rPr lang="en-US" sz="2800" b="1" dirty="0"/>
                        <a:t> </a:t>
                      </a:r>
                      <a:r>
                        <a:rPr lang="ru-RU" sz="2800" b="1" dirty="0"/>
                        <a:t>подхода</a:t>
                      </a:r>
                    </a:p>
                  </a:txBody>
                  <a:tcPr/>
                </a:tc>
                <a:tc>
                  <a:txBody>
                    <a:bodyPr/>
                    <a:lstStyle/>
                    <a:p>
                      <a:r>
                        <a:rPr lang="ru-RU" sz="2800" b="1" dirty="0"/>
                        <a:t>Описание подхода</a:t>
                      </a:r>
                    </a:p>
                  </a:txBody>
                  <a:tcPr/>
                </a:tc>
                <a:tc>
                  <a:txBody>
                    <a:bodyPr/>
                    <a:lstStyle/>
                    <a:p>
                      <a:r>
                        <a:rPr lang="ru-RU" sz="2800" b="1" dirty="0"/>
                        <a:t>Используемые данные</a:t>
                      </a:r>
                    </a:p>
                  </a:txBody>
                  <a:tcPr/>
                </a:tc>
                <a:tc>
                  <a:txBody>
                    <a:bodyPr/>
                    <a:lstStyle/>
                    <a:p>
                      <a:r>
                        <a:rPr lang="ru-RU" sz="2800" b="1" dirty="0"/>
                        <a:t>Результат (количество спасенных жизней)</a:t>
                      </a:r>
                    </a:p>
                  </a:txBody>
                  <a:tcPr/>
                </a:tc>
                <a:extLst>
                  <a:ext uri="{0D108BD9-81ED-4DB2-BD59-A6C34878D82A}">
                    <a16:rowId xmlns:a16="http://schemas.microsoft.com/office/drawing/2014/main" val="601279585"/>
                  </a:ext>
                </a:extLst>
              </a:tr>
              <a:tr h="1614609">
                <a:tc>
                  <a:txBody>
                    <a:bodyPr/>
                    <a:lstStyle/>
                    <a:p>
                      <a:r>
                        <a:rPr lang="ru-RU" sz="2800" b="1" dirty="0">
                          <a:latin typeface="+mn-lt"/>
                          <a:ea typeface="Calibri" panose="020F0502020204030204" pitchFamily="34" charset="0"/>
                          <a:cs typeface="Times New Roman" panose="02020603050405020304" pitchFamily="18" charset="0"/>
                        </a:rPr>
                        <a:t>Оценка на основе логистического уравнения</a:t>
                      </a:r>
                      <a:endParaRPr lang="ru-RU" sz="2800" b="1" dirty="0"/>
                    </a:p>
                  </a:txBody>
                  <a:tcPr/>
                </a:tc>
                <a:tc>
                  <a:txBody>
                    <a:bodyPr/>
                    <a:lstStyle/>
                    <a:p>
                      <a:r>
                        <a:rPr lang="ru-RU" sz="2400" b="0" i="0" u="none" strike="noStrike" cap="none" spc="0" baseline="0" dirty="0">
                          <a:ln>
                            <a:noFill/>
                          </a:ln>
                          <a:solidFill>
                            <a:schemeClr val="tx1"/>
                          </a:solidFill>
                          <a:uFillTx/>
                          <a:latin typeface="+mn-lt"/>
                          <a:ea typeface="+mn-ea"/>
                          <a:cs typeface="+mn-cs"/>
                          <a:sym typeface="Helvetica Light"/>
                        </a:rPr>
                        <a:t>Экспоненциальный рост заболеваемости </a:t>
                      </a:r>
                      <a:r>
                        <a:rPr lang="en-US" sz="2400" b="0" i="0" u="none" strike="noStrike" cap="none" spc="0" baseline="0" dirty="0">
                          <a:ln>
                            <a:noFill/>
                          </a:ln>
                          <a:solidFill>
                            <a:schemeClr val="tx1"/>
                          </a:solidFill>
                          <a:uFillTx/>
                          <a:latin typeface="+mn-lt"/>
                          <a:ea typeface="+mn-ea"/>
                          <a:cs typeface="+mn-cs"/>
                          <a:sym typeface="Helvetica Light"/>
                        </a:rPr>
                        <a:t>COVID-19 </a:t>
                      </a:r>
                      <a:r>
                        <a:rPr lang="ru-RU" sz="2400" b="1" i="0" u="none" strike="noStrike" cap="none" spc="0" baseline="0" dirty="0">
                          <a:ln>
                            <a:noFill/>
                          </a:ln>
                          <a:solidFill>
                            <a:schemeClr val="tx1"/>
                          </a:solidFill>
                          <a:uFillTx/>
                          <a:latin typeface="+mn-lt"/>
                          <a:ea typeface="+mn-ea"/>
                          <a:cs typeface="+mn-cs"/>
                          <a:sym typeface="Helvetica Light"/>
                        </a:rPr>
                        <a:t>без учета мер государства и изменения поведения граждан при развитии эпидемии</a:t>
                      </a:r>
                      <a:r>
                        <a:rPr lang="ru-RU" sz="2400" b="0" i="0" u="none" strike="noStrike" cap="none" spc="0" baseline="0" dirty="0">
                          <a:ln>
                            <a:noFill/>
                          </a:ln>
                          <a:solidFill>
                            <a:schemeClr val="tx1"/>
                          </a:solidFill>
                          <a:uFillTx/>
                          <a:latin typeface="+mn-lt"/>
                          <a:ea typeface="+mn-ea"/>
                          <a:cs typeface="+mn-cs"/>
                          <a:sym typeface="Helvetica Light"/>
                        </a:rPr>
                        <a:t> </a:t>
                      </a:r>
                    </a:p>
                  </a:txBody>
                  <a:tcPr/>
                </a:tc>
                <a:tc>
                  <a:txBody>
                    <a:bodyPr/>
                    <a:lstStyle/>
                    <a:p>
                      <a:r>
                        <a:rPr lang="ru-RU" sz="2400" dirty="0"/>
                        <a:t>Данные по распространению эпидемии в первые 20 дней, оценки избыточной смертности за апрель-май 2020 года</a:t>
                      </a:r>
                    </a:p>
                  </a:txBody>
                  <a:tcPr/>
                </a:tc>
                <a:tc>
                  <a:txBody>
                    <a:bodyPr/>
                    <a:lstStyle/>
                    <a:p>
                      <a:r>
                        <a:rPr lang="ru-RU" sz="2800" b="1" i="0" u="sng" strike="noStrike" cap="none" spc="0" baseline="0" dirty="0">
                          <a:ln>
                            <a:noFill/>
                          </a:ln>
                          <a:solidFill>
                            <a:srgbClr val="00B050"/>
                          </a:solidFill>
                          <a:uFillTx/>
                          <a:latin typeface="+mn-lt"/>
                          <a:ea typeface="+mn-ea"/>
                          <a:cs typeface="+mn-cs"/>
                          <a:sym typeface="Helvetica Light"/>
                        </a:rPr>
                        <a:t>До 3,79 млн человек</a:t>
                      </a:r>
                    </a:p>
                  </a:txBody>
                  <a:tcPr/>
                </a:tc>
                <a:extLst>
                  <a:ext uri="{0D108BD9-81ED-4DB2-BD59-A6C34878D82A}">
                    <a16:rowId xmlns:a16="http://schemas.microsoft.com/office/drawing/2014/main" val="1592705802"/>
                  </a:ext>
                </a:extLst>
              </a:tr>
              <a:tr h="2221229">
                <a:tc>
                  <a:txBody>
                    <a:bodyPr/>
                    <a:lstStyle/>
                    <a:p>
                      <a:pPr marL="0" marR="0" indent="0" algn="ctr" defTabSz="821531" rtl="0" latinLnBrk="0">
                        <a:lnSpc>
                          <a:spcPct val="100000"/>
                        </a:lnSpc>
                        <a:spcBef>
                          <a:spcPts val="0"/>
                        </a:spcBef>
                        <a:spcAft>
                          <a:spcPts val="0"/>
                        </a:spcAft>
                        <a:buClrTx/>
                        <a:buSzTx/>
                        <a:buFontTx/>
                        <a:buNone/>
                        <a:tabLst/>
                      </a:pPr>
                      <a:r>
                        <a:rPr lang="ru-RU" sz="2800" b="1" i="0" u="none" strike="noStrike" cap="none" spc="0" baseline="0" dirty="0">
                          <a:ln>
                            <a:noFill/>
                          </a:ln>
                          <a:solidFill>
                            <a:schemeClr val="tx1"/>
                          </a:solidFill>
                          <a:uFillTx/>
                          <a:latin typeface="+mn-lt"/>
                          <a:ea typeface="Calibri" panose="020F0502020204030204" pitchFamily="34" charset="0"/>
                          <a:cs typeface="Times New Roman" panose="02020603050405020304" pitchFamily="18" charset="0"/>
                          <a:sym typeface="Symbol" panose="05050102010706020507" pitchFamily="18" charset="2"/>
                        </a:rPr>
                        <a:t>Эпидимиологическая (S</a:t>
                      </a:r>
                      <a:r>
                        <a:rPr lang="en-US" sz="2800" b="1" i="0" u="none" strike="noStrike" cap="none" spc="0" baseline="0" dirty="0">
                          <a:ln>
                            <a:noFill/>
                          </a:ln>
                          <a:solidFill>
                            <a:schemeClr val="tx1"/>
                          </a:solidFill>
                          <a:uFillTx/>
                          <a:latin typeface="+mn-lt"/>
                          <a:ea typeface="Calibri" panose="020F0502020204030204" pitchFamily="34" charset="0"/>
                          <a:cs typeface="Times New Roman" panose="02020603050405020304" pitchFamily="18" charset="0"/>
                          <a:sym typeface="Symbol" panose="05050102010706020507" pitchFamily="18" charset="2"/>
                        </a:rPr>
                        <a:t>E</a:t>
                      </a:r>
                      <a:r>
                        <a:rPr lang="ru-RU" sz="2800" b="1" i="0" u="none" strike="noStrike" cap="none" spc="0" baseline="0" dirty="0">
                          <a:ln>
                            <a:noFill/>
                          </a:ln>
                          <a:solidFill>
                            <a:schemeClr val="tx1"/>
                          </a:solidFill>
                          <a:uFillTx/>
                          <a:latin typeface="+mn-lt"/>
                          <a:ea typeface="Calibri" panose="020F0502020204030204" pitchFamily="34" charset="0"/>
                          <a:cs typeface="Times New Roman" panose="02020603050405020304" pitchFamily="18" charset="0"/>
                          <a:sym typeface="Symbol" panose="05050102010706020507" pitchFamily="18" charset="2"/>
                        </a:rPr>
                        <a:t>IR)</a:t>
                      </a:r>
                      <a:r>
                        <a:rPr lang="en-US" sz="2800" b="1" i="0" u="none" strike="noStrike" cap="none" spc="0" baseline="0" dirty="0">
                          <a:ln>
                            <a:noFill/>
                          </a:ln>
                          <a:solidFill>
                            <a:schemeClr val="tx1"/>
                          </a:solidFill>
                          <a:uFillTx/>
                          <a:latin typeface="+mn-lt"/>
                          <a:ea typeface="Calibri" panose="020F0502020204030204" pitchFamily="34" charset="0"/>
                          <a:cs typeface="Times New Roman" panose="02020603050405020304" pitchFamily="18" charset="0"/>
                          <a:sym typeface="Symbol" panose="05050102010706020507" pitchFamily="18" charset="2"/>
                        </a:rPr>
                        <a:t> </a:t>
                      </a:r>
                      <a:r>
                        <a:rPr lang="ru-RU" sz="2800" b="1" i="0" u="none" strike="noStrike" cap="none" spc="0" baseline="0" dirty="0">
                          <a:ln>
                            <a:noFill/>
                          </a:ln>
                          <a:solidFill>
                            <a:schemeClr val="tx1"/>
                          </a:solidFill>
                          <a:uFillTx/>
                          <a:latin typeface="+mn-lt"/>
                          <a:ea typeface="Calibri" panose="020F0502020204030204" pitchFamily="34" charset="0"/>
                          <a:cs typeface="Times New Roman" panose="02020603050405020304" pitchFamily="18" charset="0"/>
                          <a:sym typeface="Symbol" panose="05050102010706020507" pitchFamily="18" charset="2"/>
                        </a:rPr>
                        <a:t>модель с корректировкой  параметра R0 на изменение поведения граждан</a:t>
                      </a:r>
                      <a:endParaRPr lang="ru-RU" sz="2800" b="1" i="0" u="none" strike="noStrike" cap="none" spc="0" baseline="0" dirty="0">
                        <a:ln>
                          <a:noFill/>
                        </a:ln>
                        <a:solidFill>
                          <a:schemeClr val="tx1"/>
                        </a:solidFill>
                        <a:uFillTx/>
                        <a:latin typeface="+mn-lt"/>
                        <a:cs typeface="Times New Roman" panose="02020603050405020304" pitchFamily="18" charset="0"/>
                        <a:sym typeface="Helvetica Light"/>
                      </a:endParaRPr>
                    </a:p>
                  </a:txBody>
                  <a:tcPr/>
                </a:tc>
                <a:tc>
                  <a:txBody>
                    <a:bodyPr/>
                    <a:lstStyle/>
                    <a:p>
                      <a:r>
                        <a:rPr lang="ru-RU" sz="2400" dirty="0"/>
                        <a:t>Стандартная эпидемиологическая модель для </a:t>
                      </a:r>
                      <a:r>
                        <a:rPr lang="en-US" sz="2400" dirty="0"/>
                        <a:t>COVID-19 </a:t>
                      </a:r>
                      <a:r>
                        <a:rPr lang="ru-RU" sz="2400" dirty="0"/>
                        <a:t>по состоянию на март 2020 г. с допущениями, которые хорошо аппроксимируют начальное развитие эпидемии. </a:t>
                      </a:r>
                      <a:r>
                        <a:rPr lang="ru-RU" sz="2400" b="1" dirty="0"/>
                        <a:t>Корректировка развития эпидемии на изменение поведения граждан в условиях роста смертности. </a:t>
                      </a:r>
                    </a:p>
                  </a:txBody>
                  <a:tcPr/>
                </a:tc>
                <a:tc>
                  <a:txBody>
                    <a:bodyPr/>
                    <a:lstStyle/>
                    <a:p>
                      <a:r>
                        <a:rPr lang="ru-RU" sz="2400" dirty="0"/>
                        <a:t>Допущения модели </a:t>
                      </a:r>
                      <a:r>
                        <a:rPr lang="en-US" sz="2400" dirty="0"/>
                        <a:t>SEIR</a:t>
                      </a:r>
                      <a:r>
                        <a:rPr lang="ru-RU" sz="2400" dirty="0"/>
                        <a:t> для РФ, показатели мощности системы здравоохранения РФ, </a:t>
                      </a:r>
                    </a:p>
                    <a:p>
                      <a:r>
                        <a:rPr lang="ru-RU" sz="2400" dirty="0"/>
                        <a:t>оценка «действительных» показателей смертности от </a:t>
                      </a:r>
                      <a:r>
                        <a:rPr lang="en-US" sz="2400" dirty="0"/>
                        <a:t>COVID-19</a:t>
                      </a:r>
                      <a:r>
                        <a:rPr lang="ru-RU" sz="2400" dirty="0"/>
                        <a:t> за период май-июнь</a:t>
                      </a:r>
                      <a:r>
                        <a:rPr lang="en-US" sz="2400" dirty="0"/>
                        <a:t> 2020 </a:t>
                      </a:r>
                      <a:r>
                        <a:rPr lang="ru-RU" sz="2400" dirty="0"/>
                        <a:t>года на основе оперативных данных, оценки изменения индекса репродукции </a:t>
                      </a:r>
                      <a:r>
                        <a:rPr lang="en-US" sz="2400" dirty="0"/>
                        <a:t>R0 </a:t>
                      </a:r>
                      <a:r>
                        <a:rPr lang="ru-RU" sz="2400" dirty="0"/>
                        <a:t>в других странах</a:t>
                      </a:r>
                    </a:p>
                  </a:txBody>
                  <a:tcPr/>
                </a:tc>
                <a:tc>
                  <a:txBody>
                    <a:bodyPr/>
                    <a:lstStyle/>
                    <a:p>
                      <a:r>
                        <a:rPr lang="ru-RU" sz="2800" b="1" u="sng" dirty="0">
                          <a:solidFill>
                            <a:srgbClr val="00B050"/>
                          </a:solidFill>
                        </a:rPr>
                        <a:t>80-84 тыс. человек</a:t>
                      </a:r>
                    </a:p>
                  </a:txBody>
                  <a:tcPr/>
                </a:tc>
                <a:extLst>
                  <a:ext uri="{0D108BD9-81ED-4DB2-BD59-A6C34878D82A}">
                    <a16:rowId xmlns:a16="http://schemas.microsoft.com/office/drawing/2014/main" val="1671960258"/>
                  </a:ext>
                </a:extLst>
              </a:tr>
            </a:tbl>
          </a:graphicData>
        </a:graphic>
      </p:graphicFrame>
      <p:sp>
        <p:nvSpPr>
          <p:cNvPr id="10" name="Прямоугольник 9">
            <a:extLst>
              <a:ext uri="{FF2B5EF4-FFF2-40B4-BE49-F238E27FC236}">
                <a16:creationId xmlns:a16="http://schemas.microsoft.com/office/drawing/2014/main" id="{2F0305BF-327F-45AF-90E3-424266AF9830}"/>
              </a:ext>
            </a:extLst>
          </p:cNvPr>
          <p:cNvSpPr/>
          <p:nvPr/>
        </p:nvSpPr>
        <p:spPr>
          <a:xfrm>
            <a:off x="1182627" y="2382315"/>
            <a:ext cx="21506373" cy="3170099"/>
          </a:xfrm>
          <a:prstGeom prst="rect">
            <a:avLst/>
          </a:prstGeom>
        </p:spPr>
        <p:txBody>
          <a:bodyPr wrap="square">
            <a:spAutoFit/>
          </a:bodyPr>
          <a:lstStyle/>
          <a:p>
            <a:pPr lvl="1" indent="0" algn="just">
              <a:spcBef>
                <a:spcPts val="600"/>
              </a:spcBef>
            </a:pPr>
            <a:r>
              <a:rPr lang="ru-RU" sz="3000" b="1" dirty="0">
                <a:latin typeface="+mn-lt"/>
                <a:ea typeface="Calibri" panose="020F0502020204030204" pitchFamily="34" charset="0"/>
                <a:cs typeface="Times New Roman" panose="02020603050405020304" pitchFamily="18" charset="0"/>
              </a:rPr>
              <a:t>Цель исследования</a:t>
            </a:r>
            <a:r>
              <a:rPr lang="ru-RU" sz="3000" dirty="0">
                <a:latin typeface="+mn-lt"/>
                <a:ea typeface="Calibri" panose="020F0502020204030204" pitchFamily="34" charset="0"/>
                <a:cs typeface="Times New Roman" panose="02020603050405020304" pitchFamily="18" charset="0"/>
              </a:rPr>
              <a:t> – оценка количества спасенных в России жизней за счет действий  общества</a:t>
            </a:r>
            <a:r>
              <a:rPr lang="en-US" sz="3000" dirty="0">
                <a:latin typeface="+mn-lt"/>
                <a:ea typeface="Calibri" panose="020F0502020204030204" pitchFamily="34" charset="0"/>
                <a:cs typeface="Times New Roman" panose="02020603050405020304" pitchFamily="18" charset="0"/>
              </a:rPr>
              <a:t> </a:t>
            </a:r>
            <a:r>
              <a:rPr lang="ru-RU" sz="3000" dirty="0">
                <a:latin typeface="+mn-lt"/>
                <a:ea typeface="Calibri" panose="020F0502020204030204" pitchFamily="34" charset="0"/>
                <a:cs typeface="Times New Roman" panose="02020603050405020304" pitchFamily="18" charset="0"/>
              </a:rPr>
              <a:t>и государства. </a:t>
            </a:r>
          </a:p>
          <a:p>
            <a:pPr lvl="1" indent="0" algn="just">
              <a:spcBef>
                <a:spcPts val="600"/>
              </a:spcBef>
            </a:pPr>
            <a:r>
              <a:rPr lang="ru-RU" sz="3000" b="1" dirty="0">
                <a:latin typeface="+mn-lt"/>
                <a:ea typeface="Calibri" panose="020F0502020204030204" pitchFamily="34" charset="0"/>
                <a:cs typeface="Times New Roman" panose="02020603050405020304" pitchFamily="18" charset="0"/>
              </a:rPr>
              <a:t>Принцип расчета - </a:t>
            </a:r>
            <a:r>
              <a:rPr lang="ru-RU" sz="3000" dirty="0">
                <a:latin typeface="+mn-lt"/>
                <a:ea typeface="Calibri" panose="020F0502020204030204" pitchFamily="34" charset="0"/>
                <a:cs typeface="Times New Roman" panose="02020603050405020304" pitchFamily="18" charset="0"/>
              </a:rPr>
              <a:t>разница между прогнозной оценкой количества смертей и фактической смертностью. </a:t>
            </a:r>
            <a:endParaRPr lang="en-US" sz="3000" b="1" dirty="0">
              <a:latin typeface="+mn-lt"/>
              <a:ea typeface="Calibri" panose="020F0502020204030204" pitchFamily="34" charset="0"/>
              <a:cs typeface="Times New Roman" panose="02020603050405020304" pitchFamily="18" charset="0"/>
            </a:endParaRPr>
          </a:p>
          <a:p>
            <a:pPr lvl="1" indent="0" algn="just">
              <a:spcBef>
                <a:spcPts val="600"/>
              </a:spcBef>
            </a:pPr>
            <a:r>
              <a:rPr lang="ru-RU" sz="3000" b="1" dirty="0">
                <a:latin typeface="+mn-lt"/>
                <a:ea typeface="Calibri" panose="020F0502020204030204" pitchFamily="34" charset="0"/>
                <a:cs typeface="Times New Roman" panose="02020603050405020304" pitchFamily="18" charset="0"/>
              </a:rPr>
              <a:t>Период оценивания</a:t>
            </a:r>
            <a:r>
              <a:rPr lang="ru-RU" sz="3000" dirty="0">
                <a:latin typeface="+mn-lt"/>
                <a:ea typeface="Calibri" panose="020F0502020204030204" pitchFamily="34" charset="0"/>
                <a:cs typeface="Times New Roman" panose="02020603050405020304" pitchFamily="18" charset="0"/>
              </a:rPr>
              <a:t> – с 1 марта по 24 июня 2020 года. </a:t>
            </a:r>
          </a:p>
          <a:p>
            <a:pPr lvl="1" indent="0" algn="just">
              <a:spcBef>
                <a:spcPts val="600"/>
              </a:spcBef>
            </a:pPr>
            <a:r>
              <a:rPr lang="ru-RU" sz="3000" b="1" dirty="0">
                <a:latin typeface="+mn-lt"/>
                <a:ea typeface="Calibri" panose="020F0502020204030204" pitchFamily="34" charset="0"/>
                <a:cs typeface="Times New Roman" panose="02020603050405020304" pitchFamily="18" charset="0"/>
              </a:rPr>
              <a:t>Методический подход</a:t>
            </a:r>
            <a:r>
              <a:rPr lang="ru-RU" sz="3000" dirty="0">
                <a:latin typeface="+mn-lt"/>
                <a:ea typeface="Calibri" panose="020F0502020204030204" pitchFamily="34" charset="0"/>
                <a:cs typeface="Times New Roman" panose="02020603050405020304" pitchFamily="18" charset="0"/>
              </a:rPr>
              <a:t> – использовались два различных подхода, исходя из разных допущений (таблица ниже). </a:t>
            </a:r>
          </a:p>
          <a:p>
            <a:pPr lvl="1" indent="0" algn="just">
              <a:spcBef>
                <a:spcPts val="600"/>
              </a:spcBef>
            </a:pPr>
            <a:r>
              <a:rPr lang="ru-RU" sz="3000" b="1" dirty="0">
                <a:latin typeface="+mn-lt"/>
                <a:ea typeface="Calibri" panose="020F0502020204030204" pitchFamily="34" charset="0"/>
                <a:cs typeface="Times New Roman" panose="02020603050405020304" pitchFamily="18" charset="0"/>
              </a:rPr>
              <a:t>Ограничения</a:t>
            </a:r>
            <a:r>
              <a:rPr lang="ru-RU" sz="3000" dirty="0">
                <a:latin typeface="+mn-lt"/>
                <a:ea typeface="Calibri" panose="020F0502020204030204" pitchFamily="34" charset="0"/>
                <a:cs typeface="Times New Roman" panose="02020603050405020304" pitchFamily="18" charset="0"/>
              </a:rPr>
              <a:t> – текущие результаты основываются на доступных в настоящее время статистических данных, которые могут быть пересмотрены в будущем</a:t>
            </a:r>
            <a:r>
              <a:rPr lang="en-US" sz="3000" dirty="0">
                <a:latin typeface="+mn-lt"/>
                <a:ea typeface="Calibri" panose="020F0502020204030204" pitchFamily="34" charset="0"/>
                <a:cs typeface="Times New Roman" panose="02020603050405020304" pitchFamily="18" charset="0"/>
              </a:rPr>
              <a:t>; </a:t>
            </a:r>
            <a:r>
              <a:rPr lang="ru-RU" sz="3000" dirty="0">
                <a:latin typeface="+mn-lt"/>
                <a:ea typeface="Calibri" panose="020F0502020204030204" pitchFamily="34" charset="0"/>
                <a:cs typeface="Times New Roman" panose="02020603050405020304" pitchFamily="18" charset="0"/>
              </a:rPr>
              <a:t>модельные оценки также основаны на определенных допущениях и предпосылках</a:t>
            </a:r>
            <a:r>
              <a:rPr lang="en-US" sz="3000" dirty="0">
                <a:latin typeface="+mn-lt"/>
                <a:ea typeface="Calibri" panose="020F0502020204030204" pitchFamily="34" charset="0"/>
                <a:cs typeface="Times New Roman" panose="02020603050405020304" pitchFamily="18" charset="0"/>
              </a:rPr>
              <a:t>; </a:t>
            </a:r>
            <a:r>
              <a:rPr lang="ru-RU" sz="3000" dirty="0">
                <a:latin typeface="+mn-lt"/>
                <a:ea typeface="Calibri" panose="020F0502020204030204" pitchFamily="34" charset="0"/>
                <a:cs typeface="Times New Roman" panose="02020603050405020304" pitchFamily="18" charset="0"/>
              </a:rPr>
              <a:t>данные по странам не всегда сопоставимы. </a:t>
            </a:r>
          </a:p>
        </p:txBody>
      </p:sp>
    </p:spTree>
    <p:extLst>
      <p:ext uri="{BB962C8B-B14F-4D97-AF65-F5344CB8AC3E}">
        <p14:creationId xmlns:p14="http://schemas.microsoft.com/office/powerpoint/2010/main" val="322962307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6" name="Заголовок основного текста">
            <a:extLst>
              <a:ext uri="{FF2B5EF4-FFF2-40B4-BE49-F238E27FC236}">
                <a16:creationId xmlns:a16="http://schemas.microsoft.com/office/drawing/2014/main" id="{473DAFC3-4FCE-4D3A-8825-3EBE92928B11}"/>
              </a:ext>
            </a:extLst>
          </p:cNvPr>
          <p:cNvSpPr txBox="1"/>
          <p:nvPr/>
        </p:nvSpPr>
        <p:spPr>
          <a:xfrm>
            <a:off x="3002399" y="6285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lang="ru-RU" sz="5400" dirty="0"/>
          </a:p>
        </p:txBody>
      </p:sp>
      <p:sp>
        <p:nvSpPr>
          <p:cNvPr id="12" name="Прямоугольник 11">
            <a:extLst>
              <a:ext uri="{FF2B5EF4-FFF2-40B4-BE49-F238E27FC236}">
                <a16:creationId xmlns:a16="http://schemas.microsoft.com/office/drawing/2014/main" id="{0FE3CE9C-28C4-4230-A4BF-0DC9BC53355A}"/>
              </a:ext>
            </a:extLst>
          </p:cNvPr>
          <p:cNvSpPr/>
          <p:nvPr/>
        </p:nvSpPr>
        <p:spPr>
          <a:xfrm>
            <a:off x="612991" y="2803446"/>
            <a:ext cx="22682520" cy="9679573"/>
          </a:xfrm>
          <a:prstGeom prst="rect">
            <a:avLst/>
          </a:prstGeom>
        </p:spPr>
        <p:txBody>
          <a:bodyPr wrap="square">
            <a:spAutoFit/>
          </a:bodyPr>
          <a:lstStyle/>
          <a:p>
            <a:pPr marL="342900" lvl="1" indent="-342900" algn="just">
              <a:spcBef>
                <a:spcPts val="600"/>
              </a:spcBef>
              <a:spcAft>
                <a:spcPts val="1200"/>
              </a:spcAft>
              <a:buFont typeface="Arial" panose="020B0604020202020204" pitchFamily="34" charset="0"/>
              <a:buChar char="•"/>
            </a:pPr>
            <a:r>
              <a:rPr lang="ru-RU" sz="3400" b="1" dirty="0">
                <a:latin typeface="+mn-lt"/>
                <a:ea typeface="Calibri" panose="020F0502020204030204" pitchFamily="34" charset="0"/>
                <a:cs typeface="Times New Roman" panose="02020603050405020304" pitchFamily="18" charset="0"/>
              </a:rPr>
              <a:t>Одним из главных измерений эффективности принятых обществом и государством мер в период эпидемии </a:t>
            </a:r>
            <a:r>
              <a:rPr lang="en-US" sz="3400" b="1" dirty="0">
                <a:latin typeface="+mn-lt"/>
                <a:ea typeface="Calibri" panose="020F0502020204030204" pitchFamily="34" charset="0"/>
                <a:cs typeface="Times New Roman" panose="02020603050405020304" pitchFamily="18" charset="0"/>
              </a:rPr>
              <a:t>COVID-19 </a:t>
            </a:r>
            <a:r>
              <a:rPr lang="ru-RU" sz="3400" b="1" dirty="0">
                <a:latin typeface="+mn-lt"/>
                <a:ea typeface="Calibri" panose="020F0502020204030204" pitchFamily="34" charset="0"/>
                <a:cs typeface="Times New Roman" panose="02020603050405020304" pitchFamily="18" charset="0"/>
              </a:rPr>
              <a:t>является оценка числа спасенных жизней </a:t>
            </a:r>
            <a:r>
              <a:rPr lang="ru-RU" sz="3400" dirty="0">
                <a:latin typeface="+mn-lt"/>
                <a:ea typeface="Calibri" panose="020F0502020204030204" pitchFamily="34" charset="0"/>
                <a:cs typeface="Times New Roman" panose="02020603050405020304" pitchFamily="18" charset="0"/>
              </a:rPr>
              <a:t>(предотвращение высокой смертности в период эпидемии).  Добровольные  и введенным государством меры эпидемиологического характера привели  к экономическим потерям, однако помогли спасти  жизни граждан за счет  ограничения  эпидемии и снижения  нагрузки на систему здравоохранения. </a:t>
            </a:r>
          </a:p>
          <a:p>
            <a:pPr marL="342900" lvl="1" indent="-342900" algn="just">
              <a:spcBef>
                <a:spcPts val="600"/>
              </a:spcBef>
              <a:spcAft>
                <a:spcPts val="1200"/>
              </a:spcAft>
              <a:buFont typeface="Arial" panose="020B0604020202020204" pitchFamily="34" charset="0"/>
              <a:buChar char="•"/>
            </a:pPr>
            <a:r>
              <a:rPr lang="ru-RU" sz="3400" b="1" dirty="0">
                <a:latin typeface="+mn-lt"/>
                <a:ea typeface="Calibri" panose="020F0502020204030204" pitchFamily="34" charset="0"/>
                <a:cs typeface="Times New Roman" panose="02020603050405020304" pitchFamily="18" charset="0"/>
              </a:rPr>
              <a:t>Однако оценка числа спасенных жизней осложняется тем, что ее невозможно сделать напрямую</a:t>
            </a:r>
            <a:r>
              <a:rPr lang="ru-RU" sz="3400" dirty="0">
                <a:latin typeface="+mn-lt"/>
                <a:ea typeface="Calibri" panose="020F0502020204030204" pitchFamily="34" charset="0"/>
                <a:cs typeface="Times New Roman" panose="02020603050405020304" pitchFamily="18" charset="0"/>
              </a:rPr>
              <a:t>. Это требует принятия тех или иных предположений («Как развивалась бы эпидемия без введения противоэпидемиологических мер?»). Стандартным подходом к оценке является расчет разницы между модельными прогнозами «без ограничений» и модельными прогнозами «с ограничениями». По мере накопления данных можно использовать фактические/избыточные показатели смертности для расчеты разницы с модельной оценкой – именно этот подход использовался в рамках настоящего исследования. Мы также опирались на результаты авторов исследования </a:t>
            </a:r>
            <a:r>
              <a:rPr lang="en-US" sz="3400" i="1" dirty="0">
                <a:latin typeface="+mn-lt"/>
                <a:ea typeface="Calibri" panose="020F0502020204030204" pitchFamily="34" charset="0"/>
                <a:cs typeface="Times New Roman" panose="02020603050405020304" pitchFamily="18" charset="0"/>
              </a:rPr>
              <a:t>[Hsiang et al, 2020]</a:t>
            </a:r>
            <a:r>
              <a:rPr lang="en-US" sz="3400" dirty="0">
                <a:latin typeface="+mn-lt"/>
                <a:ea typeface="Calibri" panose="020F0502020204030204" pitchFamily="34" charset="0"/>
                <a:cs typeface="Times New Roman" panose="02020603050405020304" pitchFamily="18" charset="0"/>
              </a:rPr>
              <a:t> </a:t>
            </a:r>
            <a:r>
              <a:rPr lang="ru-RU" sz="3400" dirty="0">
                <a:latin typeface="+mn-lt"/>
                <a:ea typeface="Calibri" panose="020F0502020204030204" pitchFamily="34" charset="0"/>
                <a:cs typeface="Times New Roman" panose="02020603050405020304" pitchFamily="18" charset="0"/>
              </a:rPr>
              <a:t>для сопоставления результатов с другими странами. </a:t>
            </a:r>
          </a:p>
          <a:p>
            <a:pPr marL="342900" lvl="1" indent="-342900" algn="just">
              <a:spcBef>
                <a:spcPts val="600"/>
              </a:spcBef>
              <a:spcAft>
                <a:spcPts val="1200"/>
              </a:spcAft>
              <a:buFont typeface="Arial" panose="020B0604020202020204" pitchFamily="34" charset="0"/>
              <a:buChar char="•"/>
            </a:pPr>
            <a:r>
              <a:rPr lang="ru-RU" sz="3400" b="1" dirty="0">
                <a:latin typeface="+mn-lt"/>
                <a:ea typeface="Calibri" panose="020F0502020204030204" pitchFamily="34" charset="0"/>
                <a:cs typeface="Times New Roman" panose="02020603050405020304" pitchFamily="18" charset="0"/>
              </a:rPr>
              <a:t>Текущие оценки являются предварительными и должны восприниматься с учетом ряда ограничений:</a:t>
            </a:r>
            <a:r>
              <a:rPr lang="ru-RU" sz="3400" dirty="0">
                <a:latin typeface="+mn-lt"/>
                <a:ea typeface="Calibri" panose="020F0502020204030204" pitchFamily="34" charset="0"/>
                <a:cs typeface="Times New Roman" panose="02020603050405020304" pitchFamily="18" charset="0"/>
              </a:rPr>
              <a:t> a) текущие данные по смертности от COVID-19 носят неполный характер (надежные оценки по смертности в РФ в 2020 году будут доступны только в следующем году) б) данные по разным странам могут быть не сопоставимы между собой из-за разных подходов к учету заболевших, разных объемов тестирования, учета смертности и прочих важных факторов; в) эпидемия коронавируса продолжается в настоящее время. В некоторых странах наблюдается вторая волна эпидемии. Поэтому оценки количества спасенных жизней могут измениться существенным образом в будущем</a:t>
            </a:r>
            <a:endParaRPr lang="ru-RU" sz="3400" b="1" dirty="0">
              <a:latin typeface="+mn-lt"/>
              <a:ea typeface="Calibri" panose="020F0502020204030204" pitchFamily="34" charset="0"/>
              <a:cs typeface="Times New Roman" panose="02020603050405020304" pitchFamily="18" charset="0"/>
            </a:endParaRPr>
          </a:p>
          <a:p>
            <a:pPr lvl="1" indent="0" algn="just">
              <a:spcBef>
                <a:spcPts val="600"/>
              </a:spcBef>
              <a:spcAft>
                <a:spcPts val="1200"/>
              </a:spcAft>
            </a:pPr>
            <a:endParaRPr lang="ru-RU" sz="3400" dirty="0">
              <a:latin typeface="+mn-lt"/>
              <a:ea typeface="Calibri" panose="020F0502020204030204" pitchFamily="34" charset="0"/>
              <a:cs typeface="Times New Roman" panose="02020603050405020304" pitchFamily="18" charset="0"/>
            </a:endParaRPr>
          </a:p>
        </p:txBody>
      </p:sp>
      <p:sp>
        <p:nvSpPr>
          <p:cNvPr id="13" name="Заголовок основного текста">
            <a:extLst>
              <a:ext uri="{FF2B5EF4-FFF2-40B4-BE49-F238E27FC236}">
                <a16:creationId xmlns:a16="http://schemas.microsoft.com/office/drawing/2014/main" id="{473DAFC3-4FCE-4D3A-8825-3EBE92928B11}"/>
              </a:ext>
            </a:extLst>
          </p:cNvPr>
          <p:cNvSpPr txBox="1"/>
          <p:nvPr/>
        </p:nvSpPr>
        <p:spPr>
          <a:xfrm>
            <a:off x="3154799" y="7809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rPr lang="ru-RU" sz="5400" dirty="0"/>
              <a:t>Основные выводы исследования (1)</a:t>
            </a:r>
          </a:p>
        </p:txBody>
      </p:sp>
      <p:sp>
        <p:nvSpPr>
          <p:cNvPr id="2" name="Номер слайда 1"/>
          <p:cNvSpPr>
            <a:spLocks noGrp="1"/>
          </p:cNvSpPr>
          <p:nvPr>
            <p:ph type="sldNum" sz="quarter" idx="2"/>
          </p:nvPr>
        </p:nvSpPr>
        <p:spPr>
          <a:xfrm>
            <a:off x="11944743" y="13225304"/>
            <a:ext cx="494513" cy="511176"/>
          </a:xfrm>
        </p:spPr>
        <p:txBody>
          <a:bodyPr/>
          <a:lstStyle/>
          <a:p>
            <a:fld id="{86CB4B4D-7CA3-9044-876B-883B54F8677D}" type="slidenum">
              <a:rPr lang="ru-RU" smtClean="0"/>
              <a:t>3</a:t>
            </a:fld>
            <a:endParaRPr lang="ru-RU" dirty="0"/>
          </a:p>
        </p:txBody>
      </p:sp>
    </p:spTree>
    <p:extLst>
      <p:ext uri="{BB962C8B-B14F-4D97-AF65-F5344CB8AC3E}">
        <p14:creationId xmlns:p14="http://schemas.microsoft.com/office/powerpoint/2010/main" val="14505479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6" name="Заголовок основного текста">
            <a:extLst>
              <a:ext uri="{FF2B5EF4-FFF2-40B4-BE49-F238E27FC236}">
                <a16:creationId xmlns:a16="http://schemas.microsoft.com/office/drawing/2014/main" id="{473DAFC3-4FCE-4D3A-8825-3EBE92928B11}"/>
              </a:ext>
            </a:extLst>
          </p:cNvPr>
          <p:cNvSpPr txBox="1"/>
          <p:nvPr/>
        </p:nvSpPr>
        <p:spPr>
          <a:xfrm>
            <a:off x="3002399" y="6285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lang="ru-RU" sz="5400" dirty="0"/>
          </a:p>
        </p:txBody>
      </p:sp>
      <p:sp>
        <p:nvSpPr>
          <p:cNvPr id="12" name="Прямоугольник 11">
            <a:extLst>
              <a:ext uri="{FF2B5EF4-FFF2-40B4-BE49-F238E27FC236}">
                <a16:creationId xmlns:a16="http://schemas.microsoft.com/office/drawing/2014/main" id="{0FE3CE9C-28C4-4230-A4BF-0DC9BC53355A}"/>
              </a:ext>
            </a:extLst>
          </p:cNvPr>
          <p:cNvSpPr/>
          <p:nvPr/>
        </p:nvSpPr>
        <p:spPr>
          <a:xfrm>
            <a:off x="850739" y="2475613"/>
            <a:ext cx="22682520" cy="10202793"/>
          </a:xfrm>
          <a:prstGeom prst="rect">
            <a:avLst/>
          </a:prstGeom>
        </p:spPr>
        <p:txBody>
          <a:bodyPr wrap="square">
            <a:spAutoFit/>
          </a:bodyPr>
          <a:lstStyle/>
          <a:p>
            <a:pPr marL="342900" lvl="1" indent="-342900" algn="just">
              <a:spcBef>
                <a:spcPts val="600"/>
              </a:spcBef>
              <a:buFont typeface="Arial" panose="020B0604020202020204" pitchFamily="34" charset="0"/>
              <a:buChar char="•"/>
            </a:pPr>
            <a:r>
              <a:rPr lang="ru-RU" sz="3400" b="1" dirty="0">
                <a:latin typeface="+mn-lt"/>
                <a:cs typeface="Times New Roman" panose="02020603050405020304" pitchFamily="18" charset="0"/>
                <a:sym typeface="Symbol" panose="05050102010706020507" pitchFamily="18" charset="2"/>
              </a:rPr>
              <a:t>Мы использовали несколько различных подходов к оценке количества спасенных жизней в России</a:t>
            </a:r>
            <a:r>
              <a:rPr lang="ru-RU" sz="3400" dirty="0">
                <a:latin typeface="+mn-lt"/>
                <a:cs typeface="Times New Roman" panose="02020603050405020304" pitchFamily="18" charset="0"/>
                <a:sym typeface="Symbol" panose="05050102010706020507" pitchFamily="18" charset="2"/>
              </a:rPr>
              <a:t>. Две модели выводят нас на резко различающиеся цифры потенциально спасенных жизней (</a:t>
            </a:r>
            <a:r>
              <a:rPr lang="ru-RU" sz="3400" b="1" u="sng" dirty="0">
                <a:latin typeface="+mn-lt"/>
                <a:cs typeface="Times New Roman" panose="02020603050405020304" pitchFamily="18" charset="0"/>
                <a:sym typeface="Symbol" panose="05050102010706020507" pitchFamily="18" charset="2"/>
              </a:rPr>
              <a:t>80 тыс. и 3,8 млн). Разница в моделях – учет или не-учет изменения поведения граждан в условиях эпидемии</a:t>
            </a:r>
            <a:r>
              <a:rPr lang="ru-RU" sz="3400" b="1" dirty="0">
                <a:latin typeface="+mn-lt"/>
                <a:cs typeface="Times New Roman" panose="02020603050405020304" pitchFamily="18" charset="0"/>
                <a:sym typeface="Symbol" panose="05050102010706020507" pitchFamily="18" charset="2"/>
              </a:rPr>
              <a:t>.</a:t>
            </a:r>
            <a:r>
              <a:rPr lang="ru-RU" sz="3400" dirty="0">
                <a:latin typeface="+mn-lt"/>
                <a:cs typeface="Times New Roman" panose="02020603050405020304" pitchFamily="18" charset="0"/>
                <a:sym typeface="Symbol" panose="05050102010706020507" pitchFamily="18" charset="2"/>
              </a:rPr>
              <a:t> </a:t>
            </a:r>
          </a:p>
          <a:p>
            <a:pPr marL="342900" lvl="1" indent="-342900" algn="just">
              <a:spcBef>
                <a:spcPts val="600"/>
              </a:spcBef>
              <a:buFont typeface="Arial" panose="020B0604020202020204" pitchFamily="34" charset="0"/>
              <a:buChar char="•"/>
            </a:pPr>
            <a:r>
              <a:rPr lang="ru-RU" sz="3400" dirty="0">
                <a:latin typeface="+mn-lt"/>
                <a:cs typeface="Times New Roman" panose="02020603050405020304" pitchFamily="18" charset="0"/>
                <a:sym typeface="Symbol" panose="05050102010706020507" pitchFamily="18" charset="2"/>
              </a:rPr>
              <a:t>Если отойти от технических деталей, грубо можно сделать такие выводы. </a:t>
            </a:r>
            <a:r>
              <a:rPr lang="ru-RU" sz="3400" b="1" dirty="0">
                <a:latin typeface="+mn-lt"/>
                <a:cs typeface="Times New Roman" panose="02020603050405020304" pitchFamily="18" charset="0"/>
                <a:sym typeface="Symbol" panose="05050102010706020507" pitchFamily="18" charset="2"/>
              </a:rPr>
              <a:t>Современное общество – сложный самоорганизующийся организм, большинство людей хорошо образовано и способно быстро обучаться и адаптироваться к новым обстоятельствам</a:t>
            </a:r>
            <a:r>
              <a:rPr lang="ru-RU" sz="3400" dirty="0">
                <a:latin typeface="+mn-lt"/>
                <a:cs typeface="Times New Roman" panose="02020603050405020304" pitchFamily="18" charset="0"/>
                <a:sym typeface="Symbol" panose="05050102010706020507" pitchFamily="18" charset="2"/>
              </a:rPr>
              <a:t>. Своевременное получение информации об угрозе приводит в действие «защитные механизмы» общества, такие как: </a:t>
            </a:r>
          </a:p>
          <a:p>
            <a:pPr marL="900000" lvl="4" indent="-342900" algn="just">
              <a:spcBef>
                <a:spcPts val="600"/>
              </a:spcBef>
              <a:buFont typeface="Arial" panose="020B0604020202020204" pitchFamily="34" charset="0"/>
              <a:buChar char="•"/>
            </a:pPr>
            <a:r>
              <a:rPr lang="ru-RU" sz="3400" dirty="0">
                <a:latin typeface="+mn-lt"/>
                <a:cs typeface="Times New Roman" panose="02020603050405020304" pitchFamily="18" charset="0"/>
                <a:sym typeface="Symbol" panose="05050102010706020507" pitchFamily="18" charset="2"/>
              </a:rPr>
              <a:t> предохранительные действия индивидов (изоляция, минимизация контактов, самостоятельные санитарные действия и проч.);</a:t>
            </a:r>
          </a:p>
          <a:p>
            <a:pPr marL="900000" lvl="4" indent="-342900" algn="just">
              <a:spcBef>
                <a:spcPts val="600"/>
              </a:spcBef>
              <a:buFont typeface="Arial" panose="020B0604020202020204" pitchFamily="34" charset="0"/>
              <a:buChar char="•"/>
            </a:pPr>
            <a:r>
              <a:rPr lang="ru-RU" sz="3400" dirty="0">
                <a:latin typeface="+mn-lt"/>
                <a:cs typeface="Times New Roman" panose="02020603050405020304" pitchFamily="18" charset="0"/>
                <a:sym typeface="Symbol" panose="05050102010706020507" pitchFamily="18" charset="2"/>
              </a:rPr>
              <a:t> предохранительные действия организаций (удаленная занятость, ограничение пребывание в офисе, контроль здоровья, санитарные и другие меры);</a:t>
            </a:r>
          </a:p>
          <a:p>
            <a:pPr marL="900000" lvl="4" indent="-342900" algn="just">
              <a:spcBef>
                <a:spcPts val="600"/>
              </a:spcBef>
              <a:buFont typeface="Arial" panose="020B0604020202020204" pitchFamily="34" charset="0"/>
              <a:buChar char="•"/>
            </a:pPr>
            <a:r>
              <a:rPr lang="ru-RU" sz="3400" dirty="0">
                <a:latin typeface="+mn-lt"/>
                <a:cs typeface="Times New Roman" panose="02020603050405020304" pitchFamily="18" charset="0"/>
                <a:sym typeface="Symbol" panose="05050102010706020507" pitchFamily="18" charset="2"/>
              </a:rPr>
              <a:t>информирование граждан и организаций со стороны правительства и независимых СМИ;</a:t>
            </a:r>
          </a:p>
          <a:p>
            <a:pPr marL="900000" lvl="4" indent="-342900" algn="just">
              <a:spcBef>
                <a:spcPts val="600"/>
              </a:spcBef>
              <a:buFont typeface="Arial" panose="020B0604020202020204" pitchFamily="34" charset="0"/>
              <a:buChar char="•"/>
            </a:pPr>
            <a:r>
              <a:rPr lang="ru-RU" sz="3400" dirty="0">
                <a:latin typeface="+mn-lt"/>
                <a:cs typeface="Times New Roman" panose="02020603050405020304" pitchFamily="18" charset="0"/>
                <a:sym typeface="Symbol" panose="05050102010706020507" pitchFamily="18" charset="2"/>
              </a:rPr>
              <a:t>регулирующие и информационные меры правительства (предписания по режиму работу и изоляции граждан, санитарный контроль, ограничения на перемещения и проч.);</a:t>
            </a:r>
          </a:p>
          <a:p>
            <a:pPr marL="900000" lvl="4" indent="-342900" algn="just">
              <a:spcBef>
                <a:spcPts val="600"/>
              </a:spcBef>
              <a:buFont typeface="Arial" panose="020B0604020202020204" pitchFamily="34" charset="0"/>
              <a:buChar char="•"/>
            </a:pPr>
            <a:r>
              <a:rPr lang="ru-RU" sz="3400" dirty="0">
                <a:latin typeface="+mn-lt"/>
                <a:cs typeface="Times New Roman" panose="02020603050405020304" pitchFamily="18" charset="0"/>
                <a:sym typeface="Symbol" panose="05050102010706020507" pitchFamily="18" charset="2"/>
              </a:rPr>
              <a:t>медицинские мероприятия по выявлению и лечению заболевших. </a:t>
            </a:r>
          </a:p>
          <a:p>
            <a:pPr marL="342900" lvl="4" indent="-342900" algn="just">
              <a:spcBef>
                <a:spcPts val="600"/>
              </a:spcBef>
              <a:buFont typeface="Arial" panose="020B0604020202020204" pitchFamily="34" charset="0"/>
              <a:buChar char="•"/>
            </a:pPr>
            <a:r>
              <a:rPr lang="ru-RU" sz="3400" b="1" u="sng" dirty="0">
                <a:latin typeface="+mn-lt"/>
                <a:cs typeface="Times New Roman" panose="02020603050405020304" pitchFamily="18" charset="0"/>
                <a:sym typeface="Symbol" panose="05050102010706020507" pitchFamily="18" charset="2"/>
              </a:rPr>
              <a:t>Таким образом, спасенные жизни – это результат действий общества и регулирующих мер властей, невозможно надежным образом разделить эти эффекты. </a:t>
            </a:r>
            <a:endParaRPr lang="ru-RU" sz="3400" dirty="0">
              <a:latin typeface="+mn-lt"/>
              <a:ea typeface="Calibri" panose="020F0502020204030204" pitchFamily="34" charset="0"/>
              <a:cs typeface="Times New Roman" panose="02020603050405020304" pitchFamily="18" charset="0"/>
            </a:endParaRPr>
          </a:p>
          <a:p>
            <a:pPr marL="342900" lvl="1" indent="-342900" algn="just">
              <a:spcBef>
                <a:spcPts val="600"/>
              </a:spcBef>
              <a:buFont typeface="Arial" panose="020B0604020202020204" pitchFamily="34" charset="0"/>
              <a:buChar char="•"/>
            </a:pPr>
            <a:endParaRPr lang="ru-RU" sz="3400" b="1" dirty="0">
              <a:latin typeface="+mn-lt"/>
              <a:ea typeface="Calibri" panose="020F0502020204030204" pitchFamily="34" charset="0"/>
              <a:cs typeface="Times New Roman" panose="02020603050405020304" pitchFamily="18" charset="0"/>
            </a:endParaRPr>
          </a:p>
          <a:p>
            <a:pPr lvl="1" indent="0" algn="just">
              <a:spcBef>
                <a:spcPts val="600"/>
              </a:spcBef>
            </a:pPr>
            <a:endParaRPr lang="ru-RU" sz="3400" dirty="0">
              <a:latin typeface="+mn-lt"/>
              <a:ea typeface="Calibri" panose="020F0502020204030204" pitchFamily="34" charset="0"/>
              <a:cs typeface="Times New Roman" panose="02020603050405020304" pitchFamily="18" charset="0"/>
            </a:endParaRPr>
          </a:p>
        </p:txBody>
      </p:sp>
      <p:sp>
        <p:nvSpPr>
          <p:cNvPr id="13" name="Заголовок основного текста">
            <a:extLst>
              <a:ext uri="{FF2B5EF4-FFF2-40B4-BE49-F238E27FC236}">
                <a16:creationId xmlns:a16="http://schemas.microsoft.com/office/drawing/2014/main" id="{473DAFC3-4FCE-4D3A-8825-3EBE92928B11}"/>
              </a:ext>
            </a:extLst>
          </p:cNvPr>
          <p:cNvSpPr txBox="1"/>
          <p:nvPr/>
        </p:nvSpPr>
        <p:spPr>
          <a:xfrm>
            <a:off x="3154799" y="7809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rPr lang="ru-RU" sz="5400" dirty="0"/>
              <a:t>Основные выводы исследования (2)</a:t>
            </a:r>
          </a:p>
        </p:txBody>
      </p:sp>
      <p:sp>
        <p:nvSpPr>
          <p:cNvPr id="2" name="Номер слайда 1"/>
          <p:cNvSpPr>
            <a:spLocks noGrp="1"/>
          </p:cNvSpPr>
          <p:nvPr>
            <p:ph type="sldNum" sz="quarter" idx="2"/>
          </p:nvPr>
        </p:nvSpPr>
        <p:spPr>
          <a:xfrm>
            <a:off x="11944743" y="13225304"/>
            <a:ext cx="494513" cy="511176"/>
          </a:xfrm>
        </p:spPr>
        <p:txBody>
          <a:bodyPr/>
          <a:lstStyle/>
          <a:p>
            <a:fld id="{86CB4B4D-7CA3-9044-876B-883B54F8677D}" type="slidenum">
              <a:rPr lang="ru-RU" smtClean="0"/>
              <a:t>4</a:t>
            </a:fld>
            <a:endParaRPr lang="ru-RU" dirty="0"/>
          </a:p>
        </p:txBody>
      </p:sp>
    </p:spTree>
    <p:extLst>
      <p:ext uri="{BB962C8B-B14F-4D97-AF65-F5344CB8AC3E}">
        <p14:creationId xmlns:p14="http://schemas.microsoft.com/office/powerpoint/2010/main" val="158767473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6" name="Заголовок основного текста">
            <a:extLst>
              <a:ext uri="{FF2B5EF4-FFF2-40B4-BE49-F238E27FC236}">
                <a16:creationId xmlns:a16="http://schemas.microsoft.com/office/drawing/2014/main" id="{473DAFC3-4FCE-4D3A-8825-3EBE92928B11}"/>
              </a:ext>
            </a:extLst>
          </p:cNvPr>
          <p:cNvSpPr txBox="1"/>
          <p:nvPr/>
        </p:nvSpPr>
        <p:spPr>
          <a:xfrm>
            <a:off x="3002399" y="6285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lang="ru-RU" sz="5400" dirty="0"/>
          </a:p>
        </p:txBody>
      </p:sp>
      <p:sp>
        <p:nvSpPr>
          <p:cNvPr id="12" name="Прямоугольник 11">
            <a:extLst>
              <a:ext uri="{FF2B5EF4-FFF2-40B4-BE49-F238E27FC236}">
                <a16:creationId xmlns:a16="http://schemas.microsoft.com/office/drawing/2014/main" id="{0FE3CE9C-28C4-4230-A4BF-0DC9BC53355A}"/>
              </a:ext>
            </a:extLst>
          </p:cNvPr>
          <p:cNvSpPr/>
          <p:nvPr/>
        </p:nvSpPr>
        <p:spPr>
          <a:xfrm>
            <a:off x="814736" y="2177480"/>
            <a:ext cx="22250471" cy="9864239"/>
          </a:xfrm>
          <a:prstGeom prst="rect">
            <a:avLst/>
          </a:prstGeom>
        </p:spPr>
        <p:txBody>
          <a:bodyPr wrap="square">
            <a:spAutoFit/>
          </a:bodyPr>
          <a:lstStyle/>
          <a:p>
            <a:pPr lvl="3" indent="0" algn="just">
              <a:spcBef>
                <a:spcPts val="600"/>
              </a:spcBef>
            </a:pPr>
            <a:r>
              <a:rPr lang="ru-RU" sz="3000" b="1" u="sng" dirty="0">
                <a:latin typeface="+mn-lt"/>
                <a:ea typeface="Calibri" panose="020F0502020204030204" pitchFamily="34" charset="0"/>
                <a:cs typeface="Times New Roman" panose="02020603050405020304" pitchFamily="18" charset="0"/>
                <a:sym typeface="Symbol" panose="05050102010706020507" pitchFamily="18" charset="2"/>
              </a:rPr>
              <a:t>Предельное количество дополнительных смертей в период эпидемии могло бы достигнуть </a:t>
            </a:r>
            <a:r>
              <a:rPr lang="ru-RU" sz="3000" b="1" u="sng" dirty="0">
                <a:solidFill>
                  <a:srgbClr val="00B050"/>
                </a:solidFill>
                <a:latin typeface="+mn-lt"/>
                <a:cs typeface="Times New Roman" panose="02020603050405020304" pitchFamily="18" charset="0"/>
                <a:sym typeface="Symbol" panose="05050102010706020507" pitchFamily="18" charset="2"/>
              </a:rPr>
              <a:t>3,79 млн человек</a:t>
            </a:r>
            <a:r>
              <a:rPr lang="en-US" sz="3000" b="1" u="sng" dirty="0">
                <a:solidFill>
                  <a:srgbClr val="00B050"/>
                </a:solidFill>
                <a:latin typeface="+mn-lt"/>
                <a:cs typeface="Times New Roman" panose="02020603050405020304" pitchFamily="18" charset="0"/>
                <a:sym typeface="Symbol" panose="05050102010706020507" pitchFamily="18" charset="2"/>
              </a:rPr>
              <a:t> </a:t>
            </a:r>
            <a:r>
              <a:rPr lang="en-US" sz="3000" b="1" u="sng" dirty="0">
                <a:latin typeface="+mn-lt"/>
                <a:ea typeface="Calibri" panose="020F0502020204030204" pitchFamily="34" charset="0"/>
                <a:cs typeface="Times New Roman" panose="02020603050405020304" pitchFamily="18" charset="0"/>
                <a:sym typeface="Symbol" panose="05050102010706020507" pitchFamily="18" charset="2"/>
              </a:rPr>
              <a:t>(2</a:t>
            </a:r>
            <a:r>
              <a:rPr lang="ru-RU" sz="3000" b="1" u="sng" dirty="0">
                <a:latin typeface="+mn-lt"/>
                <a:ea typeface="Calibri" panose="020F0502020204030204" pitchFamily="34" charset="0"/>
                <a:cs typeface="Times New Roman" panose="02020603050405020304" pitchFamily="18" charset="0"/>
                <a:sym typeface="Symbol" panose="05050102010706020507" pitchFamily="18" charset="2"/>
              </a:rPr>
              <a:t>,6% населения) </a:t>
            </a:r>
            <a:r>
              <a:rPr lang="ru-RU" sz="3000" dirty="0">
                <a:latin typeface="+mn-lt"/>
                <a:ea typeface="Calibri" panose="020F0502020204030204" pitchFamily="34" charset="0"/>
                <a:cs typeface="Times New Roman" panose="02020603050405020304" pitchFamily="18" charset="0"/>
                <a:sym typeface="Symbol" panose="05050102010706020507" pitchFamily="18" charset="2"/>
              </a:rPr>
              <a:t>при условии отказа от использования каких-бы то ни было защитных механизмов как со стороны общества, так и властей. Подобный метод расчета потенциальных потерь получил в последнее время получил распространение в ряде зарубежных стран. Однако это максимальная оценка потерь, которая исходит из допущения о том, что граждане  внезапно утратили способность к самообучению и рациональной обработке информации. Такая  оценка представляется завышенной. </a:t>
            </a:r>
            <a:endParaRPr lang="en-US" sz="3000" dirty="0">
              <a:latin typeface="+mn-lt"/>
              <a:ea typeface="Calibri" panose="020F0502020204030204" pitchFamily="34" charset="0"/>
              <a:cs typeface="Times New Roman" panose="02020603050405020304" pitchFamily="18" charset="0"/>
              <a:sym typeface="Symbol" panose="05050102010706020507" pitchFamily="18" charset="2"/>
            </a:endParaRPr>
          </a:p>
          <a:p>
            <a:pPr lvl="3" indent="0" algn="just">
              <a:spcBef>
                <a:spcPts val="600"/>
              </a:spcBef>
            </a:pPr>
            <a:r>
              <a:rPr lang="ru-RU" sz="3000" dirty="0">
                <a:latin typeface="+mn-lt"/>
                <a:ea typeface="Calibri" panose="020F0502020204030204" pitchFamily="34" charset="0"/>
                <a:cs typeface="Times New Roman" panose="02020603050405020304" pitchFamily="18" charset="0"/>
                <a:sym typeface="Symbol" panose="05050102010706020507" pitchFamily="18" charset="2"/>
              </a:rPr>
              <a:t>Однако как показывает исторический опыт, отсутствие эффективных действий и неразвитое здравоохранения в условиях развития эпидемии или других шоков действительно могут приводить к огромным потерям в человеческих жизнях. К примеру, по современным оценкам, эпидемия гриппа 1918-1919 годов привела к смерти примерно 50 млн человек во всем мире (</a:t>
            </a:r>
            <a:r>
              <a:rPr lang="en-US" sz="3000" dirty="0">
                <a:latin typeface="+mn-lt"/>
                <a:ea typeface="Calibri" panose="020F0502020204030204" pitchFamily="34" charset="0"/>
                <a:cs typeface="Times New Roman" panose="02020603050405020304" pitchFamily="18" charset="0"/>
                <a:sym typeface="Symbol" panose="05050102010706020507" pitchFamily="18" charset="2"/>
              </a:rPr>
              <a:t>~</a:t>
            </a:r>
            <a:r>
              <a:rPr lang="ru-RU" sz="3000" dirty="0">
                <a:latin typeface="+mn-lt"/>
                <a:ea typeface="Calibri" panose="020F0502020204030204" pitchFamily="34" charset="0"/>
                <a:cs typeface="Times New Roman" panose="02020603050405020304" pitchFamily="18" charset="0"/>
                <a:sym typeface="Symbol" panose="05050102010706020507" pitchFamily="18" charset="2"/>
              </a:rPr>
              <a:t>2,8% населения). </a:t>
            </a:r>
            <a:endParaRPr lang="ru-RU" sz="3000" b="1" dirty="0">
              <a:latin typeface="+mn-lt"/>
              <a:ea typeface="Calibri" panose="020F0502020204030204" pitchFamily="34" charset="0"/>
              <a:cs typeface="Times New Roman" panose="02020603050405020304" pitchFamily="18" charset="0"/>
              <a:sym typeface="Symbol" panose="05050102010706020507" pitchFamily="18" charset="2"/>
            </a:endParaRPr>
          </a:p>
          <a:p>
            <a:pPr lvl="3" indent="0" algn="just">
              <a:spcBef>
                <a:spcPts val="600"/>
              </a:spcBef>
            </a:pPr>
            <a:endParaRPr lang="ru-RU" sz="3000" dirty="0">
              <a:latin typeface="+mn-lt"/>
              <a:ea typeface="Calibri" panose="020F0502020204030204" pitchFamily="34" charset="0"/>
              <a:cs typeface="Times New Roman" panose="02020603050405020304" pitchFamily="18" charset="0"/>
              <a:sym typeface="Symbol" panose="05050102010706020507" pitchFamily="18" charset="2"/>
            </a:endParaRPr>
          </a:p>
          <a:p>
            <a:pPr lvl="3" indent="0" algn="just">
              <a:spcBef>
                <a:spcPts val="600"/>
              </a:spcBef>
            </a:pPr>
            <a:r>
              <a:rPr lang="ru-RU" sz="3000" b="1" u="sng" dirty="0">
                <a:latin typeface="+mn-lt"/>
                <a:cs typeface="Times New Roman" panose="02020603050405020304" pitchFamily="18" charset="0"/>
                <a:sym typeface="Symbol" panose="05050102010706020507" pitchFamily="18" charset="2"/>
              </a:rPr>
              <a:t>Реалистичная оценка потенциальных потерь – </a:t>
            </a:r>
            <a:r>
              <a:rPr lang="ru-RU" sz="3000" b="1" u="sng" dirty="0">
                <a:solidFill>
                  <a:srgbClr val="00B050"/>
                </a:solidFill>
                <a:latin typeface="+mn-lt"/>
                <a:cs typeface="Times New Roman" panose="02020603050405020304" pitchFamily="18" charset="0"/>
                <a:sym typeface="Symbol" panose="05050102010706020507" pitchFamily="18" charset="2"/>
              </a:rPr>
              <a:t>80-84 тыс. спасенных жизней </a:t>
            </a:r>
            <a:r>
              <a:rPr lang="ru-RU" sz="3000" b="1" u="sng" dirty="0">
                <a:latin typeface="+mn-lt"/>
                <a:cs typeface="Times New Roman" panose="02020603050405020304" pitchFamily="18" charset="0"/>
                <a:sym typeface="Symbol" panose="05050102010706020507" pitchFamily="18" charset="2"/>
              </a:rPr>
              <a:t>(0,06% населения).</a:t>
            </a:r>
            <a:r>
              <a:rPr lang="ru-RU" sz="3000" dirty="0">
                <a:latin typeface="+mn-lt"/>
                <a:cs typeface="Times New Roman" panose="02020603050405020304" pitchFamily="18" charset="0"/>
                <a:sym typeface="Symbol" panose="05050102010706020507" pitchFamily="18" charset="2"/>
              </a:rPr>
              <a:t> Эта оценка основана на использовании эпидемиологической модели, с учетом изменения поведения людей (S</a:t>
            </a:r>
            <a:r>
              <a:rPr lang="en-US" sz="3000" dirty="0">
                <a:latin typeface="+mn-lt"/>
                <a:cs typeface="Times New Roman" panose="02020603050405020304" pitchFamily="18" charset="0"/>
                <a:sym typeface="Symbol" panose="05050102010706020507" pitchFamily="18" charset="2"/>
              </a:rPr>
              <a:t>EI</a:t>
            </a:r>
            <a:r>
              <a:rPr lang="ru-RU" sz="3000" dirty="0">
                <a:latin typeface="+mn-lt"/>
                <a:cs typeface="Times New Roman" panose="02020603050405020304" pitchFamily="18" charset="0"/>
                <a:sym typeface="Symbol" panose="05050102010706020507" pitchFamily="18" charset="2"/>
              </a:rPr>
              <a:t>R-модель с корректировкой R0 на изменение поведения)</a:t>
            </a:r>
            <a:r>
              <a:rPr lang="en-US" sz="3000" dirty="0">
                <a:latin typeface="+mn-lt"/>
                <a:cs typeface="Times New Roman" panose="02020603050405020304" pitchFamily="18" charset="0"/>
                <a:sym typeface="Symbol" panose="05050102010706020507" pitchFamily="18" charset="2"/>
              </a:rPr>
              <a:t>. </a:t>
            </a:r>
            <a:r>
              <a:rPr lang="ru-RU" sz="3000" dirty="0">
                <a:latin typeface="+mn-lt"/>
                <a:cs typeface="Times New Roman" panose="02020603050405020304" pitchFamily="18" charset="0"/>
                <a:sym typeface="Symbol" panose="05050102010706020507" pitchFamily="18" charset="2"/>
              </a:rPr>
              <a:t>В рамках этого сценария предполагается, что происходит информирование общества со стороны правительства, но власти не осуществляют активных действий по предотвращению развития эпидемии. Разница между модельной оценкой количества смертей в рамках такого подхода и  предполагаемой фактической смертностью (20-25 тыс. человек) представляет собой количество спасенных жизней.  Такой подход более реалистично оценивает характеристики современного общества и распространение информации в нем. Таким образом, спасенные жизни – это результат изменения поведения граждан и активные действия властей по ограничению эпидемии. </a:t>
            </a:r>
          </a:p>
          <a:p>
            <a:pPr marL="342900" lvl="6" indent="-342900" algn="just">
              <a:spcBef>
                <a:spcPts val="600"/>
              </a:spcBef>
              <a:buFont typeface="Arial" panose="020B0604020202020204" pitchFamily="34" charset="0"/>
              <a:buChar char="•"/>
            </a:pPr>
            <a:endParaRPr lang="ru-RU" sz="3000" dirty="0">
              <a:latin typeface="+mn-lt"/>
              <a:ea typeface="Calibri" panose="020F0502020204030204" pitchFamily="34" charset="0"/>
              <a:cs typeface="Times New Roman" panose="02020603050405020304" pitchFamily="18" charset="0"/>
              <a:sym typeface="Symbol" panose="05050102010706020507" pitchFamily="18" charset="2"/>
            </a:endParaRPr>
          </a:p>
          <a:p>
            <a:pPr lvl="3" indent="0" algn="just">
              <a:spcBef>
                <a:spcPts val="600"/>
              </a:spcBef>
            </a:pPr>
            <a:endParaRPr lang="ru-RU" sz="3000" dirty="0">
              <a:latin typeface="+mn-lt"/>
              <a:ea typeface="Calibri" panose="020F0502020204030204" pitchFamily="34" charset="0"/>
              <a:cs typeface="Times New Roman" panose="02020603050405020304" pitchFamily="18" charset="0"/>
              <a:sym typeface="Symbol" panose="05050102010706020507" pitchFamily="18" charset="2"/>
            </a:endParaRPr>
          </a:p>
          <a:p>
            <a:pPr lvl="1" indent="0" algn="just">
              <a:spcBef>
                <a:spcPts val="600"/>
              </a:spcBef>
            </a:pPr>
            <a:endParaRPr lang="ru-RU" sz="3000" b="1" dirty="0">
              <a:latin typeface="+mn-lt"/>
              <a:ea typeface="Calibri" panose="020F0502020204030204" pitchFamily="34" charset="0"/>
              <a:cs typeface="Times New Roman" panose="02020603050405020304" pitchFamily="18" charset="0"/>
            </a:endParaRPr>
          </a:p>
          <a:p>
            <a:pPr lvl="1" indent="0" algn="just">
              <a:spcBef>
                <a:spcPts val="600"/>
              </a:spcBef>
            </a:pPr>
            <a:endParaRPr lang="ru-RU" sz="3000" dirty="0">
              <a:latin typeface="+mn-lt"/>
              <a:ea typeface="Calibri" panose="020F0502020204030204" pitchFamily="34" charset="0"/>
              <a:cs typeface="Times New Roman" panose="02020603050405020304" pitchFamily="18" charset="0"/>
            </a:endParaRPr>
          </a:p>
        </p:txBody>
      </p:sp>
      <p:sp>
        <p:nvSpPr>
          <p:cNvPr id="13" name="Заголовок основного текста">
            <a:extLst>
              <a:ext uri="{FF2B5EF4-FFF2-40B4-BE49-F238E27FC236}">
                <a16:creationId xmlns:a16="http://schemas.microsoft.com/office/drawing/2014/main" id="{473DAFC3-4FCE-4D3A-8825-3EBE92928B11}"/>
              </a:ext>
            </a:extLst>
          </p:cNvPr>
          <p:cNvSpPr txBox="1"/>
          <p:nvPr/>
        </p:nvSpPr>
        <p:spPr>
          <a:xfrm>
            <a:off x="3154799" y="7809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rPr lang="ru-RU" sz="5400" dirty="0"/>
              <a:t>Основные количественные результаты исследования </a:t>
            </a:r>
          </a:p>
        </p:txBody>
      </p:sp>
      <p:sp>
        <p:nvSpPr>
          <p:cNvPr id="2" name="Номер слайда 1"/>
          <p:cNvSpPr>
            <a:spLocks noGrp="1"/>
          </p:cNvSpPr>
          <p:nvPr>
            <p:ph type="sldNum" sz="quarter" idx="2"/>
          </p:nvPr>
        </p:nvSpPr>
        <p:spPr/>
        <p:txBody>
          <a:bodyPr/>
          <a:lstStyle/>
          <a:p>
            <a:fld id="{86CB4B4D-7CA3-9044-876B-883B54F8677D}" type="slidenum">
              <a:rPr lang="ru-RU" smtClean="0"/>
              <a:t>5</a:t>
            </a:fld>
            <a:endParaRPr lang="ru-RU"/>
          </a:p>
        </p:txBody>
      </p:sp>
    </p:spTree>
    <p:extLst>
      <p:ext uri="{BB962C8B-B14F-4D97-AF65-F5344CB8AC3E}">
        <p14:creationId xmlns:p14="http://schemas.microsoft.com/office/powerpoint/2010/main" val="139617227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6" name="Заголовок основного текста">
            <a:extLst>
              <a:ext uri="{FF2B5EF4-FFF2-40B4-BE49-F238E27FC236}">
                <a16:creationId xmlns:a16="http://schemas.microsoft.com/office/drawing/2014/main" id="{473DAFC3-4FCE-4D3A-8825-3EBE92928B11}"/>
              </a:ext>
            </a:extLst>
          </p:cNvPr>
          <p:cNvSpPr txBox="1"/>
          <p:nvPr/>
        </p:nvSpPr>
        <p:spPr>
          <a:xfrm>
            <a:off x="3002399" y="6285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lang="ru-RU" sz="5400" dirty="0"/>
          </a:p>
        </p:txBody>
      </p:sp>
      <p:sp>
        <p:nvSpPr>
          <p:cNvPr id="12" name="Прямоугольник 11">
            <a:extLst>
              <a:ext uri="{FF2B5EF4-FFF2-40B4-BE49-F238E27FC236}">
                <a16:creationId xmlns:a16="http://schemas.microsoft.com/office/drawing/2014/main" id="{0FE3CE9C-28C4-4230-A4BF-0DC9BC53355A}"/>
              </a:ext>
            </a:extLst>
          </p:cNvPr>
          <p:cNvSpPr/>
          <p:nvPr/>
        </p:nvSpPr>
        <p:spPr>
          <a:xfrm>
            <a:off x="960270" y="2366962"/>
            <a:ext cx="22250471" cy="9571851"/>
          </a:xfrm>
          <a:prstGeom prst="rect">
            <a:avLst/>
          </a:prstGeom>
        </p:spPr>
        <p:txBody>
          <a:bodyPr wrap="square">
            <a:spAutoFit/>
          </a:bodyPr>
          <a:lstStyle/>
          <a:p>
            <a:pPr lvl="1" indent="0" algn="just"/>
            <a:r>
              <a:rPr lang="ru-RU" sz="2800" dirty="0">
                <a:latin typeface="+mn-lt"/>
                <a:ea typeface="Calibri" panose="020F0502020204030204" pitchFamily="34" charset="0"/>
                <a:cs typeface="Times New Roman" panose="02020603050405020304" pitchFamily="18" charset="0"/>
              </a:rPr>
              <a:t>Мы использовали </a:t>
            </a:r>
            <a:r>
              <a:rPr lang="ru-RU" sz="2800" b="1" dirty="0">
                <a:solidFill>
                  <a:srgbClr val="00B050"/>
                </a:solidFill>
                <a:latin typeface="+mn-lt"/>
                <a:ea typeface="Calibri" panose="020F0502020204030204" pitchFamily="34" charset="0"/>
                <a:cs typeface="Times New Roman" panose="02020603050405020304" pitchFamily="18" charset="0"/>
              </a:rPr>
              <a:t>два различных подхода </a:t>
            </a:r>
            <a:r>
              <a:rPr lang="ru-RU" sz="2800" dirty="0">
                <a:latin typeface="+mn-lt"/>
                <a:ea typeface="Calibri" panose="020F0502020204030204" pitchFamily="34" charset="0"/>
                <a:cs typeface="Times New Roman" panose="02020603050405020304" pitchFamily="18" charset="0"/>
              </a:rPr>
              <a:t>к оценке эффектов от проведения противоэпидемиологических мероприятий в 2020 году в России:</a:t>
            </a:r>
          </a:p>
          <a:p>
            <a:pPr lvl="1" indent="0" algn="just"/>
            <a:endParaRPr lang="ru-RU" sz="2800" dirty="0">
              <a:latin typeface="+mn-lt"/>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r>
              <a:rPr lang="ru-RU" sz="2800" b="1" dirty="0">
                <a:latin typeface="+mn-lt"/>
                <a:ea typeface="Calibri" panose="020F0502020204030204" pitchFamily="34" charset="0"/>
                <a:cs typeface="Times New Roman" panose="02020603050405020304" pitchFamily="18" charset="0"/>
              </a:rPr>
              <a:t>Подход 1 – «Оценка на основе логистического уравнения». </a:t>
            </a:r>
            <a:r>
              <a:rPr lang="ru-RU" sz="2800" dirty="0">
                <a:latin typeface="+mn-lt"/>
                <a:ea typeface="Calibri" panose="020F0502020204030204" pitchFamily="34" charset="0"/>
                <a:cs typeface="Times New Roman" panose="02020603050405020304" pitchFamily="18" charset="0"/>
              </a:rPr>
              <a:t>Подход основан на оценке характеристик распространения эпидемии в первые 20 дней и экстраполяции заболеваемости до конца июня на основе подобранной логистической кривой. Согласно построенной модели число заболевших к 7 июня составило бы 69,7 млн человек. </a:t>
            </a:r>
            <a:r>
              <a:rPr lang="ru-RU" sz="2800" b="1" dirty="0">
                <a:solidFill>
                  <a:srgbClr val="00B050"/>
                </a:solidFill>
                <a:latin typeface="+mn-lt"/>
                <a:ea typeface="Calibri" panose="020F0502020204030204" pitchFamily="34" charset="0"/>
                <a:cs typeface="Times New Roman" panose="02020603050405020304" pitchFamily="18" charset="0"/>
              </a:rPr>
              <a:t>Дополнительная смертность бы составила 3,79 млн человек</a:t>
            </a:r>
            <a:r>
              <a:rPr lang="ru-RU" sz="2800" dirty="0">
                <a:latin typeface="+mn-lt"/>
                <a:ea typeface="Calibri" panose="020F0502020204030204" pitchFamily="34" charset="0"/>
                <a:cs typeface="Times New Roman" panose="02020603050405020304" pitchFamily="18" charset="0"/>
              </a:rPr>
              <a:t>. </a:t>
            </a:r>
            <a:r>
              <a:rPr lang="ru-RU" sz="2800" dirty="0">
                <a:latin typeface="+mn-lt"/>
                <a:cs typeface="Times New Roman" panose="02020603050405020304" pitchFamily="18" charset="0"/>
              </a:rPr>
              <a:t>Оценка в рамках подхода </a:t>
            </a:r>
            <a:r>
              <a:rPr lang="en-US" sz="2800" dirty="0">
                <a:latin typeface="+mn-lt"/>
                <a:cs typeface="Times New Roman" panose="02020603050405020304" pitchFamily="18" charset="0"/>
              </a:rPr>
              <a:t>1</a:t>
            </a:r>
            <a:r>
              <a:rPr lang="ru-RU" sz="2800" dirty="0">
                <a:latin typeface="+mn-lt"/>
                <a:cs typeface="Times New Roman" panose="02020603050405020304" pitchFamily="18" charset="0"/>
              </a:rPr>
              <a:t> представляется завышенной, так как не учитывает изменение поведения людей по мере развития эпидемии. </a:t>
            </a:r>
            <a:r>
              <a:rPr lang="ru-RU" sz="2800" b="1" dirty="0">
                <a:solidFill>
                  <a:srgbClr val="00B050"/>
                </a:solidFill>
                <a:latin typeface="+mn-lt"/>
                <a:cs typeface="Times New Roman" panose="02020603050405020304" pitchFamily="18" charset="0"/>
              </a:rPr>
              <a:t>Это «верхняя» возможная оценка количества спасенных жизней, </a:t>
            </a:r>
            <a:r>
              <a:rPr lang="ru-RU" sz="2800" dirty="0">
                <a:latin typeface="+mn-lt"/>
                <a:cs typeface="Times New Roman" panose="02020603050405020304" pitchFamily="18" charset="0"/>
              </a:rPr>
              <a:t>которая бы реализовалась без действий властей и изменения поведения граждан.  Описание  расчетов в рамках этого подхода приведено в Приложении 1. </a:t>
            </a:r>
          </a:p>
          <a:p>
            <a:pPr marL="360000" algn="just"/>
            <a:r>
              <a:rPr lang="ru-RU" sz="2800" dirty="0">
                <a:latin typeface="+mn-lt"/>
                <a:cs typeface="Times New Roman" panose="02020603050405020304" pitchFamily="18" charset="0"/>
              </a:rPr>
              <a:t>В рамках этого подхода мы также опирались на </a:t>
            </a:r>
            <a:r>
              <a:rPr lang="ru-RU" sz="2800" dirty="0">
                <a:latin typeface="+mn-lt"/>
                <a:cs typeface="Times New Roman" panose="02020603050405020304" pitchFamily="18" charset="0"/>
                <a:hlinkClick r:id="rId4"/>
              </a:rPr>
              <a:t>результаты</a:t>
            </a:r>
            <a:r>
              <a:rPr lang="ru-RU" sz="2800" dirty="0">
                <a:latin typeface="+mn-lt"/>
                <a:cs typeface="Times New Roman" panose="02020603050405020304" pitchFamily="18" charset="0"/>
              </a:rPr>
              <a:t> коллектива авторов, опубликованного в журнале </a:t>
            </a:r>
            <a:r>
              <a:rPr lang="en-US" sz="2800" dirty="0">
                <a:latin typeface="+mn-lt"/>
                <a:cs typeface="Times New Roman" panose="02020603050405020304" pitchFamily="18" charset="0"/>
              </a:rPr>
              <a:t>Nature 26 </a:t>
            </a:r>
            <a:r>
              <a:rPr lang="ru-RU" sz="2800" dirty="0">
                <a:latin typeface="+mn-lt"/>
                <a:cs typeface="Times New Roman" panose="02020603050405020304" pitchFamily="18" charset="0"/>
              </a:rPr>
              <a:t>мая 2020 года (</a:t>
            </a:r>
            <a:r>
              <a:rPr lang="en-US" sz="2800" i="1" dirty="0">
                <a:latin typeface="+mn-lt"/>
              </a:rPr>
              <a:t>Hsiang S. и </a:t>
            </a:r>
            <a:r>
              <a:rPr lang="en-US" sz="2800" i="1" dirty="0" err="1">
                <a:latin typeface="+mn-lt"/>
              </a:rPr>
              <a:t>др</a:t>
            </a:r>
            <a:r>
              <a:rPr lang="en-US" sz="2800" i="1" dirty="0">
                <a:latin typeface="+mn-lt"/>
              </a:rPr>
              <a:t>. The effect of large-scale anti-contagion policies on the COVID-19 pandemic // Nature. 2020.</a:t>
            </a:r>
            <a:r>
              <a:rPr lang="ru-RU" sz="2800" dirty="0">
                <a:latin typeface="+mn-lt"/>
                <a:cs typeface="Times New Roman" panose="02020603050405020304" pitchFamily="18" charset="0"/>
              </a:rPr>
              <a:t>).</a:t>
            </a:r>
            <a:r>
              <a:rPr lang="en-US" sz="2800" dirty="0">
                <a:latin typeface="+mn-lt"/>
                <a:cs typeface="Times New Roman" panose="02020603050405020304" pitchFamily="18" charset="0"/>
              </a:rPr>
              <a:t> </a:t>
            </a:r>
          </a:p>
          <a:p>
            <a:pPr marL="360000" algn="just"/>
            <a:endParaRPr lang="en-US" sz="2800" b="1" dirty="0">
              <a:latin typeface="+mn-lt"/>
              <a:ea typeface="Calibri" panose="020F0502020204030204" pitchFamily="34" charset="0"/>
              <a:cs typeface="Times New Roman" panose="02020603050405020304" pitchFamily="18" charset="0"/>
            </a:endParaRPr>
          </a:p>
          <a:p>
            <a:pPr marL="360000" algn="just"/>
            <a:r>
              <a:rPr lang="ru-RU" sz="2800" b="1" dirty="0">
                <a:latin typeface="+mn-lt"/>
                <a:ea typeface="Calibri" panose="020F0502020204030204" pitchFamily="34" charset="0"/>
                <a:cs typeface="Times New Roman" panose="02020603050405020304" pitchFamily="18" charset="0"/>
              </a:rPr>
              <a:t>Подход 2 – «Сравнение фактических итогов с модельными оценками </a:t>
            </a:r>
            <a:r>
              <a:rPr lang="en-US" sz="2800" b="1" dirty="0">
                <a:latin typeface="+mn-lt"/>
                <a:ea typeface="Calibri" panose="020F0502020204030204" pitchFamily="34" charset="0"/>
                <a:cs typeface="Times New Roman" panose="02020603050405020304" pitchFamily="18" charset="0"/>
              </a:rPr>
              <a:t>SEIR-</a:t>
            </a:r>
            <a:r>
              <a:rPr lang="ru-RU" sz="2800" b="1" dirty="0">
                <a:latin typeface="+mn-lt"/>
                <a:ea typeface="Calibri" panose="020F0502020204030204" pitchFamily="34" charset="0"/>
                <a:cs typeface="Times New Roman" panose="02020603050405020304" pitchFamily="18" charset="0"/>
              </a:rPr>
              <a:t>модели</a:t>
            </a:r>
            <a:r>
              <a:rPr lang="ru-RU" sz="2800" dirty="0">
                <a:latin typeface="+mn-lt"/>
                <a:ea typeface="Calibri" panose="020F0502020204030204" pitchFamily="34" charset="0"/>
                <a:cs typeface="Times New Roman" panose="02020603050405020304" pitchFamily="18" charset="0"/>
              </a:rPr>
              <a:t>». Подход 2 методически похож на подход 1, но в нем используется эпидемиологическая модель для прогнозирования эпидемии </a:t>
            </a:r>
            <a:r>
              <a:rPr lang="en-US" sz="2800" dirty="0">
                <a:latin typeface="+mn-lt"/>
                <a:ea typeface="Calibri" panose="020F0502020204030204" pitchFamily="34" charset="0"/>
                <a:cs typeface="Times New Roman" panose="02020603050405020304" pitchFamily="18" charset="0"/>
              </a:rPr>
              <a:t>COVID-19 </a:t>
            </a:r>
            <a:r>
              <a:rPr lang="ru-RU" sz="2800" dirty="0">
                <a:latin typeface="+mn-lt"/>
                <a:ea typeface="Calibri" panose="020F0502020204030204" pitchFamily="34" charset="0"/>
                <a:cs typeface="Times New Roman" panose="02020603050405020304" pitchFamily="18" charset="0"/>
              </a:rPr>
              <a:t>за период март-июнь 2020 г., учитывающая мощности системы здравоохранения РФ. В рамках этого подхода также была проведена корректировка на изменение поведения граждан по мере роста смертности. Для оценки изменения поведения мы использовали оценки </a:t>
            </a:r>
            <a:r>
              <a:rPr lang="en-US" sz="2800" dirty="0">
                <a:latin typeface="+mn-lt"/>
                <a:ea typeface="Calibri" panose="020F0502020204030204" pitchFamily="34" charset="0"/>
                <a:cs typeface="Times New Roman" panose="02020603050405020304" pitchFamily="18" charset="0"/>
              </a:rPr>
              <a:t>R0</a:t>
            </a:r>
            <a:r>
              <a:rPr lang="ru-RU" sz="2800" dirty="0">
                <a:latin typeface="+mn-lt"/>
                <a:ea typeface="Calibri" panose="020F0502020204030204" pitchFamily="34" charset="0"/>
                <a:cs typeface="Times New Roman" panose="02020603050405020304" pitchFamily="18" charset="0"/>
              </a:rPr>
              <a:t> (индекса репродукции)</a:t>
            </a:r>
            <a:r>
              <a:rPr lang="en-US" sz="2800" dirty="0">
                <a:latin typeface="+mn-lt"/>
                <a:ea typeface="Calibri" panose="020F0502020204030204" pitchFamily="34" charset="0"/>
                <a:cs typeface="Times New Roman" panose="02020603050405020304" pitchFamily="18" charset="0"/>
              </a:rPr>
              <a:t> </a:t>
            </a:r>
            <a:r>
              <a:rPr lang="ru-RU" sz="2800" dirty="0">
                <a:latin typeface="+mn-lt"/>
                <a:ea typeface="Calibri" panose="020F0502020204030204" pitchFamily="34" charset="0"/>
                <a:cs typeface="Times New Roman" panose="02020603050405020304" pitchFamily="18" charset="0"/>
              </a:rPr>
              <a:t>для России, изменяющиеся во времени на основе работы </a:t>
            </a:r>
            <a:r>
              <a:rPr lang="en-US" sz="2800" i="1" dirty="0">
                <a:latin typeface="+mn-lt"/>
                <a:ea typeface="Calibri" panose="020F0502020204030204" pitchFamily="34" charset="0"/>
                <a:cs typeface="Times New Roman" panose="02020603050405020304" pitchFamily="18" charset="0"/>
              </a:rPr>
              <a:t>[Abbot et al, 2020] </a:t>
            </a:r>
            <a:r>
              <a:rPr lang="ru-RU" sz="2800" dirty="0">
                <a:latin typeface="+mn-lt"/>
                <a:ea typeface="Calibri" panose="020F0502020204030204" pitchFamily="34" charset="0"/>
                <a:cs typeface="Times New Roman" panose="02020603050405020304" pitchFamily="18" charset="0"/>
              </a:rPr>
              <a:t>и скорректировали их с учетом опыта Бразилии как примера крупной экономики, которая вводила минимальные карантинные ограничения. </a:t>
            </a:r>
          </a:p>
          <a:p>
            <a:pPr marL="360000" algn="just"/>
            <a:r>
              <a:rPr lang="ru-RU" sz="2800" dirty="0">
                <a:latin typeface="+mn-lt"/>
                <a:ea typeface="Calibri" panose="020F0502020204030204" pitchFamily="34" charset="0"/>
                <a:cs typeface="Times New Roman" panose="02020603050405020304" pitchFamily="18" charset="0"/>
              </a:rPr>
              <a:t>Согласно этому сценарию, по состоянию на 24.06 общее количество смертей бы составило 105 тыс. человек, общее число случаев заболевания составило бы 11,3 млн человек</a:t>
            </a:r>
            <a:r>
              <a:rPr lang="ru-RU" sz="2800" u="sng" dirty="0">
                <a:latin typeface="+mn-lt"/>
                <a:ea typeface="Calibri" panose="020F0502020204030204" pitchFamily="34" charset="0"/>
                <a:cs typeface="Times New Roman" panose="02020603050405020304" pitchFamily="18" charset="0"/>
              </a:rPr>
              <a:t>. </a:t>
            </a:r>
            <a:r>
              <a:rPr lang="ru-RU" sz="2800" b="1" u="sng" dirty="0">
                <a:latin typeface="+mn-lt"/>
                <a:ea typeface="Calibri" panose="020F0502020204030204" pitchFamily="34" charset="0"/>
                <a:cs typeface="Times New Roman" panose="02020603050405020304" pitchFamily="18" charset="0"/>
              </a:rPr>
              <a:t>Таким образом, количество спасенных жизней  в России при оценке в рамках этого подхода составляет </a:t>
            </a:r>
            <a:r>
              <a:rPr lang="ru-RU" sz="2800" b="1" u="sng" dirty="0">
                <a:solidFill>
                  <a:srgbClr val="00B050"/>
                </a:solidFill>
                <a:latin typeface="+mn-lt"/>
                <a:ea typeface="Calibri" panose="020F0502020204030204" pitchFamily="34" charset="0"/>
                <a:cs typeface="Times New Roman" panose="02020603050405020304" pitchFamily="18" charset="0"/>
              </a:rPr>
              <a:t>80-84 тыс. человек </a:t>
            </a:r>
            <a:r>
              <a:rPr lang="ru-RU" sz="2800" b="1" u="sng" dirty="0">
                <a:latin typeface="+mn-lt"/>
                <a:ea typeface="Calibri" panose="020F0502020204030204" pitchFamily="34" charset="0"/>
                <a:cs typeface="Times New Roman" panose="02020603050405020304" pitchFamily="18" charset="0"/>
              </a:rPr>
              <a:t>(</a:t>
            </a:r>
            <a:r>
              <a:rPr lang="en-US" sz="2800" b="1" u="sng" dirty="0">
                <a:latin typeface="+mn-lt"/>
                <a:ea typeface="Calibri" panose="020F0502020204030204" pitchFamily="34" charset="0"/>
                <a:cs typeface="Times New Roman" panose="02020603050405020304" pitchFamily="18" charset="0"/>
              </a:rPr>
              <a:t>~</a:t>
            </a:r>
            <a:r>
              <a:rPr lang="ru-RU" sz="2800" b="1" u="sng" dirty="0">
                <a:latin typeface="+mn-lt"/>
                <a:ea typeface="Calibri" panose="020F0502020204030204" pitchFamily="34" charset="0"/>
                <a:cs typeface="Times New Roman" panose="02020603050405020304" pitchFamily="18" charset="0"/>
              </a:rPr>
              <a:t>0,06% населения). </a:t>
            </a:r>
          </a:p>
          <a:p>
            <a:pPr marL="360000" algn="just"/>
            <a:endParaRPr lang="ru-RU" sz="2800" b="1" dirty="0">
              <a:latin typeface="+mn-lt"/>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endParaRPr lang="en-US" sz="2800" dirty="0">
              <a:latin typeface="+mn-lt"/>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endParaRPr lang="ru-RU" sz="2800" dirty="0">
              <a:latin typeface="+mn-lt"/>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endParaRPr lang="ru-RU" sz="2800" b="1" dirty="0">
              <a:latin typeface="+mn-lt"/>
              <a:ea typeface="Calibri" panose="020F0502020204030204" pitchFamily="34" charset="0"/>
              <a:cs typeface="Times New Roman" panose="02020603050405020304" pitchFamily="18" charset="0"/>
            </a:endParaRPr>
          </a:p>
        </p:txBody>
      </p:sp>
      <p:sp>
        <p:nvSpPr>
          <p:cNvPr id="13" name="Заголовок основного текста">
            <a:extLst>
              <a:ext uri="{FF2B5EF4-FFF2-40B4-BE49-F238E27FC236}">
                <a16:creationId xmlns:a16="http://schemas.microsoft.com/office/drawing/2014/main" id="{473DAFC3-4FCE-4D3A-8825-3EBE92928B11}"/>
              </a:ext>
            </a:extLst>
          </p:cNvPr>
          <p:cNvSpPr txBox="1"/>
          <p:nvPr/>
        </p:nvSpPr>
        <p:spPr>
          <a:xfrm>
            <a:off x="3154799" y="7809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rPr lang="ru-RU" sz="5400" dirty="0"/>
              <a:t>Описание подходов к расчету</a:t>
            </a:r>
            <a:r>
              <a:rPr lang="en-US" sz="5400" dirty="0"/>
              <a:t> </a:t>
            </a:r>
            <a:endParaRPr lang="ru-RU" sz="5400" dirty="0"/>
          </a:p>
        </p:txBody>
      </p:sp>
      <p:sp>
        <p:nvSpPr>
          <p:cNvPr id="2" name="Номер слайда 1"/>
          <p:cNvSpPr>
            <a:spLocks noGrp="1"/>
          </p:cNvSpPr>
          <p:nvPr>
            <p:ph type="sldNum" sz="quarter" idx="2"/>
          </p:nvPr>
        </p:nvSpPr>
        <p:spPr/>
        <p:txBody>
          <a:bodyPr/>
          <a:lstStyle/>
          <a:p>
            <a:fld id="{86CB4B4D-7CA3-9044-876B-883B54F8677D}" type="slidenum">
              <a:rPr lang="ru-RU" smtClean="0"/>
              <a:t>6</a:t>
            </a:fld>
            <a:endParaRPr lang="ru-RU"/>
          </a:p>
        </p:txBody>
      </p:sp>
    </p:spTree>
    <p:extLst>
      <p:ext uri="{BB962C8B-B14F-4D97-AF65-F5344CB8AC3E}">
        <p14:creationId xmlns:p14="http://schemas.microsoft.com/office/powerpoint/2010/main" val="90764025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id="{A6341005-8B74-4CD9-8A7E-AC2B41D4A1B3}"/>
              </a:ext>
            </a:extLst>
          </p:cNvPr>
          <p:cNvPicPr>
            <a:picLocks noChangeAspect="1"/>
          </p:cNvPicPr>
          <p:nvPr/>
        </p:nvPicPr>
        <p:blipFill>
          <a:blip r:embed="rId3"/>
          <a:stretch>
            <a:fillRect/>
          </a:stretch>
        </p:blipFill>
        <p:spPr>
          <a:xfrm>
            <a:off x="12869418" y="8407377"/>
            <a:ext cx="10355216" cy="4441974"/>
          </a:xfrm>
          <a:prstGeom prst="rect">
            <a:avLst/>
          </a:prstGeom>
        </p:spPr>
      </p:pic>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63" name="Изображение" descr="Изображение"/>
          <p:cNvPicPr>
            <a:picLocks noChangeAspect="1"/>
          </p:cNvPicPr>
          <p:nvPr/>
        </p:nvPicPr>
        <p:blipFill>
          <a:blip r:embed="rId4"/>
          <a:stretch>
            <a:fillRect/>
          </a:stretch>
        </p:blipFill>
        <p:spPr>
          <a:xfrm>
            <a:off x="1226606" y="586180"/>
            <a:ext cx="1199579" cy="1199579"/>
          </a:xfrm>
          <a:prstGeom prst="rect">
            <a:avLst/>
          </a:prstGeom>
          <a:ln w="12700">
            <a:miter lim="400000"/>
          </a:ln>
        </p:spPr>
      </p:pic>
      <p:sp>
        <p:nvSpPr>
          <p:cNvPr id="6" name="Заголовок основного текста">
            <a:extLst>
              <a:ext uri="{FF2B5EF4-FFF2-40B4-BE49-F238E27FC236}">
                <a16:creationId xmlns:a16="http://schemas.microsoft.com/office/drawing/2014/main" id="{473DAFC3-4FCE-4D3A-8825-3EBE92928B11}"/>
              </a:ext>
            </a:extLst>
          </p:cNvPr>
          <p:cNvSpPr txBox="1"/>
          <p:nvPr/>
        </p:nvSpPr>
        <p:spPr>
          <a:xfrm>
            <a:off x="3002399" y="6285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lang="ru-RU" sz="5400" dirty="0"/>
          </a:p>
        </p:txBody>
      </p:sp>
      <p:sp>
        <p:nvSpPr>
          <p:cNvPr id="10" name="Прямоугольник 9">
            <a:extLst>
              <a:ext uri="{FF2B5EF4-FFF2-40B4-BE49-F238E27FC236}">
                <a16:creationId xmlns:a16="http://schemas.microsoft.com/office/drawing/2014/main" id="{FFD5502E-FD52-409E-B95D-5D3FB8A4E0CF}"/>
              </a:ext>
            </a:extLst>
          </p:cNvPr>
          <p:cNvSpPr/>
          <p:nvPr/>
        </p:nvSpPr>
        <p:spPr>
          <a:xfrm>
            <a:off x="12695575" y="2345262"/>
            <a:ext cx="10702903" cy="584775"/>
          </a:xfrm>
          <a:prstGeom prst="rect">
            <a:avLst/>
          </a:prstGeom>
        </p:spPr>
        <p:txBody>
          <a:bodyPr wrap="square">
            <a:spAutoFit/>
          </a:bodyPr>
          <a:lstStyle/>
          <a:p>
            <a:r>
              <a:rPr lang="ru-RU" sz="3200" b="1" dirty="0">
                <a:cs typeface="Times New Roman" panose="02020603050405020304" pitchFamily="18" charset="0"/>
              </a:rPr>
              <a:t>Основные допущения для базовой модели </a:t>
            </a:r>
            <a:r>
              <a:rPr lang="en-US" sz="3200" b="1" dirty="0">
                <a:cs typeface="Times New Roman" panose="02020603050405020304" pitchFamily="18" charset="0"/>
              </a:rPr>
              <a:t>SEIR</a:t>
            </a:r>
            <a:endParaRPr lang="ru-RU" sz="3200" b="1" dirty="0"/>
          </a:p>
        </p:txBody>
      </p:sp>
      <p:sp>
        <p:nvSpPr>
          <p:cNvPr id="11" name="TextBox 10">
            <a:extLst>
              <a:ext uri="{FF2B5EF4-FFF2-40B4-BE49-F238E27FC236}">
                <a16:creationId xmlns:a16="http://schemas.microsoft.com/office/drawing/2014/main" id="{1D48FE76-A4B0-4D40-A6BA-C86E9EF71FFA}"/>
              </a:ext>
            </a:extLst>
          </p:cNvPr>
          <p:cNvSpPr txBox="1"/>
          <p:nvPr/>
        </p:nvSpPr>
        <p:spPr>
          <a:xfrm>
            <a:off x="886744" y="13010554"/>
            <a:ext cx="10801200" cy="42126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algn="l"/>
            <a:r>
              <a:rPr kumimoji="0" lang="ru-RU" sz="1800" b="0" i="1" u="none" strike="noStrike" cap="none" spc="0" normalizeH="0" baseline="0" dirty="0">
                <a:ln>
                  <a:noFill/>
                </a:ln>
                <a:solidFill>
                  <a:srgbClr val="000000"/>
                </a:solidFill>
                <a:effectLst/>
                <a:uFillTx/>
                <a:latin typeface="+mn-lt"/>
                <a:ea typeface="+mj-ea"/>
                <a:cs typeface="+mj-cs"/>
                <a:sym typeface="Helvetica Light"/>
              </a:rPr>
              <a:t>Источник: </a:t>
            </a:r>
            <a:r>
              <a:rPr lang="ru-RU" sz="1800" i="1" dirty="0">
                <a:latin typeface="+mn-lt"/>
              </a:rPr>
              <a:t>Роспотребнадзор, </a:t>
            </a:r>
            <a:r>
              <a:rPr lang="en-US" sz="1800" dirty="0">
                <a:latin typeface="+mn-lt"/>
              </a:rPr>
              <a:t>covid19-scenarios.org</a:t>
            </a:r>
            <a:r>
              <a:rPr lang="ru-RU" sz="1800" dirty="0">
                <a:latin typeface="+mn-lt"/>
              </a:rPr>
              <a:t>, оценки и прогнозы НИУ ВШЭ</a:t>
            </a:r>
            <a:endParaRPr kumimoji="0" lang="ru-RU" sz="1800" b="0" i="1" u="none" strike="noStrike" cap="none" spc="0" normalizeH="0" baseline="0" dirty="0">
              <a:ln>
                <a:noFill/>
              </a:ln>
              <a:solidFill>
                <a:srgbClr val="000000"/>
              </a:solidFill>
              <a:effectLst/>
              <a:uFillTx/>
              <a:latin typeface="+mn-lt"/>
              <a:ea typeface="+mj-ea"/>
              <a:cs typeface="+mj-cs"/>
              <a:sym typeface="Helvetica Light"/>
            </a:endParaRPr>
          </a:p>
        </p:txBody>
      </p:sp>
      <p:sp>
        <p:nvSpPr>
          <p:cNvPr id="12" name="Прямоугольник 11">
            <a:extLst>
              <a:ext uri="{FF2B5EF4-FFF2-40B4-BE49-F238E27FC236}">
                <a16:creationId xmlns:a16="http://schemas.microsoft.com/office/drawing/2014/main" id="{0FE3CE9C-28C4-4230-A4BF-0DC9BC53355A}"/>
              </a:ext>
            </a:extLst>
          </p:cNvPr>
          <p:cNvSpPr/>
          <p:nvPr/>
        </p:nvSpPr>
        <p:spPr>
          <a:xfrm>
            <a:off x="1130355" y="2258312"/>
            <a:ext cx="10800000" cy="10864513"/>
          </a:xfrm>
          <a:prstGeom prst="rect">
            <a:avLst/>
          </a:prstGeom>
        </p:spPr>
        <p:txBody>
          <a:bodyPr wrap="square">
            <a:spAutoFit/>
          </a:bodyPr>
          <a:lstStyle/>
          <a:p>
            <a:pPr marL="342900" indent="-342900" algn="just">
              <a:buFont typeface="Arial" panose="020B0604020202020204" pitchFamily="34" charset="0"/>
              <a:buChar char="•"/>
            </a:pPr>
            <a:r>
              <a:rPr lang="en-US" sz="2500" b="1" dirty="0">
                <a:latin typeface="+mn-lt"/>
                <a:ea typeface="Calibri" panose="020F0502020204030204" pitchFamily="34" charset="0"/>
                <a:cs typeface="Times New Roman" panose="02020603050405020304" pitchFamily="18" charset="0"/>
              </a:rPr>
              <a:t>SIR/SEIR-</a:t>
            </a:r>
            <a:r>
              <a:rPr lang="ru-RU" sz="2500" b="1" dirty="0">
                <a:latin typeface="+mn-lt"/>
                <a:ea typeface="Calibri" panose="020F0502020204030204" pitchFamily="34" charset="0"/>
                <a:cs typeface="Times New Roman" panose="02020603050405020304" pitchFamily="18" charset="0"/>
              </a:rPr>
              <a:t>модели и их модификации являются стандартными инструментами для прогнозирования развития эпидемий</a:t>
            </a:r>
            <a:r>
              <a:rPr lang="en-US" sz="2500" b="1" dirty="0">
                <a:latin typeface="+mn-lt"/>
                <a:ea typeface="Calibri" panose="020F0502020204030204" pitchFamily="34" charset="0"/>
                <a:cs typeface="Times New Roman" panose="02020603050405020304" pitchFamily="18" charset="0"/>
              </a:rPr>
              <a:t> </a:t>
            </a:r>
            <a:r>
              <a:rPr lang="ru-RU" sz="2500" b="1" dirty="0">
                <a:latin typeface="+mn-lt"/>
                <a:ea typeface="Calibri" panose="020F0502020204030204" pitchFamily="34" charset="0"/>
                <a:cs typeface="Times New Roman" panose="02020603050405020304" pitchFamily="18" charset="0"/>
              </a:rPr>
              <a:t>и широко используются для оценки и прогнозирования эпидемии </a:t>
            </a:r>
            <a:r>
              <a:rPr lang="en-US" sz="2500" b="1" dirty="0">
                <a:latin typeface="+mn-lt"/>
                <a:ea typeface="Calibri" panose="020F0502020204030204" pitchFamily="34" charset="0"/>
                <a:cs typeface="Times New Roman" panose="02020603050405020304" pitchFamily="18" charset="0"/>
              </a:rPr>
              <a:t>SARS-CoV-2</a:t>
            </a:r>
            <a:r>
              <a:rPr lang="ru-RU" sz="2500" b="1" dirty="0">
                <a:latin typeface="+mn-lt"/>
                <a:ea typeface="Calibri" panose="020F0502020204030204" pitchFamily="34" charset="0"/>
                <a:cs typeface="Times New Roman" panose="02020603050405020304" pitchFamily="18" charset="0"/>
              </a:rPr>
              <a:t> в настоящее время</a:t>
            </a:r>
            <a:r>
              <a:rPr lang="ru-RU" sz="2500" dirty="0">
                <a:latin typeface="+mn-lt"/>
                <a:ea typeface="Calibri" panose="020F0502020204030204" pitchFamily="34" charset="0"/>
                <a:cs typeface="Times New Roman" panose="02020603050405020304" pitchFamily="18" charset="0"/>
              </a:rPr>
              <a:t>. </a:t>
            </a:r>
            <a:endParaRPr lang="en-US" sz="2500" dirty="0">
              <a:latin typeface="+mn-lt"/>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r>
              <a:rPr lang="ru-RU" sz="2500" dirty="0">
                <a:latin typeface="+mn-lt"/>
                <a:ea typeface="Calibri" panose="020F0502020204030204" pitchFamily="34" charset="0"/>
                <a:cs typeface="Times New Roman" panose="02020603050405020304" pitchFamily="18" charset="0"/>
              </a:rPr>
              <a:t>В рамках моделей</a:t>
            </a:r>
            <a:r>
              <a:rPr lang="en-US" sz="2500" dirty="0">
                <a:latin typeface="+mn-lt"/>
                <a:ea typeface="Calibri" panose="020F0502020204030204" pitchFamily="34" charset="0"/>
                <a:cs typeface="Times New Roman" panose="02020603050405020304" pitchFamily="18" charset="0"/>
              </a:rPr>
              <a:t> </a:t>
            </a:r>
            <a:r>
              <a:rPr lang="ru-RU" sz="2500" dirty="0">
                <a:latin typeface="+mn-lt"/>
                <a:ea typeface="Calibri" panose="020F0502020204030204" pitchFamily="34" charset="0"/>
                <a:cs typeface="Times New Roman" panose="02020603050405020304" pitchFamily="18" charset="0"/>
              </a:rPr>
              <a:t>этого класса все население делится на несколько групп (к примеру, </a:t>
            </a:r>
            <a:r>
              <a:rPr lang="en-US" sz="2500" dirty="0">
                <a:latin typeface="+mn-lt"/>
                <a:ea typeface="Calibri" panose="020F0502020204030204" pitchFamily="34" charset="0"/>
                <a:cs typeface="Times New Roman" panose="02020603050405020304" pitchFamily="18" charset="0"/>
              </a:rPr>
              <a:t>S – </a:t>
            </a:r>
            <a:r>
              <a:rPr lang="ru-RU" sz="2500" dirty="0">
                <a:latin typeface="+mn-lt"/>
                <a:ea typeface="Calibri" panose="020F0502020204030204" pitchFamily="34" charset="0"/>
                <a:cs typeface="Times New Roman" panose="02020603050405020304" pitchFamily="18" charset="0"/>
              </a:rPr>
              <a:t>восприимчивые, </a:t>
            </a:r>
            <a:r>
              <a:rPr lang="en-US" sz="2500" dirty="0">
                <a:latin typeface="+mn-lt"/>
                <a:ea typeface="Calibri" panose="020F0502020204030204" pitchFamily="34" charset="0"/>
                <a:cs typeface="Times New Roman" panose="02020603050405020304" pitchFamily="18" charset="0"/>
              </a:rPr>
              <a:t>I – </a:t>
            </a:r>
            <a:r>
              <a:rPr lang="ru-RU" sz="2500" dirty="0">
                <a:latin typeface="+mn-lt"/>
                <a:ea typeface="Calibri" panose="020F0502020204030204" pitchFamily="34" charset="0"/>
                <a:cs typeface="Times New Roman" panose="02020603050405020304" pitchFamily="18" charset="0"/>
              </a:rPr>
              <a:t>инфицированные, </a:t>
            </a:r>
            <a:r>
              <a:rPr lang="en-US" sz="2500" dirty="0">
                <a:latin typeface="+mn-lt"/>
                <a:ea typeface="Calibri" panose="020F0502020204030204" pitchFamily="34" charset="0"/>
                <a:cs typeface="Times New Roman" panose="02020603050405020304" pitchFamily="18" charset="0"/>
              </a:rPr>
              <a:t>R – </a:t>
            </a:r>
            <a:r>
              <a:rPr lang="ru-RU" sz="2500" dirty="0">
                <a:latin typeface="+mn-lt"/>
                <a:ea typeface="Calibri" panose="020F0502020204030204" pitchFamily="34" charset="0"/>
                <a:cs typeface="Times New Roman" panose="02020603050405020304" pitchFamily="18" charset="0"/>
              </a:rPr>
              <a:t>выбывшие из группы инфицированных, </a:t>
            </a:r>
            <a:r>
              <a:rPr lang="en-US" sz="2500" dirty="0">
                <a:latin typeface="+mn-lt"/>
                <a:ea typeface="Calibri" panose="020F0502020204030204" pitchFamily="34" charset="0"/>
                <a:cs typeface="Times New Roman" panose="02020603050405020304" pitchFamily="18" charset="0"/>
              </a:rPr>
              <a:t>E – </a:t>
            </a:r>
            <a:r>
              <a:rPr lang="ru-RU" sz="2500" dirty="0">
                <a:latin typeface="+mn-lt"/>
                <a:ea typeface="Calibri" panose="020F0502020204030204" pitchFamily="34" charset="0"/>
                <a:cs typeface="Times New Roman" panose="02020603050405020304" pitchFamily="18" charset="0"/>
              </a:rPr>
              <a:t>экспонированные </a:t>
            </a:r>
            <a:r>
              <a:rPr lang="en-US" sz="2500" dirty="0">
                <a:latin typeface="+mn-lt"/>
                <a:ea typeface="Calibri" panose="020F0502020204030204" pitchFamily="34" charset="0"/>
                <a:cs typeface="Times New Roman" panose="02020603050405020304" pitchFamily="18" charset="0"/>
              </a:rPr>
              <a:t>(exposed)</a:t>
            </a:r>
            <a:r>
              <a:rPr lang="ru-RU" sz="2500" dirty="0">
                <a:latin typeface="+mn-lt"/>
                <a:ea typeface="Calibri" panose="020F0502020204030204" pitchFamily="34" charset="0"/>
                <a:cs typeface="Times New Roman" panose="02020603050405020304" pitchFamily="18" charset="0"/>
              </a:rPr>
              <a:t>). Модель определяет, каким образом индивиды из одной группы могут переходить в другую, и представляет собой систему дифференциальных уравнений, описывающих распространение инфекции. </a:t>
            </a:r>
          </a:p>
          <a:p>
            <a:pPr marL="342900" indent="-342900" algn="just">
              <a:buFont typeface="Arial" panose="020B0604020202020204" pitchFamily="34" charset="0"/>
              <a:buChar char="•"/>
            </a:pPr>
            <a:r>
              <a:rPr lang="ru-RU" sz="2500" dirty="0">
                <a:latin typeface="+mn-lt"/>
                <a:ea typeface="Calibri" panose="020F0502020204030204" pitchFamily="34" charset="0"/>
                <a:cs typeface="Times New Roman" panose="02020603050405020304" pitchFamily="18" charset="0"/>
              </a:rPr>
              <a:t>Известные модели распространения </a:t>
            </a:r>
            <a:r>
              <a:rPr lang="en-US" sz="2500" dirty="0">
                <a:latin typeface="+mn-lt"/>
                <a:ea typeface="Calibri" panose="020F0502020204030204" pitchFamily="34" charset="0"/>
                <a:cs typeface="Times New Roman" panose="02020603050405020304" pitchFamily="18" charset="0"/>
              </a:rPr>
              <a:t>COVID-19</a:t>
            </a:r>
            <a:r>
              <a:rPr lang="ru-RU" sz="2500" dirty="0">
                <a:latin typeface="+mn-lt"/>
                <a:ea typeface="Calibri" panose="020F0502020204030204" pitchFamily="34" charset="0"/>
                <a:cs typeface="Times New Roman" panose="02020603050405020304" pitchFamily="18" charset="0"/>
              </a:rPr>
              <a:t> в России, в частности, модели Минздрава/Сбербанка/ФБМА также относятся к классу моделей </a:t>
            </a:r>
            <a:r>
              <a:rPr lang="en-US" sz="2500" dirty="0">
                <a:latin typeface="+mn-lt"/>
                <a:ea typeface="Calibri" panose="020F0502020204030204" pitchFamily="34" charset="0"/>
                <a:cs typeface="Times New Roman" panose="02020603050405020304" pitchFamily="18" charset="0"/>
              </a:rPr>
              <a:t>SEIR</a:t>
            </a:r>
            <a:r>
              <a:rPr lang="ru-RU" sz="2500" dirty="0">
                <a:latin typeface="+mn-lt"/>
                <a:ea typeface="Calibri" panose="020F0502020204030204" pitchFamily="34" charset="0"/>
                <a:cs typeface="Times New Roman" panose="02020603050405020304" pitchFamily="18" charset="0"/>
              </a:rPr>
              <a:t>. Подобный подход является общепринятым</a:t>
            </a:r>
            <a:r>
              <a:rPr lang="en-US" sz="2500" dirty="0">
                <a:latin typeface="+mn-lt"/>
                <a:ea typeface="Calibri" panose="020F0502020204030204" pitchFamily="34" charset="0"/>
                <a:cs typeface="Times New Roman" panose="02020603050405020304" pitchFamily="18" charset="0"/>
              </a:rPr>
              <a:t> </a:t>
            </a:r>
            <a:r>
              <a:rPr lang="ru-RU" sz="2500" dirty="0">
                <a:latin typeface="+mn-lt"/>
                <a:ea typeface="Calibri" panose="020F0502020204030204" pitchFamily="34" charset="0"/>
                <a:cs typeface="Times New Roman" panose="02020603050405020304" pitchFamily="18" charset="0"/>
              </a:rPr>
              <a:t>в международной практике. </a:t>
            </a:r>
          </a:p>
          <a:p>
            <a:pPr marL="342900" indent="-342900" algn="just">
              <a:buFont typeface="Arial" panose="020B0604020202020204" pitchFamily="34" charset="0"/>
              <a:buChar char="•"/>
            </a:pPr>
            <a:r>
              <a:rPr lang="ru-RU" sz="2500" b="1" dirty="0">
                <a:latin typeface="+mn-lt"/>
                <a:ea typeface="Calibri" panose="020F0502020204030204" pitchFamily="34" charset="0"/>
                <a:cs typeface="Times New Roman" panose="02020603050405020304" pitchFamily="18" charset="0"/>
              </a:rPr>
              <a:t>Мы оценили </a:t>
            </a:r>
            <a:r>
              <a:rPr lang="en-US" sz="2500" b="1" dirty="0">
                <a:latin typeface="+mn-lt"/>
                <a:ea typeface="Calibri" panose="020F0502020204030204" pitchFamily="34" charset="0"/>
                <a:cs typeface="Times New Roman" panose="02020603050405020304" pitchFamily="18" charset="0"/>
              </a:rPr>
              <a:t>SEIR</a:t>
            </a:r>
            <a:r>
              <a:rPr lang="ru-RU" sz="2500" b="1" dirty="0">
                <a:latin typeface="+mn-lt"/>
                <a:ea typeface="Calibri" panose="020F0502020204030204" pitchFamily="34" charset="0"/>
                <a:cs typeface="Times New Roman" panose="02020603050405020304" pitchFamily="18" charset="0"/>
              </a:rPr>
              <a:t>-модель распространения </a:t>
            </a:r>
            <a:r>
              <a:rPr lang="en-US" sz="2500" b="1" dirty="0">
                <a:latin typeface="+mn-lt"/>
                <a:ea typeface="Calibri" panose="020F0502020204030204" pitchFamily="34" charset="0"/>
                <a:cs typeface="Times New Roman" panose="02020603050405020304" pitchFamily="18" charset="0"/>
              </a:rPr>
              <a:t>SARS-CoV-2</a:t>
            </a:r>
            <a:r>
              <a:rPr lang="ru-RU" sz="2500" b="1" dirty="0">
                <a:latin typeface="+mn-lt"/>
                <a:ea typeface="Calibri" panose="020F0502020204030204" pitchFamily="34" charset="0"/>
                <a:cs typeface="Times New Roman" panose="02020603050405020304" pitchFamily="18" charset="0"/>
              </a:rPr>
              <a:t> по состоянию начало марта в России </a:t>
            </a:r>
            <a:r>
              <a:rPr lang="ru-RU" sz="2500" dirty="0">
                <a:latin typeface="+mn-lt"/>
                <a:ea typeface="Calibri" panose="020F0502020204030204" pitchFamily="34" charset="0"/>
                <a:cs typeface="Times New Roman" panose="02020603050405020304" pitchFamily="18" charset="0"/>
              </a:rPr>
              <a:t>на основе базовой модели, представленной в работе </a:t>
            </a:r>
            <a:r>
              <a:rPr lang="en-US" sz="2500" i="1" dirty="0">
                <a:solidFill>
                  <a:schemeClr val="tx1"/>
                </a:solidFill>
                <a:latin typeface="+mn-lt"/>
              </a:rPr>
              <a:t>Noll N.B. et al. COVID-19 Scenarios: an interactive tool to explore the spread and associated morbidity and mortality of SARS-CoV-2 // </a:t>
            </a:r>
            <a:r>
              <a:rPr lang="en-US" sz="2500" i="1" dirty="0" err="1">
                <a:solidFill>
                  <a:schemeClr val="tx1"/>
                </a:solidFill>
                <a:latin typeface="+mn-lt"/>
              </a:rPr>
              <a:t>medRxiv</a:t>
            </a:r>
            <a:r>
              <a:rPr lang="en-US" sz="2500" i="1" dirty="0">
                <a:solidFill>
                  <a:schemeClr val="tx1"/>
                </a:solidFill>
                <a:latin typeface="+mn-lt"/>
              </a:rPr>
              <a:t>. 2020. № </a:t>
            </a:r>
            <a:r>
              <a:rPr lang="en-US" sz="2500" i="1" dirty="0" err="1">
                <a:solidFill>
                  <a:schemeClr val="tx1"/>
                </a:solidFill>
                <a:latin typeface="+mn-lt"/>
              </a:rPr>
              <a:t>i</a:t>
            </a:r>
            <a:r>
              <a:rPr lang="en-US" sz="2500" i="1" dirty="0">
                <a:solidFill>
                  <a:schemeClr val="tx1"/>
                </a:solidFill>
                <a:latin typeface="+mn-lt"/>
              </a:rPr>
              <a:t>. С. 2020.05.05.20091363.</a:t>
            </a:r>
            <a:endParaRPr lang="ru-RU" sz="2500" i="1" dirty="0">
              <a:solidFill>
                <a:schemeClr val="tx1"/>
              </a:solidFill>
              <a:latin typeface="+mn-lt"/>
            </a:endParaRPr>
          </a:p>
          <a:p>
            <a:pPr marL="342900" indent="-342900" algn="just">
              <a:buFont typeface="Arial" panose="020B0604020202020204" pitchFamily="34" charset="0"/>
              <a:buChar char="•"/>
            </a:pPr>
            <a:r>
              <a:rPr lang="ru-RU" sz="2500" dirty="0">
                <a:solidFill>
                  <a:schemeClr val="tx1"/>
                </a:solidFill>
                <a:latin typeface="+mn-lt"/>
              </a:rPr>
              <a:t>В модели напрямую учитываются мощности системы здравоохранения (количество доступных больничных коек, аппаратов ИВЛ). Если количество одновременно болеющих превышает мощности системы, то количество смертей будет расти ускоренными темпами. Также предполагается «завоз» новых случаев заболевания в начале эпидемии. </a:t>
            </a:r>
          </a:p>
          <a:p>
            <a:pPr marL="342900" indent="-342900" algn="just">
              <a:buFont typeface="Arial" panose="020B0604020202020204" pitchFamily="34" charset="0"/>
              <a:buChar char="•"/>
            </a:pPr>
            <a:r>
              <a:rPr lang="ru-RU" sz="2500" b="1" dirty="0">
                <a:latin typeface="+mn-lt"/>
                <a:ea typeface="Calibri" panose="020F0502020204030204" pitchFamily="34" charset="0"/>
                <a:cs typeface="Times New Roman" panose="02020603050405020304" pitchFamily="18" charset="0"/>
              </a:rPr>
              <a:t>На начальном периоде распространения эпидемии построенные модельные значения хорошо аппроксимируются фактическими значениями</a:t>
            </a:r>
            <a:r>
              <a:rPr lang="ru-RU" sz="2500" dirty="0">
                <a:latin typeface="+mn-lt"/>
                <a:ea typeface="Calibri" panose="020F0502020204030204" pitchFamily="34" charset="0"/>
                <a:cs typeface="Times New Roman" panose="02020603050405020304" pitchFamily="18" charset="0"/>
              </a:rPr>
              <a:t>. Это указывает на то, что в начале распространения эпидемии выбранные допущения являются адекватными. Дальнейшее расхождение между модельной и фактической динамикой выявленных случаев заболеваний связано в первую очередь с противоэпидемиологическими мерами, введенными властями и изменением поведения граждан. </a:t>
            </a:r>
          </a:p>
        </p:txBody>
      </p:sp>
      <p:sp>
        <p:nvSpPr>
          <p:cNvPr id="13" name="Заголовок основного текста">
            <a:extLst>
              <a:ext uri="{FF2B5EF4-FFF2-40B4-BE49-F238E27FC236}">
                <a16:creationId xmlns:a16="http://schemas.microsoft.com/office/drawing/2014/main" id="{473DAFC3-4FCE-4D3A-8825-3EBE92928B11}"/>
              </a:ext>
            </a:extLst>
          </p:cNvPr>
          <p:cNvSpPr txBox="1"/>
          <p:nvPr/>
        </p:nvSpPr>
        <p:spPr>
          <a:xfrm>
            <a:off x="3154799" y="7809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rPr lang="ru-RU" sz="5400" dirty="0"/>
              <a:t>Подход 2: </a:t>
            </a:r>
            <a:r>
              <a:rPr lang="en-US" sz="5400" dirty="0"/>
              <a:t>SEIR-</a:t>
            </a:r>
            <a:r>
              <a:rPr lang="ru-RU" sz="5400" dirty="0"/>
              <a:t>модель для оценки распространения эпидемии</a:t>
            </a:r>
          </a:p>
        </p:txBody>
      </p:sp>
      <p:sp>
        <p:nvSpPr>
          <p:cNvPr id="15" name="Прямоугольник 14">
            <a:extLst>
              <a:ext uri="{FF2B5EF4-FFF2-40B4-BE49-F238E27FC236}">
                <a16:creationId xmlns:a16="http://schemas.microsoft.com/office/drawing/2014/main" id="{FFD5502E-FD52-409E-B95D-5D3FB8A4E0CF}"/>
              </a:ext>
            </a:extLst>
          </p:cNvPr>
          <p:cNvSpPr/>
          <p:nvPr/>
        </p:nvSpPr>
        <p:spPr>
          <a:xfrm>
            <a:off x="12908832" y="7362056"/>
            <a:ext cx="11092478" cy="1077218"/>
          </a:xfrm>
          <a:prstGeom prst="rect">
            <a:avLst/>
          </a:prstGeom>
        </p:spPr>
        <p:txBody>
          <a:bodyPr wrap="square">
            <a:spAutoFit/>
          </a:bodyPr>
          <a:lstStyle/>
          <a:p>
            <a:r>
              <a:rPr lang="ru-RU" sz="3200" b="1" dirty="0">
                <a:cs typeface="Times New Roman" panose="02020603050405020304" pitchFamily="18" charset="0"/>
              </a:rPr>
              <a:t>Суммарное количество выявленных случаев – модельные и фактические оценки (логарифмическая шкала)</a:t>
            </a:r>
            <a:endParaRPr lang="ru-RU" sz="3200" b="1" dirty="0"/>
          </a:p>
        </p:txBody>
      </p:sp>
      <p:graphicFrame>
        <p:nvGraphicFramePr>
          <p:cNvPr id="2" name="Таблица 1">
            <a:extLst>
              <a:ext uri="{FF2B5EF4-FFF2-40B4-BE49-F238E27FC236}">
                <a16:creationId xmlns:a16="http://schemas.microsoft.com/office/drawing/2014/main" id="{CE874F4A-4D24-49C7-9C68-7FB303B61979}"/>
              </a:ext>
            </a:extLst>
          </p:cNvPr>
          <p:cNvGraphicFramePr>
            <a:graphicFrameLocks noGrp="1"/>
          </p:cNvGraphicFramePr>
          <p:nvPr>
            <p:extLst>
              <p:ext uri="{D42A27DB-BD31-4B8C-83A1-F6EECF244321}">
                <p14:modId xmlns:p14="http://schemas.microsoft.com/office/powerpoint/2010/main" val="304850328"/>
              </p:ext>
            </p:extLst>
          </p:nvPr>
        </p:nvGraphicFramePr>
        <p:xfrm>
          <a:off x="12912080" y="3013239"/>
          <a:ext cx="10627647" cy="4113371"/>
        </p:xfrm>
        <a:graphic>
          <a:graphicData uri="http://schemas.openxmlformats.org/drawingml/2006/table">
            <a:tbl>
              <a:tblPr>
                <a:tableStyleId>{5940675A-B579-460E-94D1-54222C63F5DA}</a:tableStyleId>
              </a:tblPr>
              <a:tblGrid>
                <a:gridCol w="7331598">
                  <a:extLst>
                    <a:ext uri="{9D8B030D-6E8A-4147-A177-3AD203B41FA5}">
                      <a16:colId xmlns:a16="http://schemas.microsoft.com/office/drawing/2014/main" val="3491492589"/>
                    </a:ext>
                  </a:extLst>
                </a:gridCol>
                <a:gridCol w="3296049">
                  <a:extLst>
                    <a:ext uri="{9D8B030D-6E8A-4147-A177-3AD203B41FA5}">
                      <a16:colId xmlns:a16="http://schemas.microsoft.com/office/drawing/2014/main" val="348440210"/>
                    </a:ext>
                  </a:extLst>
                </a:gridCol>
              </a:tblGrid>
              <a:tr h="249828">
                <a:tc>
                  <a:txBody>
                    <a:bodyPr/>
                    <a:lstStyle/>
                    <a:p>
                      <a:pPr algn="ctr" fontAlgn="ctr"/>
                      <a:r>
                        <a:rPr lang="ru-RU" sz="2000" b="1" u="none" strike="noStrike" dirty="0">
                          <a:effectLst/>
                        </a:rPr>
                        <a:t>Параметр</a:t>
                      </a:r>
                      <a:endParaRPr lang="ru-RU" sz="2000" b="1" i="0" u="none" strike="noStrike" dirty="0">
                        <a:solidFill>
                          <a:srgbClr val="495057"/>
                        </a:solidFill>
                        <a:effectLst/>
                        <a:latin typeface="Arial Narrow" panose="020B0606020202030204" pitchFamily="34" charset="0"/>
                      </a:endParaRPr>
                    </a:p>
                  </a:txBody>
                  <a:tcPr marL="9525" marR="9525" marT="9525" marB="0" anchor="ctr"/>
                </a:tc>
                <a:tc>
                  <a:txBody>
                    <a:bodyPr/>
                    <a:lstStyle/>
                    <a:p>
                      <a:pPr algn="ctr" fontAlgn="ctr"/>
                      <a:r>
                        <a:rPr lang="ru-RU" sz="2000" b="1" u="none" strike="noStrike" dirty="0">
                          <a:effectLst/>
                        </a:rPr>
                        <a:t>Значение</a:t>
                      </a:r>
                      <a:endParaRPr lang="ru-RU" sz="2000" b="1" i="0" u="none" strike="noStrike" dirty="0">
                        <a:solidFill>
                          <a:srgbClr val="495057"/>
                        </a:solidFill>
                        <a:effectLst/>
                        <a:latin typeface="Arial Narrow" panose="020B0606020202030204" pitchFamily="34" charset="0"/>
                      </a:endParaRPr>
                    </a:p>
                  </a:txBody>
                  <a:tcPr marL="9525" marR="9525" marT="9525" marB="0" anchor="ctr"/>
                </a:tc>
                <a:extLst>
                  <a:ext uri="{0D108BD9-81ED-4DB2-BD59-A6C34878D82A}">
                    <a16:rowId xmlns:a16="http://schemas.microsoft.com/office/drawing/2014/main" val="714825960"/>
                  </a:ext>
                </a:extLst>
              </a:tr>
              <a:tr h="249828">
                <a:tc>
                  <a:txBody>
                    <a:bodyPr/>
                    <a:lstStyle/>
                    <a:p>
                      <a:pPr algn="l" fontAlgn="t"/>
                      <a:r>
                        <a:rPr lang="ru-RU" sz="2000" u="none" strike="noStrike" dirty="0">
                          <a:effectLst/>
                        </a:rPr>
                        <a:t>Распределение по возрасту </a:t>
                      </a:r>
                      <a:endParaRPr lang="ru-RU" sz="2000" b="0" i="0" u="none" strike="noStrike" dirty="0">
                        <a:solidFill>
                          <a:srgbClr val="495057"/>
                        </a:solidFill>
                        <a:effectLst/>
                        <a:latin typeface="Arial Narrow" panose="020B0606020202030204" pitchFamily="34" charset="0"/>
                      </a:endParaRPr>
                    </a:p>
                  </a:txBody>
                  <a:tcPr marL="9525" marR="9525" marT="9525" marB="0"/>
                </a:tc>
                <a:tc>
                  <a:txBody>
                    <a:bodyPr/>
                    <a:lstStyle/>
                    <a:p>
                      <a:pPr algn="ctr" fontAlgn="t"/>
                      <a:r>
                        <a:rPr lang="ru-RU" sz="2000" u="none" strike="noStrike" dirty="0">
                          <a:effectLst/>
                        </a:rPr>
                        <a:t>РФ</a:t>
                      </a:r>
                      <a:r>
                        <a:rPr lang="en-US" sz="2000" u="none" strike="noStrike" dirty="0">
                          <a:effectLst/>
                        </a:rPr>
                        <a:t> (</a:t>
                      </a:r>
                      <a:r>
                        <a:rPr lang="ru-RU" sz="2000" u="none" strike="noStrike" dirty="0">
                          <a:effectLst/>
                        </a:rPr>
                        <a:t>факт)</a:t>
                      </a:r>
                      <a:endParaRPr lang="ru-RU" sz="2000" b="0" i="0" u="none" strike="noStrike" dirty="0">
                        <a:solidFill>
                          <a:srgbClr val="495057"/>
                        </a:solidFill>
                        <a:effectLst/>
                        <a:latin typeface="Arial Narrow" panose="020B0606020202030204" pitchFamily="34" charset="0"/>
                      </a:endParaRPr>
                    </a:p>
                  </a:txBody>
                  <a:tcPr marL="9525" marR="9525" marT="9525" marB="0"/>
                </a:tc>
                <a:extLst>
                  <a:ext uri="{0D108BD9-81ED-4DB2-BD59-A6C34878D82A}">
                    <a16:rowId xmlns:a16="http://schemas.microsoft.com/office/drawing/2014/main" val="339448415"/>
                  </a:ext>
                </a:extLst>
              </a:tr>
              <a:tr h="249828">
                <a:tc>
                  <a:txBody>
                    <a:bodyPr/>
                    <a:lstStyle/>
                    <a:p>
                      <a:pPr algn="l" fontAlgn="t"/>
                      <a:r>
                        <a:rPr lang="ru-RU" sz="2000" u="none" strike="noStrike" dirty="0">
                          <a:effectLst/>
                        </a:rPr>
                        <a:t>Количество выявленных случаев </a:t>
                      </a:r>
                      <a:endParaRPr lang="ru-RU" sz="2000" b="0" i="0" u="none" strike="noStrike" dirty="0">
                        <a:solidFill>
                          <a:srgbClr val="495057"/>
                        </a:solidFill>
                        <a:effectLst/>
                        <a:latin typeface="Arial Narrow" panose="020B0606020202030204" pitchFamily="34" charset="0"/>
                      </a:endParaRPr>
                    </a:p>
                  </a:txBody>
                  <a:tcPr marL="9525" marR="9525" marT="9525" marB="0"/>
                </a:tc>
                <a:tc>
                  <a:txBody>
                    <a:bodyPr/>
                    <a:lstStyle/>
                    <a:p>
                      <a:pPr algn="ctr" fontAlgn="t"/>
                      <a:r>
                        <a:rPr lang="ru-RU" sz="2000" u="none" strike="noStrike" dirty="0">
                          <a:effectLst/>
                        </a:rPr>
                        <a:t>РФ (факт)</a:t>
                      </a:r>
                      <a:endParaRPr lang="ru-RU" sz="2000" b="0" i="0" u="none" strike="noStrike" dirty="0">
                        <a:solidFill>
                          <a:srgbClr val="495057"/>
                        </a:solidFill>
                        <a:effectLst/>
                        <a:latin typeface="Arial Narrow" panose="020B0606020202030204" pitchFamily="34" charset="0"/>
                      </a:endParaRPr>
                    </a:p>
                  </a:txBody>
                  <a:tcPr marL="9525" marR="9525" marT="9525" marB="0"/>
                </a:tc>
                <a:extLst>
                  <a:ext uri="{0D108BD9-81ED-4DB2-BD59-A6C34878D82A}">
                    <a16:rowId xmlns:a16="http://schemas.microsoft.com/office/drawing/2014/main" val="2573833669"/>
                  </a:ext>
                </a:extLst>
              </a:tr>
              <a:tr h="249828">
                <a:tc>
                  <a:txBody>
                    <a:bodyPr/>
                    <a:lstStyle/>
                    <a:p>
                      <a:pPr algn="l" fontAlgn="t"/>
                      <a:r>
                        <a:rPr lang="ru-RU" sz="2000" u="none" strike="noStrike" dirty="0">
                          <a:effectLst/>
                        </a:rPr>
                        <a:t>Количество больничных коек</a:t>
                      </a:r>
                      <a:endParaRPr lang="ru-RU" sz="2000" b="0" i="0" u="none" strike="noStrike" dirty="0">
                        <a:solidFill>
                          <a:srgbClr val="495057"/>
                        </a:solidFill>
                        <a:effectLst/>
                        <a:latin typeface="Arial Narrow" panose="020B0606020202030204" pitchFamily="34" charset="0"/>
                      </a:endParaRPr>
                    </a:p>
                  </a:txBody>
                  <a:tcPr marL="9525" marR="9525" marT="9525" marB="0"/>
                </a:tc>
                <a:tc>
                  <a:txBody>
                    <a:bodyPr/>
                    <a:lstStyle/>
                    <a:p>
                      <a:pPr algn="ctr" fontAlgn="t"/>
                      <a:r>
                        <a:rPr lang="ru-RU" sz="2000" u="none" strike="noStrike" dirty="0">
                          <a:effectLst/>
                        </a:rPr>
                        <a:t>1,03 млн </a:t>
                      </a:r>
                      <a:endParaRPr lang="ru-RU" sz="2000" b="0" i="0" u="none" strike="noStrike" dirty="0">
                        <a:solidFill>
                          <a:srgbClr val="495057"/>
                        </a:solidFill>
                        <a:effectLst/>
                        <a:latin typeface="Arial Narrow" panose="020B0606020202030204" pitchFamily="34" charset="0"/>
                      </a:endParaRPr>
                    </a:p>
                  </a:txBody>
                  <a:tcPr marL="9525" marR="9525" marT="9525" marB="0"/>
                </a:tc>
                <a:extLst>
                  <a:ext uri="{0D108BD9-81ED-4DB2-BD59-A6C34878D82A}">
                    <a16:rowId xmlns:a16="http://schemas.microsoft.com/office/drawing/2014/main" val="2318556447"/>
                  </a:ext>
                </a:extLst>
              </a:tr>
              <a:tr h="249828">
                <a:tc>
                  <a:txBody>
                    <a:bodyPr/>
                    <a:lstStyle/>
                    <a:p>
                      <a:pPr algn="l" fontAlgn="t"/>
                      <a:r>
                        <a:rPr lang="ru-RU" sz="2000" u="none" strike="noStrike" dirty="0">
                          <a:effectLst/>
                        </a:rPr>
                        <a:t>Количество ИВЛ </a:t>
                      </a:r>
                      <a:endParaRPr lang="ru-RU" sz="2000" b="0" i="0" u="none" strike="noStrike" dirty="0">
                        <a:solidFill>
                          <a:srgbClr val="495057"/>
                        </a:solidFill>
                        <a:effectLst/>
                        <a:latin typeface="Arial Narrow" panose="020B0606020202030204" pitchFamily="34" charset="0"/>
                      </a:endParaRPr>
                    </a:p>
                  </a:txBody>
                  <a:tcPr marL="9525" marR="9525" marT="9525" marB="0"/>
                </a:tc>
                <a:tc>
                  <a:txBody>
                    <a:bodyPr/>
                    <a:lstStyle/>
                    <a:p>
                      <a:pPr algn="ctr" fontAlgn="t"/>
                      <a:r>
                        <a:rPr lang="ru-RU" sz="2000" u="none" strike="noStrike" dirty="0">
                          <a:effectLst/>
                        </a:rPr>
                        <a:t>43 тыс. </a:t>
                      </a:r>
                      <a:endParaRPr lang="ru-RU" sz="2000" b="0" i="0" u="none" strike="noStrike" dirty="0">
                        <a:solidFill>
                          <a:srgbClr val="495057"/>
                        </a:solidFill>
                        <a:effectLst/>
                        <a:latin typeface="Arial Narrow" panose="020B0606020202030204" pitchFamily="34" charset="0"/>
                      </a:endParaRPr>
                    </a:p>
                  </a:txBody>
                  <a:tcPr marL="9525" marR="9525" marT="9525" marB="0"/>
                </a:tc>
                <a:extLst>
                  <a:ext uri="{0D108BD9-81ED-4DB2-BD59-A6C34878D82A}">
                    <a16:rowId xmlns:a16="http://schemas.microsoft.com/office/drawing/2014/main" val="1150958487"/>
                  </a:ext>
                </a:extLst>
              </a:tr>
              <a:tr h="249828">
                <a:tc>
                  <a:txBody>
                    <a:bodyPr/>
                    <a:lstStyle/>
                    <a:p>
                      <a:pPr algn="l" fontAlgn="t"/>
                      <a:r>
                        <a:rPr lang="ru-RU" sz="2000" u="none" strike="noStrike" dirty="0">
                          <a:effectLst/>
                        </a:rPr>
                        <a:t>Количество случаев на начало эпидемии</a:t>
                      </a:r>
                      <a:endParaRPr lang="ru-RU" sz="2000" b="0" i="0" u="none" strike="noStrike" dirty="0">
                        <a:solidFill>
                          <a:srgbClr val="495057"/>
                        </a:solidFill>
                        <a:effectLst/>
                        <a:latin typeface="Arial Narrow" panose="020B0606020202030204" pitchFamily="34" charset="0"/>
                      </a:endParaRPr>
                    </a:p>
                  </a:txBody>
                  <a:tcPr marL="9525" marR="9525" marT="9525" marB="0"/>
                </a:tc>
                <a:tc>
                  <a:txBody>
                    <a:bodyPr/>
                    <a:lstStyle/>
                    <a:p>
                      <a:pPr algn="ctr" fontAlgn="t"/>
                      <a:r>
                        <a:rPr lang="ru-RU" sz="2000" u="none" strike="noStrike" dirty="0">
                          <a:effectLst/>
                        </a:rPr>
                        <a:t>1</a:t>
                      </a:r>
                      <a:endParaRPr lang="ru-RU" sz="2000" b="0" i="0" u="none" strike="noStrike" dirty="0">
                        <a:solidFill>
                          <a:srgbClr val="495057"/>
                        </a:solidFill>
                        <a:effectLst/>
                        <a:latin typeface="Arial Narrow" panose="020B0606020202030204" pitchFamily="34" charset="0"/>
                      </a:endParaRPr>
                    </a:p>
                  </a:txBody>
                  <a:tcPr marL="9525" marR="9525" marT="9525" marB="0"/>
                </a:tc>
                <a:extLst>
                  <a:ext uri="{0D108BD9-81ED-4DB2-BD59-A6C34878D82A}">
                    <a16:rowId xmlns:a16="http://schemas.microsoft.com/office/drawing/2014/main" val="1448123840"/>
                  </a:ext>
                </a:extLst>
              </a:tr>
              <a:tr h="249828">
                <a:tc>
                  <a:txBody>
                    <a:bodyPr/>
                    <a:lstStyle/>
                    <a:p>
                      <a:pPr algn="l" fontAlgn="t"/>
                      <a:r>
                        <a:rPr lang="ru-RU" sz="2000" u="none" strike="noStrike" dirty="0">
                          <a:effectLst/>
                        </a:rPr>
                        <a:t>Численность населения</a:t>
                      </a:r>
                      <a:endParaRPr lang="ru-RU" sz="2000" b="0" i="0" u="none" strike="noStrike" dirty="0">
                        <a:solidFill>
                          <a:srgbClr val="495057"/>
                        </a:solidFill>
                        <a:effectLst/>
                        <a:latin typeface="Arial Narrow" panose="020B0606020202030204" pitchFamily="34" charset="0"/>
                      </a:endParaRPr>
                    </a:p>
                  </a:txBody>
                  <a:tcPr marL="9525" marR="9525" marT="9525" marB="0"/>
                </a:tc>
                <a:tc>
                  <a:txBody>
                    <a:bodyPr/>
                    <a:lstStyle/>
                    <a:p>
                      <a:pPr algn="ctr" fontAlgn="t"/>
                      <a:r>
                        <a:rPr lang="ru-RU" sz="2000" u="none" strike="noStrike" dirty="0">
                          <a:effectLst/>
                        </a:rPr>
                        <a:t>146,3 млн </a:t>
                      </a:r>
                      <a:endParaRPr lang="ru-RU" sz="2000" b="0" i="0" u="none" strike="noStrike" dirty="0">
                        <a:solidFill>
                          <a:srgbClr val="495057"/>
                        </a:solidFill>
                        <a:effectLst/>
                        <a:latin typeface="Arial Narrow" panose="020B0606020202030204" pitchFamily="34" charset="0"/>
                      </a:endParaRPr>
                    </a:p>
                  </a:txBody>
                  <a:tcPr marL="9525" marR="9525" marT="9525" marB="0"/>
                </a:tc>
                <a:extLst>
                  <a:ext uri="{0D108BD9-81ED-4DB2-BD59-A6C34878D82A}">
                    <a16:rowId xmlns:a16="http://schemas.microsoft.com/office/drawing/2014/main" val="1185369374"/>
                  </a:ext>
                </a:extLst>
              </a:tr>
              <a:tr h="249828">
                <a:tc>
                  <a:txBody>
                    <a:bodyPr/>
                    <a:lstStyle/>
                    <a:p>
                      <a:pPr algn="l" fontAlgn="t"/>
                      <a:r>
                        <a:rPr lang="ru-RU" sz="2000" u="none" strike="noStrike" dirty="0">
                          <a:effectLst/>
                        </a:rPr>
                        <a:t>Продолжительность пребывания в больнице, дней</a:t>
                      </a:r>
                      <a:endParaRPr lang="ru-RU" sz="2000" b="0" i="0" u="none" strike="noStrike" dirty="0">
                        <a:solidFill>
                          <a:srgbClr val="495057"/>
                        </a:solidFill>
                        <a:effectLst/>
                        <a:latin typeface="Arial Narrow" panose="020B0606020202030204" pitchFamily="34" charset="0"/>
                      </a:endParaRPr>
                    </a:p>
                  </a:txBody>
                  <a:tcPr marL="9525" marR="9525" marT="9525" marB="0"/>
                </a:tc>
                <a:tc>
                  <a:txBody>
                    <a:bodyPr/>
                    <a:lstStyle/>
                    <a:p>
                      <a:pPr algn="ctr" fontAlgn="t"/>
                      <a:r>
                        <a:rPr lang="ru-RU" sz="2000" u="none" strike="noStrike" dirty="0">
                          <a:effectLst/>
                        </a:rPr>
                        <a:t>7</a:t>
                      </a:r>
                      <a:endParaRPr lang="ru-RU" sz="2000" b="0" i="0" u="none" strike="noStrike" dirty="0">
                        <a:solidFill>
                          <a:srgbClr val="495057"/>
                        </a:solidFill>
                        <a:effectLst/>
                        <a:latin typeface="Arial Narrow" panose="020B0606020202030204" pitchFamily="34" charset="0"/>
                      </a:endParaRPr>
                    </a:p>
                  </a:txBody>
                  <a:tcPr marL="9525" marR="9525" marT="9525" marB="0"/>
                </a:tc>
                <a:extLst>
                  <a:ext uri="{0D108BD9-81ED-4DB2-BD59-A6C34878D82A}">
                    <a16:rowId xmlns:a16="http://schemas.microsoft.com/office/drawing/2014/main" val="1765426366"/>
                  </a:ext>
                </a:extLst>
              </a:tr>
              <a:tr h="249828">
                <a:tc>
                  <a:txBody>
                    <a:bodyPr/>
                    <a:lstStyle/>
                    <a:p>
                      <a:pPr algn="l" fontAlgn="t"/>
                      <a:r>
                        <a:rPr lang="ru-RU" sz="2000" u="none" strike="noStrike" dirty="0">
                          <a:effectLst/>
                        </a:rPr>
                        <a:t>Продолжительность подключения к ИВЛ, дней</a:t>
                      </a:r>
                      <a:endParaRPr lang="ru-RU" sz="2000" b="0" i="0" u="none" strike="noStrike" dirty="0">
                        <a:solidFill>
                          <a:srgbClr val="495057"/>
                        </a:solidFill>
                        <a:effectLst/>
                        <a:latin typeface="Arial Narrow" panose="020B0606020202030204" pitchFamily="34" charset="0"/>
                      </a:endParaRPr>
                    </a:p>
                  </a:txBody>
                  <a:tcPr marL="9525" marR="9525" marT="9525" marB="0"/>
                </a:tc>
                <a:tc>
                  <a:txBody>
                    <a:bodyPr/>
                    <a:lstStyle/>
                    <a:p>
                      <a:pPr algn="ctr" fontAlgn="t"/>
                      <a:r>
                        <a:rPr lang="ru-RU" sz="2000" u="none" strike="noStrike" dirty="0">
                          <a:effectLst/>
                        </a:rPr>
                        <a:t>14</a:t>
                      </a:r>
                      <a:endParaRPr lang="ru-RU" sz="2000" b="0" i="0" u="none" strike="noStrike" dirty="0">
                        <a:solidFill>
                          <a:srgbClr val="495057"/>
                        </a:solidFill>
                        <a:effectLst/>
                        <a:latin typeface="Arial Narrow" panose="020B0606020202030204" pitchFamily="34" charset="0"/>
                      </a:endParaRPr>
                    </a:p>
                  </a:txBody>
                  <a:tcPr marL="9525" marR="9525" marT="9525" marB="0"/>
                </a:tc>
                <a:extLst>
                  <a:ext uri="{0D108BD9-81ED-4DB2-BD59-A6C34878D82A}">
                    <a16:rowId xmlns:a16="http://schemas.microsoft.com/office/drawing/2014/main" val="71253026"/>
                  </a:ext>
                </a:extLst>
              </a:tr>
              <a:tr h="249828">
                <a:tc>
                  <a:txBody>
                    <a:bodyPr/>
                    <a:lstStyle/>
                    <a:p>
                      <a:pPr algn="l" fontAlgn="t"/>
                      <a:r>
                        <a:rPr lang="ru-RU" sz="2000" u="none" strike="noStrike" dirty="0">
                          <a:effectLst/>
                        </a:rPr>
                        <a:t>Средняя продолжительность инфицирования , дней</a:t>
                      </a:r>
                      <a:endParaRPr lang="ru-RU" sz="2000" b="0" i="0" u="none" strike="noStrike" dirty="0">
                        <a:solidFill>
                          <a:srgbClr val="495057"/>
                        </a:solidFill>
                        <a:effectLst/>
                        <a:latin typeface="Arial Narrow" panose="020B0606020202030204" pitchFamily="34" charset="0"/>
                      </a:endParaRPr>
                    </a:p>
                  </a:txBody>
                  <a:tcPr marL="9525" marR="9525" marT="9525" marB="0"/>
                </a:tc>
                <a:tc>
                  <a:txBody>
                    <a:bodyPr/>
                    <a:lstStyle/>
                    <a:p>
                      <a:pPr algn="ctr" fontAlgn="t"/>
                      <a:r>
                        <a:rPr lang="ru-RU" sz="2000" u="none" strike="noStrike" dirty="0">
                          <a:effectLst/>
                        </a:rPr>
                        <a:t>3</a:t>
                      </a:r>
                      <a:endParaRPr lang="ru-RU" sz="2000" b="0" i="0" u="none" strike="noStrike" dirty="0">
                        <a:solidFill>
                          <a:srgbClr val="495057"/>
                        </a:solidFill>
                        <a:effectLst/>
                        <a:latin typeface="Arial Narrow" panose="020B0606020202030204" pitchFamily="34" charset="0"/>
                      </a:endParaRPr>
                    </a:p>
                  </a:txBody>
                  <a:tcPr marL="9525" marR="9525" marT="9525" marB="0"/>
                </a:tc>
                <a:extLst>
                  <a:ext uri="{0D108BD9-81ED-4DB2-BD59-A6C34878D82A}">
                    <a16:rowId xmlns:a16="http://schemas.microsoft.com/office/drawing/2014/main" val="3411058626"/>
                  </a:ext>
                </a:extLst>
              </a:tr>
              <a:tr h="341471">
                <a:tc>
                  <a:txBody>
                    <a:bodyPr/>
                    <a:lstStyle/>
                    <a:p>
                      <a:pPr algn="l" fontAlgn="t"/>
                      <a:r>
                        <a:rPr lang="ru-RU" sz="2000" u="none" strike="noStrike" dirty="0">
                          <a:effectLst/>
                        </a:rPr>
                        <a:t>Среднее время от заражения до проявления симптомов, дней</a:t>
                      </a:r>
                      <a:endParaRPr lang="ru-RU" sz="2000" b="0" i="0" u="none" strike="noStrike" dirty="0">
                        <a:solidFill>
                          <a:srgbClr val="495057"/>
                        </a:solidFill>
                        <a:effectLst/>
                        <a:latin typeface="Arial Narrow" panose="020B0606020202030204" pitchFamily="34" charset="0"/>
                      </a:endParaRPr>
                    </a:p>
                  </a:txBody>
                  <a:tcPr marL="9525" marR="9525" marT="9525" marB="0"/>
                </a:tc>
                <a:tc>
                  <a:txBody>
                    <a:bodyPr/>
                    <a:lstStyle/>
                    <a:p>
                      <a:pPr algn="ctr" fontAlgn="t"/>
                      <a:r>
                        <a:rPr lang="ru-RU" sz="2000" u="none" strike="noStrike" dirty="0">
                          <a:effectLst/>
                        </a:rPr>
                        <a:t>3</a:t>
                      </a:r>
                      <a:endParaRPr lang="ru-RU" sz="2000" b="0" i="0" u="none" strike="noStrike" dirty="0">
                        <a:solidFill>
                          <a:srgbClr val="495057"/>
                        </a:solidFill>
                        <a:effectLst/>
                        <a:latin typeface="Arial Narrow" panose="020B0606020202030204" pitchFamily="34" charset="0"/>
                      </a:endParaRPr>
                    </a:p>
                  </a:txBody>
                  <a:tcPr marL="9525" marR="9525" marT="9525" marB="0"/>
                </a:tc>
                <a:extLst>
                  <a:ext uri="{0D108BD9-81ED-4DB2-BD59-A6C34878D82A}">
                    <a16:rowId xmlns:a16="http://schemas.microsoft.com/office/drawing/2014/main" val="960941934"/>
                  </a:ext>
                </a:extLst>
              </a:tr>
              <a:tr h="249828">
                <a:tc>
                  <a:txBody>
                    <a:bodyPr/>
                    <a:lstStyle/>
                    <a:p>
                      <a:pPr algn="l" fontAlgn="t"/>
                      <a:r>
                        <a:rPr lang="ru-RU" sz="2000" u="none" strike="noStrike" dirty="0">
                          <a:effectLst/>
                        </a:rPr>
                        <a:t>Увеличение уровня смертности без использования ИВЛ, раз</a:t>
                      </a:r>
                      <a:endParaRPr lang="ru-RU" sz="2000" b="0" i="0" u="none" strike="noStrike" dirty="0">
                        <a:solidFill>
                          <a:srgbClr val="495057"/>
                        </a:solidFill>
                        <a:effectLst/>
                        <a:latin typeface="Arial Narrow" panose="020B0606020202030204" pitchFamily="34" charset="0"/>
                      </a:endParaRPr>
                    </a:p>
                  </a:txBody>
                  <a:tcPr marL="9525" marR="9525" marT="9525" marB="0"/>
                </a:tc>
                <a:tc>
                  <a:txBody>
                    <a:bodyPr/>
                    <a:lstStyle/>
                    <a:p>
                      <a:pPr algn="ctr" fontAlgn="t"/>
                      <a:r>
                        <a:rPr lang="ru-RU" sz="2000" u="none" strike="noStrike" dirty="0">
                          <a:effectLst/>
                        </a:rPr>
                        <a:t>2</a:t>
                      </a:r>
                      <a:endParaRPr lang="ru-RU" sz="2000" b="0" i="0" u="none" strike="noStrike" dirty="0">
                        <a:solidFill>
                          <a:srgbClr val="495057"/>
                        </a:solidFill>
                        <a:effectLst/>
                        <a:latin typeface="Arial Narrow" panose="020B0606020202030204" pitchFamily="34" charset="0"/>
                      </a:endParaRPr>
                    </a:p>
                  </a:txBody>
                  <a:tcPr marL="9525" marR="9525" marT="9525" marB="0"/>
                </a:tc>
                <a:extLst>
                  <a:ext uri="{0D108BD9-81ED-4DB2-BD59-A6C34878D82A}">
                    <a16:rowId xmlns:a16="http://schemas.microsoft.com/office/drawing/2014/main" val="845912216"/>
                  </a:ext>
                </a:extLst>
              </a:tr>
              <a:tr h="249828">
                <a:tc>
                  <a:txBody>
                    <a:bodyPr/>
                    <a:lstStyle/>
                    <a:p>
                      <a:pPr algn="l" fontAlgn="t"/>
                      <a:r>
                        <a:rPr lang="en-US" sz="2000" u="none" strike="noStrike" dirty="0">
                          <a:effectLst/>
                        </a:rPr>
                        <a:t>R0 </a:t>
                      </a:r>
                      <a:r>
                        <a:rPr lang="ru-RU" sz="2000" u="none" strike="noStrike" dirty="0">
                          <a:effectLst/>
                        </a:rPr>
                        <a:t>в начале эпидемии</a:t>
                      </a:r>
                      <a:endParaRPr lang="ru-RU" sz="2000" b="0" i="0" u="none" strike="noStrike" dirty="0">
                        <a:solidFill>
                          <a:srgbClr val="495057"/>
                        </a:solidFill>
                        <a:effectLst/>
                        <a:latin typeface="Arial Narrow" panose="020B0606020202030204" pitchFamily="34" charset="0"/>
                      </a:endParaRPr>
                    </a:p>
                  </a:txBody>
                  <a:tcPr marL="9525" marR="9525" marT="9525" marB="0"/>
                </a:tc>
                <a:tc>
                  <a:txBody>
                    <a:bodyPr/>
                    <a:lstStyle/>
                    <a:p>
                      <a:pPr algn="ctr" fontAlgn="t"/>
                      <a:r>
                        <a:rPr lang="ru-RU" sz="2000" u="none" strike="noStrike" dirty="0">
                          <a:effectLst/>
                        </a:rPr>
                        <a:t>2,0-2,5</a:t>
                      </a:r>
                      <a:endParaRPr lang="ru-RU" sz="2000" b="0" i="0" u="none" strike="noStrike" dirty="0">
                        <a:solidFill>
                          <a:srgbClr val="495057"/>
                        </a:solidFill>
                        <a:effectLst/>
                        <a:latin typeface="Arial Narrow" panose="020B0606020202030204" pitchFamily="34" charset="0"/>
                      </a:endParaRPr>
                    </a:p>
                  </a:txBody>
                  <a:tcPr marL="9525" marR="9525" marT="9525" marB="0"/>
                </a:tc>
                <a:extLst>
                  <a:ext uri="{0D108BD9-81ED-4DB2-BD59-A6C34878D82A}">
                    <a16:rowId xmlns:a16="http://schemas.microsoft.com/office/drawing/2014/main" val="1771321442"/>
                  </a:ext>
                </a:extLst>
              </a:tr>
            </a:tbl>
          </a:graphicData>
        </a:graphic>
      </p:graphicFrame>
      <p:sp>
        <p:nvSpPr>
          <p:cNvPr id="5" name="Овал 4">
            <a:extLst>
              <a:ext uri="{FF2B5EF4-FFF2-40B4-BE49-F238E27FC236}">
                <a16:creationId xmlns:a16="http://schemas.microsoft.com/office/drawing/2014/main" id="{F5321C37-2A1F-40C1-BE51-6A0462F059DF}"/>
              </a:ext>
            </a:extLst>
          </p:cNvPr>
          <p:cNvSpPr/>
          <p:nvPr/>
        </p:nvSpPr>
        <p:spPr>
          <a:xfrm rot="20226105">
            <a:off x="15655777" y="10073638"/>
            <a:ext cx="3483148" cy="1113565"/>
          </a:xfrm>
          <a:prstGeom prst="ellipse">
            <a:avLst/>
          </a:prstGeom>
          <a:solidFill>
            <a:schemeClr val="bg1">
              <a:lumMod val="75000"/>
              <a:alpha val="25000"/>
            </a:schemeClr>
          </a:solidFill>
          <a:ln w="12700" cap="flat">
            <a:noFill/>
            <a:miter lim="400000"/>
          </a:ln>
          <a:effectLst>
            <a:outerShdw blurRad="508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endParaRPr kumimoji="0" lang="ru-RU" sz="3200" b="0" i="0" u="none" strike="noStrike" cap="none" spc="0" normalizeH="0" baseline="0">
              <a:ln>
                <a:noFill/>
              </a:ln>
              <a:solidFill>
                <a:srgbClr val="FFFFFF"/>
              </a:solidFill>
              <a:effectLst/>
              <a:uFillTx/>
              <a:latin typeface="+mj-lt"/>
              <a:ea typeface="+mj-ea"/>
              <a:cs typeface="+mj-cs"/>
              <a:sym typeface="Helvetica Light"/>
            </a:endParaRPr>
          </a:p>
        </p:txBody>
      </p:sp>
      <p:sp>
        <p:nvSpPr>
          <p:cNvPr id="7" name="TextBox 6">
            <a:extLst>
              <a:ext uri="{FF2B5EF4-FFF2-40B4-BE49-F238E27FC236}">
                <a16:creationId xmlns:a16="http://schemas.microsoft.com/office/drawing/2014/main" id="{98361A29-32ED-49F3-A4FB-728FB5181B7E}"/>
              </a:ext>
            </a:extLst>
          </p:cNvPr>
          <p:cNvSpPr txBox="1"/>
          <p:nvPr/>
        </p:nvSpPr>
        <p:spPr>
          <a:xfrm>
            <a:off x="17592600" y="11276353"/>
            <a:ext cx="4250741" cy="63671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lang="ru-RU" sz="1600" dirty="0">
                <a:latin typeface="+mn-lt"/>
              </a:rPr>
              <a:t>Хорошая аппроксимация модельных и фактических значений в начале эпидемии</a:t>
            </a:r>
            <a:endParaRPr kumimoji="0" lang="ru-RU" sz="1600" b="0" i="0" u="none" strike="noStrike" cap="none" spc="0" normalizeH="0" baseline="0" dirty="0">
              <a:ln>
                <a:noFill/>
              </a:ln>
              <a:solidFill>
                <a:srgbClr val="000000"/>
              </a:solidFill>
              <a:effectLst/>
              <a:uFillTx/>
              <a:latin typeface="+mn-lt"/>
              <a:ea typeface="+mj-ea"/>
              <a:cs typeface="+mj-cs"/>
              <a:sym typeface="Helvetica Light"/>
            </a:endParaRPr>
          </a:p>
        </p:txBody>
      </p:sp>
      <p:cxnSp>
        <p:nvCxnSpPr>
          <p:cNvPr id="16" name="Прямая со стрелкой 15">
            <a:extLst>
              <a:ext uri="{FF2B5EF4-FFF2-40B4-BE49-F238E27FC236}">
                <a16:creationId xmlns:a16="http://schemas.microsoft.com/office/drawing/2014/main" id="{FF411BEB-7658-45BE-9DD5-37364F9A906A}"/>
              </a:ext>
            </a:extLst>
          </p:cNvPr>
          <p:cNvCxnSpPr>
            <a:cxnSpLocks/>
            <a:stCxn id="7" idx="0"/>
          </p:cNvCxnSpPr>
          <p:nvPr/>
        </p:nvCxnSpPr>
        <p:spPr>
          <a:xfrm flipH="1" flipV="1">
            <a:off x="17592600" y="10458400"/>
            <a:ext cx="2125371" cy="817953"/>
          </a:xfrm>
          <a:prstGeom prst="straightConnector1">
            <a:avLst/>
          </a:prstGeom>
          <a:noFill/>
          <a:ln w="254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cxnSp>
        <p:nvCxnSpPr>
          <p:cNvPr id="20" name="Прямая со стрелкой 19">
            <a:extLst>
              <a:ext uri="{FF2B5EF4-FFF2-40B4-BE49-F238E27FC236}">
                <a16:creationId xmlns:a16="http://schemas.microsoft.com/office/drawing/2014/main" id="{8C670EFE-A321-4D3E-BF8C-EFD51CD79CE8}"/>
              </a:ext>
            </a:extLst>
          </p:cNvPr>
          <p:cNvCxnSpPr>
            <a:cxnSpLocks/>
          </p:cNvCxnSpPr>
          <p:nvPr/>
        </p:nvCxnSpPr>
        <p:spPr>
          <a:xfrm>
            <a:off x="21697056" y="8946232"/>
            <a:ext cx="0" cy="648072"/>
          </a:xfrm>
          <a:prstGeom prst="straightConnector1">
            <a:avLst/>
          </a:prstGeom>
          <a:noFill/>
          <a:ln w="25400" cap="flat">
            <a:solidFill>
              <a:srgbClr val="000000"/>
            </a:solidFill>
            <a:prstDash val="solid"/>
            <a:miter lim="400000"/>
            <a:headEnd type="triangle"/>
            <a:tailEnd type="triangle"/>
          </a:ln>
          <a:effectLst/>
          <a:sp3d/>
        </p:spPr>
        <p:style>
          <a:lnRef idx="0">
            <a:scrgbClr r="0" g="0" b="0"/>
          </a:lnRef>
          <a:fillRef idx="0">
            <a:scrgbClr r="0" g="0" b="0"/>
          </a:fillRef>
          <a:effectRef idx="0">
            <a:scrgbClr r="0" g="0" b="0"/>
          </a:effectRef>
          <a:fontRef idx="none"/>
        </p:style>
      </p:cxnSp>
      <p:sp>
        <p:nvSpPr>
          <p:cNvPr id="26" name="TextBox 25">
            <a:extLst>
              <a:ext uri="{FF2B5EF4-FFF2-40B4-BE49-F238E27FC236}">
                <a16:creationId xmlns:a16="http://schemas.microsoft.com/office/drawing/2014/main" id="{BC32B7D6-68E8-4EC2-B6E5-A389CD65A567}"/>
              </a:ext>
            </a:extLst>
          </p:cNvPr>
          <p:cNvSpPr txBox="1"/>
          <p:nvPr/>
        </p:nvSpPr>
        <p:spPr>
          <a:xfrm>
            <a:off x="19362231" y="9782906"/>
            <a:ext cx="4250741" cy="63671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lang="ru-RU" sz="1600" dirty="0">
                <a:latin typeface="+mn-lt"/>
              </a:rPr>
              <a:t>Оценка эффекта от введенных ограничений  и изменения поведения</a:t>
            </a:r>
            <a:endParaRPr kumimoji="0" lang="ru-RU" sz="1600" b="0" i="0" u="none" strike="noStrike" cap="none" spc="0" normalizeH="0" baseline="0" dirty="0">
              <a:ln>
                <a:noFill/>
              </a:ln>
              <a:solidFill>
                <a:srgbClr val="000000"/>
              </a:solidFill>
              <a:effectLst/>
              <a:uFillTx/>
              <a:latin typeface="+mn-lt"/>
              <a:ea typeface="+mj-ea"/>
              <a:cs typeface="+mj-cs"/>
              <a:sym typeface="Helvetica Light"/>
            </a:endParaRPr>
          </a:p>
        </p:txBody>
      </p:sp>
      <p:sp>
        <p:nvSpPr>
          <p:cNvPr id="3" name="Номер слайда 2"/>
          <p:cNvSpPr>
            <a:spLocks noGrp="1"/>
          </p:cNvSpPr>
          <p:nvPr>
            <p:ph type="sldNum" sz="quarter" idx="2"/>
          </p:nvPr>
        </p:nvSpPr>
        <p:spPr/>
        <p:txBody>
          <a:bodyPr/>
          <a:lstStyle/>
          <a:p>
            <a:fld id="{86CB4B4D-7CA3-9044-876B-883B54F8677D}" type="slidenum">
              <a:rPr lang="ru-RU" smtClean="0"/>
              <a:t>7</a:t>
            </a:fld>
            <a:endParaRPr lang="ru-RU"/>
          </a:p>
        </p:txBody>
      </p:sp>
    </p:spTree>
    <p:extLst>
      <p:ext uri="{BB962C8B-B14F-4D97-AF65-F5344CB8AC3E}">
        <p14:creationId xmlns:p14="http://schemas.microsoft.com/office/powerpoint/2010/main" val="280857189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6" name="Заголовок основного текста">
            <a:extLst>
              <a:ext uri="{FF2B5EF4-FFF2-40B4-BE49-F238E27FC236}">
                <a16:creationId xmlns:a16="http://schemas.microsoft.com/office/drawing/2014/main" id="{473DAFC3-4FCE-4D3A-8825-3EBE92928B11}"/>
              </a:ext>
            </a:extLst>
          </p:cNvPr>
          <p:cNvSpPr txBox="1"/>
          <p:nvPr/>
        </p:nvSpPr>
        <p:spPr>
          <a:xfrm>
            <a:off x="3002399" y="6285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lang="ru-RU" sz="5400" dirty="0"/>
          </a:p>
        </p:txBody>
      </p:sp>
      <p:sp>
        <p:nvSpPr>
          <p:cNvPr id="10" name="Прямоугольник 9">
            <a:extLst>
              <a:ext uri="{FF2B5EF4-FFF2-40B4-BE49-F238E27FC236}">
                <a16:creationId xmlns:a16="http://schemas.microsoft.com/office/drawing/2014/main" id="{FFD5502E-FD52-409E-B95D-5D3FB8A4E0CF}"/>
              </a:ext>
            </a:extLst>
          </p:cNvPr>
          <p:cNvSpPr/>
          <p:nvPr/>
        </p:nvSpPr>
        <p:spPr>
          <a:xfrm>
            <a:off x="12695575" y="2345262"/>
            <a:ext cx="10702903" cy="584775"/>
          </a:xfrm>
          <a:prstGeom prst="rect">
            <a:avLst/>
          </a:prstGeom>
        </p:spPr>
        <p:txBody>
          <a:bodyPr wrap="square">
            <a:spAutoFit/>
          </a:bodyPr>
          <a:lstStyle/>
          <a:p>
            <a:r>
              <a:rPr lang="ru-RU" sz="3200" b="1" dirty="0">
                <a:cs typeface="Times New Roman" panose="02020603050405020304" pitchFamily="18" charset="0"/>
              </a:rPr>
              <a:t>Базовая </a:t>
            </a:r>
            <a:r>
              <a:rPr lang="en-US" sz="3200" b="1" dirty="0">
                <a:cs typeface="Times New Roman" panose="02020603050405020304" pitchFamily="18" charset="0"/>
              </a:rPr>
              <a:t>SEIR-</a:t>
            </a:r>
            <a:r>
              <a:rPr lang="ru-RU" sz="3200" b="1" dirty="0">
                <a:cs typeface="Times New Roman" panose="02020603050405020304" pitchFamily="18" charset="0"/>
              </a:rPr>
              <a:t>модель с постоянным </a:t>
            </a:r>
            <a:r>
              <a:rPr lang="en-US" sz="3200" b="1" dirty="0">
                <a:cs typeface="Times New Roman" panose="02020603050405020304" pitchFamily="18" charset="0"/>
              </a:rPr>
              <a:t>R0</a:t>
            </a:r>
            <a:endParaRPr lang="ru-RU" sz="3200" b="1" dirty="0"/>
          </a:p>
        </p:txBody>
      </p:sp>
      <p:sp>
        <p:nvSpPr>
          <p:cNvPr id="12" name="Прямоугольник 11">
            <a:extLst>
              <a:ext uri="{FF2B5EF4-FFF2-40B4-BE49-F238E27FC236}">
                <a16:creationId xmlns:a16="http://schemas.microsoft.com/office/drawing/2014/main" id="{0FE3CE9C-28C4-4230-A4BF-0DC9BC53355A}"/>
              </a:ext>
            </a:extLst>
          </p:cNvPr>
          <p:cNvSpPr/>
          <p:nvPr/>
        </p:nvSpPr>
        <p:spPr>
          <a:xfrm>
            <a:off x="1174776" y="2393504"/>
            <a:ext cx="10800000" cy="10064294"/>
          </a:xfrm>
          <a:prstGeom prst="rect">
            <a:avLst/>
          </a:prstGeom>
        </p:spPr>
        <p:txBody>
          <a:bodyPr wrap="square">
            <a:spAutoFit/>
          </a:bodyPr>
          <a:lstStyle/>
          <a:p>
            <a:pPr marL="342900" indent="-342900" algn="just">
              <a:buFont typeface="Arial" panose="020B0604020202020204" pitchFamily="34" charset="0"/>
              <a:buChar char="•"/>
            </a:pPr>
            <a:r>
              <a:rPr lang="ru-RU" sz="2400" b="1" dirty="0">
                <a:solidFill>
                  <a:schemeClr val="tx1"/>
                </a:solidFill>
                <a:latin typeface="+mn-lt"/>
                <a:ea typeface="Calibri" panose="020F0502020204030204" pitchFamily="34" charset="0"/>
                <a:cs typeface="Times New Roman" panose="02020603050405020304" pitchFamily="18" charset="0"/>
              </a:rPr>
              <a:t>Исходя из построенной модели </a:t>
            </a:r>
            <a:r>
              <a:rPr lang="en-US" sz="2400" b="1" dirty="0">
                <a:solidFill>
                  <a:schemeClr val="tx1"/>
                </a:solidFill>
                <a:latin typeface="+mn-lt"/>
                <a:ea typeface="Calibri" panose="020F0502020204030204" pitchFamily="34" charset="0"/>
                <a:cs typeface="Times New Roman" panose="02020603050405020304" pitchFamily="18" charset="0"/>
              </a:rPr>
              <a:t>SEIR </a:t>
            </a:r>
            <a:r>
              <a:rPr lang="ru-RU" sz="2400" b="1" dirty="0">
                <a:solidFill>
                  <a:schemeClr val="tx1"/>
                </a:solidFill>
                <a:latin typeface="+mn-lt"/>
                <a:ea typeface="Calibri" panose="020F0502020204030204" pitchFamily="34" charset="0"/>
                <a:cs typeface="Times New Roman" panose="02020603050405020304" pitchFamily="18" charset="0"/>
              </a:rPr>
              <a:t>(без изменения поведения) общее количество случаев заболевания </a:t>
            </a:r>
            <a:r>
              <a:rPr lang="en-US" sz="2400" b="1" dirty="0">
                <a:solidFill>
                  <a:schemeClr val="tx1"/>
                </a:solidFill>
                <a:latin typeface="+mn-lt"/>
                <a:ea typeface="Calibri" panose="020F0502020204030204" pitchFamily="34" charset="0"/>
                <a:cs typeface="Times New Roman" panose="02020603050405020304" pitchFamily="18" charset="0"/>
              </a:rPr>
              <a:t>COVID-19</a:t>
            </a:r>
            <a:r>
              <a:rPr lang="ru-RU" sz="2400" b="1" dirty="0">
                <a:solidFill>
                  <a:schemeClr val="tx1"/>
                </a:solidFill>
                <a:latin typeface="+mn-lt"/>
                <a:ea typeface="Calibri" panose="020F0502020204030204" pitchFamily="34" charset="0"/>
                <a:cs typeface="Times New Roman" panose="02020603050405020304" pitchFamily="18" charset="0"/>
              </a:rPr>
              <a:t> к 24 июня достигло бы примерно 26,8 млн человек, количество смертей достигло бы 493 тыс</a:t>
            </a:r>
            <a:r>
              <a:rPr lang="ru-RU" sz="2400" dirty="0">
                <a:solidFill>
                  <a:schemeClr val="tx1"/>
                </a:solidFill>
                <a:latin typeface="+mn-lt"/>
                <a:ea typeface="Calibri" panose="020F0502020204030204" pitchFamily="34" charset="0"/>
                <a:cs typeface="Times New Roman" panose="02020603050405020304" pitchFamily="18" charset="0"/>
              </a:rPr>
              <a:t>. Общее количество смертей за весь период распространения эпидемии составило бы 1,2 млн человек.</a:t>
            </a:r>
            <a:r>
              <a:rPr lang="en-US" sz="2400" dirty="0">
                <a:solidFill>
                  <a:schemeClr val="tx1"/>
                </a:solidFill>
                <a:latin typeface="+mn-lt"/>
                <a:ea typeface="Calibri" panose="020F0502020204030204" pitchFamily="34" charset="0"/>
                <a:cs typeface="Times New Roman" panose="02020603050405020304" pitchFamily="18" charset="0"/>
              </a:rPr>
              <a:t> </a:t>
            </a:r>
            <a:r>
              <a:rPr lang="ru-RU" sz="2400" dirty="0">
                <a:solidFill>
                  <a:schemeClr val="tx1"/>
                </a:solidFill>
                <a:latin typeface="+mn-lt"/>
                <a:ea typeface="Calibri" panose="020F0502020204030204" pitchFamily="34" charset="0"/>
                <a:cs typeface="Times New Roman" panose="02020603050405020304" pitchFamily="18" charset="0"/>
              </a:rPr>
              <a:t>Согласно прогнозам модели, пик новых случаев пришелся бы начало июня. Пик смертности был бы достигнут к концу июня и составил бы 25-30 тыс. человек ежедневно.</a:t>
            </a:r>
          </a:p>
          <a:p>
            <a:pPr marL="342900" indent="-342900" algn="just">
              <a:buFont typeface="Arial" panose="020B0604020202020204" pitchFamily="34" charset="0"/>
              <a:buChar char="•"/>
            </a:pPr>
            <a:r>
              <a:rPr lang="ru-RU" sz="2400" b="1" dirty="0">
                <a:solidFill>
                  <a:schemeClr val="tx1"/>
                </a:solidFill>
                <a:latin typeface="+mn-lt"/>
                <a:ea typeface="Calibri" panose="020F0502020204030204" pitchFamily="34" charset="0"/>
                <a:cs typeface="Times New Roman" panose="02020603050405020304" pitchFamily="18" charset="0"/>
              </a:rPr>
              <a:t>Фактическое количество смертей от </a:t>
            </a:r>
            <a:r>
              <a:rPr lang="en-US" sz="2400" b="1" dirty="0">
                <a:solidFill>
                  <a:schemeClr val="tx1"/>
                </a:solidFill>
                <a:latin typeface="+mn-lt"/>
                <a:ea typeface="Calibri" panose="020F0502020204030204" pitchFamily="34" charset="0"/>
                <a:cs typeface="Times New Roman" panose="02020603050405020304" pitchFamily="18" charset="0"/>
              </a:rPr>
              <a:t>COVID-19</a:t>
            </a:r>
            <a:r>
              <a:rPr lang="ru-RU" sz="2400" b="1" dirty="0">
                <a:solidFill>
                  <a:schemeClr val="tx1"/>
                </a:solidFill>
                <a:latin typeface="+mn-lt"/>
                <a:ea typeface="Calibri" panose="020F0502020204030204" pitchFamily="34" charset="0"/>
                <a:cs typeface="Times New Roman" panose="02020603050405020304" pitchFamily="18" charset="0"/>
              </a:rPr>
              <a:t> в РФ по состоянию на 24.06 составило 8 513 человек (оперативные данные). «Действительное» количество смертей будет больше этого значения из-за постепенного уточнения причин смерти.</a:t>
            </a:r>
            <a:r>
              <a:rPr lang="ru-RU" sz="2400" dirty="0">
                <a:solidFill>
                  <a:schemeClr val="tx1"/>
                </a:solidFill>
                <a:latin typeface="+mn-lt"/>
                <a:ea typeface="Calibri" panose="020F0502020204030204" pitchFamily="34" charset="0"/>
                <a:cs typeface="Times New Roman" panose="02020603050405020304" pitchFamily="18" charset="0"/>
              </a:rPr>
              <a:t> К примеру, в мае 2020 в Москве COVID-19 в качестве основной или сопутствующей причины смерти был указан в 5 260 случаях, из них в 2757 смертях коронавирус является основной причиной (</a:t>
            </a:r>
            <a:r>
              <a:rPr lang="ru-RU" sz="2400" dirty="0">
                <a:solidFill>
                  <a:schemeClr val="tx1"/>
                </a:solidFill>
                <a:latin typeface="+mn-lt"/>
                <a:ea typeface="Calibri" panose="020F0502020204030204" pitchFamily="34" charset="0"/>
                <a:cs typeface="Times New Roman" panose="02020603050405020304" pitchFamily="18" charset="0"/>
                <a:hlinkClick r:id="rId4"/>
              </a:rPr>
              <a:t>данные</a:t>
            </a:r>
            <a:r>
              <a:rPr lang="ru-RU" sz="2400" dirty="0">
                <a:solidFill>
                  <a:schemeClr val="tx1"/>
                </a:solidFill>
                <a:latin typeface="+mn-lt"/>
                <a:ea typeface="Calibri" panose="020F0502020204030204" pitchFamily="34" charset="0"/>
                <a:cs typeface="Times New Roman" panose="02020603050405020304" pitchFamily="18" charset="0"/>
              </a:rPr>
              <a:t> Департамента здравоохранения города Москвы)</a:t>
            </a:r>
            <a:r>
              <a:rPr lang="en-US" sz="2400" dirty="0">
                <a:solidFill>
                  <a:schemeClr val="tx1"/>
                </a:solidFill>
                <a:latin typeface="+mn-lt"/>
                <a:ea typeface="Calibri" panose="020F0502020204030204" pitchFamily="34" charset="0"/>
                <a:cs typeface="Times New Roman" panose="02020603050405020304" pitchFamily="18" charset="0"/>
              </a:rPr>
              <a:t>. </a:t>
            </a:r>
            <a:r>
              <a:rPr lang="ru-RU" sz="2400" dirty="0">
                <a:solidFill>
                  <a:schemeClr val="tx1"/>
                </a:solidFill>
                <a:latin typeface="+mn-lt"/>
                <a:ea typeface="Calibri" panose="020F0502020204030204" pitchFamily="34" charset="0"/>
                <a:cs typeface="Times New Roman" panose="02020603050405020304" pitchFamily="18" charset="0"/>
              </a:rPr>
              <a:t>При этом оперативные данные указывают на 1 895 смертей от коронавируса в Москве в мае 2020 года. Таким образом, оперативные данные примерно на 31% ниже количества смертей, где </a:t>
            </a:r>
            <a:r>
              <a:rPr lang="en-US" sz="2400" dirty="0">
                <a:solidFill>
                  <a:schemeClr val="tx1"/>
                </a:solidFill>
                <a:latin typeface="+mn-lt"/>
                <a:ea typeface="Calibri" panose="020F0502020204030204" pitchFamily="34" charset="0"/>
                <a:cs typeface="Times New Roman" panose="02020603050405020304" pitchFamily="18" charset="0"/>
              </a:rPr>
              <a:t>COVID-19 </a:t>
            </a:r>
            <a:r>
              <a:rPr lang="ru-RU" sz="2400" dirty="0">
                <a:solidFill>
                  <a:schemeClr val="tx1"/>
                </a:solidFill>
                <a:latin typeface="+mn-lt"/>
                <a:ea typeface="Calibri" panose="020F0502020204030204" pitchFamily="34" charset="0"/>
                <a:cs typeface="Times New Roman" panose="02020603050405020304" pitchFamily="18" charset="0"/>
              </a:rPr>
              <a:t>является основной причиной смертей и в 2,8 раза ниже при включении смертей с сопутствующей.  Это означает, что  фактическое количество смертей будет  уточняться и по другим регионам. Однако полные  показатели смертности  в 2020 году будет доступны только в следующем году. </a:t>
            </a:r>
          </a:p>
          <a:p>
            <a:pPr marL="342900" indent="-342900" algn="just">
              <a:buFont typeface="Arial" panose="020B0604020202020204" pitchFamily="34" charset="0"/>
              <a:buChar char="•"/>
            </a:pPr>
            <a:r>
              <a:rPr lang="ru-RU" sz="2400" b="1" dirty="0">
                <a:solidFill>
                  <a:schemeClr val="tx1"/>
                </a:solidFill>
                <a:latin typeface="+mn-lt"/>
                <a:ea typeface="Calibri" panose="020F0502020204030204" pitchFamily="34" charset="0"/>
                <a:cs typeface="Times New Roman" panose="02020603050405020304" pitchFamily="18" charset="0"/>
              </a:rPr>
              <a:t>Простая оценка количества спасенных жизней на основе базовой </a:t>
            </a:r>
            <a:r>
              <a:rPr lang="en-US" sz="2400" b="1" dirty="0">
                <a:solidFill>
                  <a:schemeClr val="tx1"/>
                </a:solidFill>
                <a:latin typeface="+mn-lt"/>
                <a:ea typeface="Calibri" panose="020F0502020204030204" pitchFamily="34" charset="0"/>
                <a:cs typeface="Times New Roman" panose="02020603050405020304" pitchFamily="18" charset="0"/>
              </a:rPr>
              <a:t>SEIR-</a:t>
            </a:r>
            <a:r>
              <a:rPr lang="ru-RU" sz="2400" b="1" dirty="0">
                <a:solidFill>
                  <a:schemeClr val="tx1"/>
                </a:solidFill>
                <a:latin typeface="+mn-lt"/>
                <a:ea typeface="Calibri" panose="020F0502020204030204" pitchFamily="34" charset="0"/>
                <a:cs typeface="Times New Roman" panose="02020603050405020304" pitchFamily="18" charset="0"/>
              </a:rPr>
              <a:t>модели без учета изменения поведения людей составляет около 470-480 тыс. человек. </a:t>
            </a:r>
            <a:r>
              <a:rPr lang="ru-RU" sz="2400" dirty="0">
                <a:solidFill>
                  <a:schemeClr val="tx1"/>
                </a:solidFill>
                <a:latin typeface="+mn-lt"/>
                <a:ea typeface="Calibri" panose="020F0502020204030204" pitchFamily="34" charset="0"/>
                <a:cs typeface="Times New Roman" panose="02020603050405020304" pitchFamily="18" charset="0"/>
              </a:rPr>
              <a:t>Однако, на наш взгляд, это завышенная оценка, так как исходит из предположения о неизменности поведения граждан и отсутствия информации о развитии эпидемии</a:t>
            </a:r>
            <a:r>
              <a:rPr lang="ru-RU" sz="2400" b="1" dirty="0">
                <a:solidFill>
                  <a:schemeClr val="tx1"/>
                </a:solidFill>
                <a:latin typeface="+mn-lt"/>
                <a:ea typeface="Calibri" panose="020F0502020204030204" pitchFamily="34" charset="0"/>
                <a:cs typeface="Times New Roman" panose="02020603050405020304" pitchFamily="18" charset="0"/>
              </a:rPr>
              <a:t>. </a:t>
            </a:r>
            <a:r>
              <a:rPr lang="ru-RU" sz="2400" dirty="0">
                <a:solidFill>
                  <a:schemeClr val="tx1"/>
                </a:solidFill>
                <a:latin typeface="+mn-lt"/>
                <a:ea typeface="Calibri" panose="020F0502020204030204" pitchFamily="34" charset="0"/>
                <a:cs typeface="Times New Roman" panose="02020603050405020304" pitchFamily="18" charset="0"/>
              </a:rPr>
              <a:t>Современное общество имеет различные «защитные» механизмы и развитые системы распространения информации. Фактические развитие эпидемии доказывает важность учета этих факторов при построении прогнозов. </a:t>
            </a:r>
            <a:endParaRPr lang="ru-RU" sz="2400" b="1" dirty="0">
              <a:solidFill>
                <a:schemeClr val="tx1"/>
              </a:solidFill>
              <a:latin typeface="+mn-lt"/>
              <a:ea typeface="Calibri" panose="020F0502020204030204" pitchFamily="34" charset="0"/>
              <a:cs typeface="Times New Roman" panose="02020603050405020304" pitchFamily="18" charset="0"/>
            </a:endParaRPr>
          </a:p>
        </p:txBody>
      </p:sp>
      <p:sp>
        <p:nvSpPr>
          <p:cNvPr id="13" name="Заголовок основного текста">
            <a:extLst>
              <a:ext uri="{FF2B5EF4-FFF2-40B4-BE49-F238E27FC236}">
                <a16:creationId xmlns:a16="http://schemas.microsoft.com/office/drawing/2014/main" id="{473DAFC3-4FCE-4D3A-8825-3EBE92928B11}"/>
              </a:ext>
            </a:extLst>
          </p:cNvPr>
          <p:cNvSpPr txBox="1"/>
          <p:nvPr/>
        </p:nvSpPr>
        <p:spPr>
          <a:xfrm>
            <a:off x="3154799" y="7809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rPr lang="en-US" sz="5400" dirty="0"/>
              <a:t>SEIR-</a:t>
            </a:r>
            <a:r>
              <a:rPr lang="ru-RU" sz="5400" dirty="0"/>
              <a:t>модель без изменения поведения граждан: результаты оценок</a:t>
            </a:r>
          </a:p>
        </p:txBody>
      </p:sp>
      <p:sp>
        <p:nvSpPr>
          <p:cNvPr id="15" name="Прямоугольник 14">
            <a:extLst>
              <a:ext uri="{FF2B5EF4-FFF2-40B4-BE49-F238E27FC236}">
                <a16:creationId xmlns:a16="http://schemas.microsoft.com/office/drawing/2014/main" id="{FFD5502E-FD52-409E-B95D-5D3FB8A4E0CF}"/>
              </a:ext>
            </a:extLst>
          </p:cNvPr>
          <p:cNvSpPr/>
          <p:nvPr/>
        </p:nvSpPr>
        <p:spPr>
          <a:xfrm>
            <a:off x="12854918" y="7364957"/>
            <a:ext cx="10702903" cy="1077218"/>
          </a:xfrm>
          <a:prstGeom prst="rect">
            <a:avLst/>
          </a:prstGeom>
        </p:spPr>
        <p:txBody>
          <a:bodyPr wrap="square">
            <a:spAutoFit/>
          </a:bodyPr>
          <a:lstStyle/>
          <a:p>
            <a:r>
              <a:rPr lang="ru-RU" sz="3200" b="1" dirty="0">
                <a:cs typeface="Times New Roman" panose="02020603050405020304" pitchFamily="18" charset="0"/>
              </a:rPr>
              <a:t>Фактическое и модельное количество смертей от </a:t>
            </a:r>
            <a:r>
              <a:rPr lang="en-US" sz="3200" b="1" dirty="0">
                <a:cs typeface="Times New Roman" panose="02020603050405020304" pitchFamily="18" charset="0"/>
              </a:rPr>
              <a:t>COVID-19</a:t>
            </a:r>
            <a:r>
              <a:rPr lang="ru-RU" sz="3200" b="1" dirty="0">
                <a:cs typeface="Times New Roman" panose="02020603050405020304" pitchFamily="18" charset="0"/>
              </a:rPr>
              <a:t>(лог-шкала)</a:t>
            </a:r>
            <a:endParaRPr lang="ru-RU" sz="3200" b="1" dirty="0"/>
          </a:p>
        </p:txBody>
      </p:sp>
      <p:sp>
        <p:nvSpPr>
          <p:cNvPr id="17" name="TextBox 16">
            <a:extLst>
              <a:ext uri="{FF2B5EF4-FFF2-40B4-BE49-F238E27FC236}">
                <a16:creationId xmlns:a16="http://schemas.microsoft.com/office/drawing/2014/main" id="{39E07F8F-3C90-4644-A229-3DFE65CDFB6B}"/>
              </a:ext>
            </a:extLst>
          </p:cNvPr>
          <p:cNvSpPr txBox="1"/>
          <p:nvPr/>
        </p:nvSpPr>
        <p:spPr>
          <a:xfrm>
            <a:off x="887226" y="12845444"/>
            <a:ext cx="10801200" cy="42126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algn="l"/>
            <a:r>
              <a:rPr kumimoji="0" lang="ru-RU" sz="1800" b="0" i="1" u="none" strike="noStrike" cap="none" spc="0" normalizeH="0" baseline="0" dirty="0">
                <a:ln>
                  <a:noFill/>
                </a:ln>
                <a:solidFill>
                  <a:srgbClr val="000000"/>
                </a:solidFill>
                <a:effectLst/>
                <a:uFillTx/>
                <a:latin typeface="+mn-lt"/>
                <a:ea typeface="+mj-ea"/>
                <a:cs typeface="+mj-cs"/>
                <a:sym typeface="Helvetica Light"/>
              </a:rPr>
              <a:t>Источник: </a:t>
            </a:r>
            <a:r>
              <a:rPr lang="ru-RU" sz="1800" i="1" dirty="0">
                <a:latin typeface="+mn-lt"/>
              </a:rPr>
              <a:t>Роспотребнадзор, </a:t>
            </a:r>
            <a:r>
              <a:rPr lang="en-US" sz="1800" dirty="0">
                <a:latin typeface="+mn-lt"/>
              </a:rPr>
              <a:t>covid19-scenarios.org</a:t>
            </a:r>
            <a:r>
              <a:rPr lang="ru-RU" sz="1800" dirty="0">
                <a:latin typeface="+mn-lt"/>
              </a:rPr>
              <a:t>, оценки и прогнозы НИУ ВШЭ</a:t>
            </a:r>
            <a:endParaRPr kumimoji="0" lang="ru-RU" sz="1800" b="0" i="1" u="none" strike="noStrike" cap="none" spc="0" normalizeH="0" baseline="0" dirty="0">
              <a:ln>
                <a:noFill/>
              </a:ln>
              <a:solidFill>
                <a:srgbClr val="000000"/>
              </a:solidFill>
              <a:effectLst/>
              <a:uFillTx/>
              <a:latin typeface="+mn-lt"/>
              <a:ea typeface="+mj-ea"/>
              <a:cs typeface="+mj-cs"/>
              <a:sym typeface="Helvetica Light"/>
            </a:endParaRPr>
          </a:p>
        </p:txBody>
      </p:sp>
      <p:sp>
        <p:nvSpPr>
          <p:cNvPr id="2" name="Номер слайда 1"/>
          <p:cNvSpPr>
            <a:spLocks noGrp="1"/>
          </p:cNvSpPr>
          <p:nvPr>
            <p:ph type="sldNum" sz="quarter" idx="2"/>
          </p:nvPr>
        </p:nvSpPr>
        <p:spPr/>
        <p:txBody>
          <a:bodyPr/>
          <a:lstStyle/>
          <a:p>
            <a:fld id="{86CB4B4D-7CA3-9044-876B-883B54F8677D}" type="slidenum">
              <a:rPr lang="ru-RU" smtClean="0"/>
              <a:t>8</a:t>
            </a:fld>
            <a:endParaRPr lang="ru-RU"/>
          </a:p>
        </p:txBody>
      </p:sp>
      <p:pic>
        <p:nvPicPr>
          <p:cNvPr id="3" name="Рисунок 2">
            <a:extLst>
              <a:ext uri="{FF2B5EF4-FFF2-40B4-BE49-F238E27FC236}">
                <a16:creationId xmlns:a16="http://schemas.microsoft.com/office/drawing/2014/main" id="{66D161B8-1C5C-4C51-80D0-EB86FDB340EB}"/>
              </a:ext>
            </a:extLst>
          </p:cNvPr>
          <p:cNvPicPr>
            <a:picLocks noChangeAspect="1"/>
          </p:cNvPicPr>
          <p:nvPr/>
        </p:nvPicPr>
        <p:blipFill>
          <a:blip r:embed="rId5"/>
          <a:stretch>
            <a:fillRect/>
          </a:stretch>
        </p:blipFill>
        <p:spPr>
          <a:xfrm>
            <a:off x="12680299" y="8454462"/>
            <a:ext cx="10595712" cy="4556092"/>
          </a:xfrm>
          <a:prstGeom prst="rect">
            <a:avLst/>
          </a:prstGeom>
        </p:spPr>
      </p:pic>
      <p:pic>
        <p:nvPicPr>
          <p:cNvPr id="4" name="Рисунок 3">
            <a:extLst>
              <a:ext uri="{FF2B5EF4-FFF2-40B4-BE49-F238E27FC236}">
                <a16:creationId xmlns:a16="http://schemas.microsoft.com/office/drawing/2014/main" id="{EE9FF041-9763-4C61-8E4D-5C0304A37379}"/>
              </a:ext>
            </a:extLst>
          </p:cNvPr>
          <p:cNvPicPr>
            <a:picLocks noChangeAspect="1"/>
          </p:cNvPicPr>
          <p:nvPr/>
        </p:nvPicPr>
        <p:blipFill>
          <a:blip r:embed="rId6"/>
          <a:stretch>
            <a:fillRect/>
          </a:stretch>
        </p:blipFill>
        <p:spPr>
          <a:xfrm>
            <a:off x="12680299" y="2814218"/>
            <a:ext cx="10589716" cy="4538450"/>
          </a:xfrm>
          <a:prstGeom prst="rect">
            <a:avLst/>
          </a:prstGeom>
        </p:spPr>
      </p:pic>
    </p:spTree>
    <p:extLst>
      <p:ext uri="{BB962C8B-B14F-4D97-AF65-F5344CB8AC3E}">
        <p14:creationId xmlns:p14="http://schemas.microsoft.com/office/powerpoint/2010/main" val="113516476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63" name="Изображение" descr="Изображение"/>
          <p:cNvPicPr>
            <a:picLocks noChangeAspect="1"/>
          </p:cNvPicPr>
          <p:nvPr/>
        </p:nvPicPr>
        <p:blipFill>
          <a:blip r:embed="rId3"/>
          <a:stretch>
            <a:fillRect/>
          </a:stretch>
        </p:blipFill>
        <p:spPr>
          <a:xfrm>
            <a:off x="1226606" y="586180"/>
            <a:ext cx="1199579" cy="1199579"/>
          </a:xfrm>
          <a:prstGeom prst="rect">
            <a:avLst/>
          </a:prstGeom>
          <a:ln w="12700">
            <a:miter lim="400000"/>
          </a:ln>
        </p:spPr>
      </p:pic>
      <p:sp>
        <p:nvSpPr>
          <p:cNvPr id="6" name="Заголовок основного текста">
            <a:extLst>
              <a:ext uri="{FF2B5EF4-FFF2-40B4-BE49-F238E27FC236}">
                <a16:creationId xmlns:a16="http://schemas.microsoft.com/office/drawing/2014/main" id="{473DAFC3-4FCE-4D3A-8825-3EBE92928B11}"/>
              </a:ext>
            </a:extLst>
          </p:cNvPr>
          <p:cNvSpPr txBox="1"/>
          <p:nvPr/>
        </p:nvSpPr>
        <p:spPr>
          <a:xfrm>
            <a:off x="3002399" y="6285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lang="ru-RU" sz="5400" dirty="0"/>
          </a:p>
        </p:txBody>
      </p:sp>
      <p:sp>
        <p:nvSpPr>
          <p:cNvPr id="10" name="Прямоугольник 9">
            <a:extLst>
              <a:ext uri="{FF2B5EF4-FFF2-40B4-BE49-F238E27FC236}">
                <a16:creationId xmlns:a16="http://schemas.microsoft.com/office/drawing/2014/main" id="{FFD5502E-FD52-409E-B95D-5D3FB8A4E0CF}"/>
              </a:ext>
            </a:extLst>
          </p:cNvPr>
          <p:cNvSpPr/>
          <p:nvPr/>
        </p:nvSpPr>
        <p:spPr>
          <a:xfrm>
            <a:off x="12695575" y="2345262"/>
            <a:ext cx="10702903" cy="584775"/>
          </a:xfrm>
          <a:prstGeom prst="rect">
            <a:avLst/>
          </a:prstGeom>
        </p:spPr>
        <p:txBody>
          <a:bodyPr wrap="square">
            <a:spAutoFit/>
          </a:bodyPr>
          <a:lstStyle/>
          <a:p>
            <a:r>
              <a:rPr lang="ru-RU" sz="3200" b="1" dirty="0">
                <a:cs typeface="Times New Roman" panose="02020603050405020304" pitchFamily="18" charset="0"/>
              </a:rPr>
              <a:t>Оценка меняющегося во времени параметра </a:t>
            </a:r>
            <a:r>
              <a:rPr lang="en-US" sz="3200" b="1" dirty="0">
                <a:cs typeface="Times New Roman" panose="02020603050405020304" pitchFamily="18" charset="0"/>
              </a:rPr>
              <a:t>R0</a:t>
            </a:r>
            <a:r>
              <a:rPr lang="ru-RU" sz="3200" b="1" dirty="0">
                <a:cs typeface="Times New Roman" panose="02020603050405020304" pitchFamily="18" charset="0"/>
              </a:rPr>
              <a:t> - города</a:t>
            </a:r>
            <a:endParaRPr lang="ru-RU" sz="3200" b="1" dirty="0"/>
          </a:p>
        </p:txBody>
      </p:sp>
      <p:sp>
        <p:nvSpPr>
          <p:cNvPr id="11" name="TextBox 10">
            <a:extLst>
              <a:ext uri="{FF2B5EF4-FFF2-40B4-BE49-F238E27FC236}">
                <a16:creationId xmlns:a16="http://schemas.microsoft.com/office/drawing/2014/main" id="{1D48FE76-A4B0-4D40-A6BA-C86E9EF71FFA}"/>
              </a:ext>
            </a:extLst>
          </p:cNvPr>
          <p:cNvSpPr txBox="1"/>
          <p:nvPr/>
        </p:nvSpPr>
        <p:spPr>
          <a:xfrm>
            <a:off x="12786133" y="7398143"/>
            <a:ext cx="10801200" cy="42126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algn="l"/>
            <a:r>
              <a:rPr kumimoji="0" lang="ru-RU" sz="1800" b="0" i="1" u="none" strike="noStrike" cap="none" spc="0" normalizeH="0" baseline="0" dirty="0">
                <a:ln>
                  <a:noFill/>
                </a:ln>
                <a:solidFill>
                  <a:srgbClr val="000000"/>
                </a:solidFill>
                <a:effectLst/>
                <a:uFillTx/>
                <a:latin typeface="+mn-lt"/>
                <a:ea typeface="+mj-ea"/>
                <a:cs typeface="+mj-cs"/>
                <a:sym typeface="Helvetica Light"/>
              </a:rPr>
              <a:t>Источник: </a:t>
            </a:r>
            <a:r>
              <a:rPr lang="en-US" sz="1800" i="1" dirty="0">
                <a:latin typeface="+mn-lt"/>
              </a:rPr>
              <a:t>[Fernández-</a:t>
            </a:r>
            <a:r>
              <a:rPr lang="en-US" sz="1800" i="1" dirty="0" err="1">
                <a:latin typeface="+mn-lt"/>
              </a:rPr>
              <a:t>Villaverde</a:t>
            </a:r>
            <a:r>
              <a:rPr lang="en-US" sz="1800" i="1" dirty="0">
                <a:latin typeface="+mn-lt"/>
              </a:rPr>
              <a:t> &amp; Jones, 2020]</a:t>
            </a:r>
            <a:endParaRPr kumimoji="0" lang="ru-RU" sz="1800" b="0" i="1" u="none" strike="noStrike" cap="none" spc="0" normalizeH="0" baseline="0" dirty="0">
              <a:ln>
                <a:noFill/>
              </a:ln>
              <a:solidFill>
                <a:srgbClr val="000000"/>
              </a:solidFill>
              <a:effectLst/>
              <a:uFillTx/>
              <a:latin typeface="+mn-lt"/>
              <a:ea typeface="+mj-ea"/>
              <a:cs typeface="+mj-cs"/>
              <a:sym typeface="Helvetica Light"/>
            </a:endParaRPr>
          </a:p>
        </p:txBody>
      </p:sp>
      <p:sp>
        <p:nvSpPr>
          <p:cNvPr id="12" name="Прямоугольник 11">
            <a:extLst>
              <a:ext uri="{FF2B5EF4-FFF2-40B4-BE49-F238E27FC236}">
                <a16:creationId xmlns:a16="http://schemas.microsoft.com/office/drawing/2014/main" id="{0FE3CE9C-28C4-4230-A4BF-0DC9BC53355A}"/>
              </a:ext>
            </a:extLst>
          </p:cNvPr>
          <p:cNvSpPr/>
          <p:nvPr/>
        </p:nvSpPr>
        <p:spPr>
          <a:xfrm>
            <a:off x="1154251" y="2247731"/>
            <a:ext cx="10800000" cy="11172289"/>
          </a:xfrm>
          <a:prstGeom prst="rect">
            <a:avLst/>
          </a:prstGeom>
        </p:spPr>
        <p:txBody>
          <a:bodyPr wrap="square">
            <a:spAutoFit/>
          </a:bodyPr>
          <a:lstStyle/>
          <a:p>
            <a:pPr marL="342900" indent="-342900" algn="just">
              <a:buFont typeface="Arial" panose="020B0604020202020204" pitchFamily="34" charset="0"/>
              <a:buChar char="•"/>
            </a:pPr>
            <a:r>
              <a:rPr lang="en-US" sz="2400" b="1" dirty="0">
                <a:solidFill>
                  <a:schemeClr val="tx1"/>
                </a:solidFill>
                <a:latin typeface="+mn-lt"/>
                <a:ea typeface="Calibri" panose="020F0502020204030204" pitchFamily="34" charset="0"/>
                <a:cs typeface="Times New Roman" panose="02020603050405020304" pitchFamily="18" charset="0"/>
              </a:rPr>
              <a:t>R</a:t>
            </a:r>
            <a:r>
              <a:rPr lang="ru-RU" sz="2400" b="1" dirty="0">
                <a:solidFill>
                  <a:schemeClr val="tx1"/>
                </a:solidFill>
                <a:latin typeface="+mn-lt"/>
                <a:ea typeface="Calibri" panose="020F0502020204030204" pitchFamily="34" charset="0"/>
                <a:cs typeface="Times New Roman" panose="02020603050405020304" pitchFamily="18" charset="0"/>
              </a:rPr>
              <a:t>0 – индекс репродукции, является ключевым параметром во многих эпидемиологических моделях</a:t>
            </a:r>
            <a:r>
              <a:rPr lang="ru-RU" sz="2400" dirty="0">
                <a:solidFill>
                  <a:schemeClr val="tx1"/>
                </a:solidFill>
                <a:latin typeface="+mn-lt"/>
                <a:ea typeface="Calibri" panose="020F0502020204030204" pitchFamily="34" charset="0"/>
                <a:cs typeface="Times New Roman" panose="02020603050405020304" pitchFamily="18" charset="0"/>
              </a:rPr>
              <a:t>. Фактически </a:t>
            </a:r>
            <a:r>
              <a:rPr lang="en-US" sz="2400" dirty="0">
                <a:solidFill>
                  <a:schemeClr val="tx1"/>
                </a:solidFill>
                <a:latin typeface="+mn-lt"/>
                <a:ea typeface="Calibri" panose="020F0502020204030204" pitchFamily="34" charset="0"/>
                <a:cs typeface="Times New Roman" panose="02020603050405020304" pitchFamily="18" charset="0"/>
              </a:rPr>
              <a:t>R0 </a:t>
            </a:r>
            <a:r>
              <a:rPr lang="ru-RU" sz="2400" dirty="0">
                <a:solidFill>
                  <a:schemeClr val="tx1"/>
                </a:solidFill>
                <a:latin typeface="+mn-lt"/>
                <a:ea typeface="Calibri" panose="020F0502020204030204" pitchFamily="34" charset="0"/>
                <a:cs typeface="Times New Roman" panose="02020603050405020304" pitchFamily="18" charset="0"/>
              </a:rPr>
              <a:t>представляет собой среднее количество заразившихся от одного инфицированного. Эпидемия идет на спад при снижении </a:t>
            </a:r>
            <a:r>
              <a:rPr lang="en-US" sz="2400" dirty="0">
                <a:solidFill>
                  <a:schemeClr val="tx1"/>
                </a:solidFill>
                <a:latin typeface="+mn-lt"/>
                <a:ea typeface="Calibri" panose="020F0502020204030204" pitchFamily="34" charset="0"/>
                <a:cs typeface="Times New Roman" panose="02020603050405020304" pitchFamily="18" charset="0"/>
              </a:rPr>
              <a:t>R0 </a:t>
            </a:r>
            <a:r>
              <a:rPr lang="ru-RU" sz="2400" dirty="0">
                <a:solidFill>
                  <a:schemeClr val="tx1"/>
                </a:solidFill>
                <a:latin typeface="+mn-lt"/>
                <a:ea typeface="Calibri" panose="020F0502020204030204" pitchFamily="34" charset="0"/>
                <a:cs typeface="Times New Roman" panose="02020603050405020304" pitchFamily="18" charset="0"/>
              </a:rPr>
              <a:t>до значения 1 или ниже, при </a:t>
            </a:r>
            <a:r>
              <a:rPr lang="en-US" sz="2400" dirty="0">
                <a:solidFill>
                  <a:schemeClr val="tx1"/>
                </a:solidFill>
                <a:latin typeface="+mn-lt"/>
                <a:ea typeface="Calibri" panose="020F0502020204030204" pitchFamily="34" charset="0"/>
                <a:cs typeface="Times New Roman" panose="02020603050405020304" pitchFamily="18" charset="0"/>
              </a:rPr>
              <a:t>R0&gt;1 </a:t>
            </a:r>
            <a:r>
              <a:rPr lang="ru-RU" sz="2400" dirty="0">
                <a:solidFill>
                  <a:schemeClr val="tx1"/>
                </a:solidFill>
                <a:latin typeface="+mn-lt"/>
                <a:ea typeface="Calibri" panose="020F0502020204030204" pitchFamily="34" charset="0"/>
                <a:cs typeface="Times New Roman" panose="02020603050405020304" pitchFamily="18" charset="0"/>
              </a:rPr>
              <a:t>эпидемия расширяется. </a:t>
            </a:r>
          </a:p>
          <a:p>
            <a:pPr marL="342900" indent="-342900" algn="just">
              <a:buFont typeface="Arial" panose="020B0604020202020204" pitchFamily="34" charset="0"/>
              <a:buChar char="•"/>
            </a:pPr>
            <a:r>
              <a:rPr lang="en-US" sz="2400" b="1" dirty="0">
                <a:solidFill>
                  <a:schemeClr val="tx1"/>
                </a:solidFill>
                <a:latin typeface="+mn-lt"/>
                <a:ea typeface="Calibri" panose="020F0502020204030204" pitchFamily="34" charset="0"/>
                <a:cs typeface="Times New Roman" panose="02020603050405020304" pitchFamily="18" charset="0"/>
              </a:rPr>
              <a:t>R</a:t>
            </a:r>
            <a:r>
              <a:rPr lang="ru-RU" sz="2400" b="1" dirty="0">
                <a:solidFill>
                  <a:schemeClr val="tx1"/>
                </a:solidFill>
                <a:latin typeface="+mn-lt"/>
                <a:ea typeface="Calibri" panose="020F0502020204030204" pitchFamily="34" charset="0"/>
                <a:cs typeface="Times New Roman" panose="02020603050405020304" pitchFamily="18" charset="0"/>
              </a:rPr>
              <a:t>0 не является фиксированным параметром конкретного заболевания, а зависит от параметров окружающей среды и поведения индивидов</a:t>
            </a:r>
            <a:r>
              <a:rPr lang="ru-RU" sz="2400" dirty="0">
                <a:solidFill>
                  <a:schemeClr val="tx1"/>
                </a:solidFill>
                <a:latin typeface="+mn-lt"/>
                <a:ea typeface="Calibri" panose="020F0502020204030204" pitchFamily="34" charset="0"/>
                <a:cs typeface="Times New Roman" panose="02020603050405020304" pitchFamily="18" charset="0"/>
              </a:rPr>
              <a:t>. Оценка </a:t>
            </a:r>
            <a:r>
              <a:rPr lang="en-US" sz="2400" dirty="0">
                <a:solidFill>
                  <a:schemeClr val="tx1"/>
                </a:solidFill>
                <a:latin typeface="+mn-lt"/>
                <a:ea typeface="Calibri" panose="020F0502020204030204" pitchFamily="34" charset="0"/>
                <a:cs typeface="Times New Roman" panose="02020603050405020304" pitchFamily="18" charset="0"/>
              </a:rPr>
              <a:t>R0 </a:t>
            </a:r>
            <a:r>
              <a:rPr lang="ru-RU" sz="2400" dirty="0">
                <a:solidFill>
                  <a:schemeClr val="tx1"/>
                </a:solidFill>
                <a:latin typeface="+mn-lt"/>
                <a:ea typeface="Calibri" panose="020F0502020204030204" pitchFamily="34" charset="0"/>
                <a:cs typeface="Times New Roman" panose="02020603050405020304" pitchFamily="18" charset="0"/>
              </a:rPr>
              <a:t>осуществляется за счет выбора той или иной эпидемиологической модели. Таким образом, выбор модели определяет оценку индекса репродукции.</a:t>
            </a:r>
            <a:r>
              <a:rPr lang="en-US" sz="2400" dirty="0">
                <a:solidFill>
                  <a:schemeClr val="tx1"/>
                </a:solidFill>
                <a:latin typeface="+mn-lt"/>
                <a:ea typeface="Calibri" panose="020F0502020204030204" pitchFamily="34" charset="0"/>
                <a:cs typeface="Times New Roman" panose="02020603050405020304" pitchFamily="18" charset="0"/>
              </a:rPr>
              <a:t> </a:t>
            </a:r>
            <a:r>
              <a:rPr lang="ru-RU" sz="2400" dirty="0">
                <a:solidFill>
                  <a:schemeClr val="tx1"/>
                </a:solidFill>
                <a:latin typeface="+mn-lt"/>
                <a:ea typeface="Calibri" panose="020F0502020204030204" pitchFamily="34" charset="0"/>
                <a:cs typeface="Times New Roman" panose="02020603050405020304" pitchFamily="18" charset="0"/>
              </a:rPr>
              <a:t>Все модели типа </a:t>
            </a:r>
            <a:r>
              <a:rPr lang="en-US" sz="2400" dirty="0">
                <a:solidFill>
                  <a:schemeClr val="tx1"/>
                </a:solidFill>
                <a:latin typeface="+mn-lt"/>
                <a:ea typeface="Calibri" panose="020F0502020204030204" pitchFamily="34" charset="0"/>
                <a:cs typeface="Times New Roman" panose="02020603050405020304" pitchFamily="18" charset="0"/>
              </a:rPr>
              <a:t>SIR/SEIR </a:t>
            </a:r>
            <a:r>
              <a:rPr lang="ru-RU" sz="2400" dirty="0">
                <a:solidFill>
                  <a:schemeClr val="tx1"/>
                </a:solidFill>
                <a:latin typeface="+mn-lt"/>
                <a:ea typeface="Calibri" panose="020F0502020204030204" pitchFamily="34" charset="0"/>
                <a:cs typeface="Times New Roman" panose="02020603050405020304" pitchFamily="18" charset="0"/>
              </a:rPr>
              <a:t>очень чувствительны к выбору значений </a:t>
            </a:r>
            <a:r>
              <a:rPr lang="en-US" sz="2400" dirty="0">
                <a:solidFill>
                  <a:schemeClr val="tx1"/>
                </a:solidFill>
                <a:latin typeface="+mn-lt"/>
                <a:ea typeface="Calibri" panose="020F0502020204030204" pitchFamily="34" charset="0"/>
                <a:cs typeface="Times New Roman" panose="02020603050405020304" pitchFamily="18" charset="0"/>
              </a:rPr>
              <a:t>R0</a:t>
            </a:r>
            <a:r>
              <a:rPr lang="ru-RU" sz="2400" dirty="0">
                <a:solidFill>
                  <a:schemeClr val="tx1"/>
                </a:solidFill>
                <a:latin typeface="+mn-lt"/>
                <a:ea typeface="Calibri" panose="020F0502020204030204" pitchFamily="34" charset="0"/>
                <a:cs typeface="Times New Roman" panose="02020603050405020304" pitchFamily="18" charset="0"/>
              </a:rPr>
              <a:t>, так как именно индекс репродукции определяет скорость распространения эпидемии.</a:t>
            </a:r>
            <a:endParaRPr lang="en-US" sz="2400" dirty="0">
              <a:solidFill>
                <a:schemeClr val="tx1"/>
              </a:solidFill>
              <a:latin typeface="+mn-lt"/>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r>
              <a:rPr lang="ru-RU" sz="2400" b="1" dirty="0">
                <a:solidFill>
                  <a:schemeClr val="tx1"/>
                </a:solidFill>
                <a:latin typeface="+mn-lt"/>
                <a:ea typeface="Calibri" panose="020F0502020204030204" pitchFamily="34" charset="0"/>
                <a:cs typeface="Times New Roman" panose="02020603050405020304" pitchFamily="18" charset="0"/>
              </a:rPr>
              <a:t>Базовое предположение стандартных моделей класса </a:t>
            </a:r>
            <a:r>
              <a:rPr lang="en-US" sz="2400" b="1" dirty="0">
                <a:solidFill>
                  <a:schemeClr val="tx1"/>
                </a:solidFill>
                <a:latin typeface="+mn-lt"/>
                <a:ea typeface="Calibri" panose="020F0502020204030204" pitchFamily="34" charset="0"/>
                <a:cs typeface="Times New Roman" panose="02020603050405020304" pitchFamily="18" charset="0"/>
              </a:rPr>
              <a:t>SEIR </a:t>
            </a:r>
            <a:r>
              <a:rPr lang="ru-RU" sz="2400" b="1" dirty="0">
                <a:solidFill>
                  <a:schemeClr val="tx1"/>
                </a:solidFill>
                <a:latin typeface="+mn-lt"/>
                <a:ea typeface="Calibri" panose="020F0502020204030204" pitchFamily="34" charset="0"/>
                <a:cs typeface="Times New Roman" panose="02020603050405020304" pitchFamily="18" charset="0"/>
              </a:rPr>
              <a:t>– сохранение постоянного значения </a:t>
            </a:r>
            <a:r>
              <a:rPr lang="en-US" sz="2400" b="1" dirty="0">
                <a:solidFill>
                  <a:schemeClr val="tx1"/>
                </a:solidFill>
                <a:latin typeface="+mn-lt"/>
                <a:ea typeface="Calibri" panose="020F0502020204030204" pitchFamily="34" charset="0"/>
                <a:cs typeface="Times New Roman" panose="02020603050405020304" pitchFamily="18" charset="0"/>
              </a:rPr>
              <a:t>R0</a:t>
            </a:r>
            <a:r>
              <a:rPr lang="ru-RU" sz="2400" b="1" dirty="0">
                <a:solidFill>
                  <a:schemeClr val="tx1"/>
                </a:solidFill>
                <a:latin typeface="+mn-lt"/>
                <a:ea typeface="Calibri" panose="020F0502020204030204" pitchFamily="34" charset="0"/>
                <a:cs typeface="Times New Roman" panose="02020603050405020304" pitchFamily="18" charset="0"/>
              </a:rPr>
              <a:t>.</a:t>
            </a:r>
            <a:r>
              <a:rPr lang="ru-RU" sz="2400" dirty="0">
                <a:solidFill>
                  <a:schemeClr val="tx1"/>
                </a:solidFill>
                <a:latin typeface="+mn-lt"/>
                <a:ea typeface="Calibri" panose="020F0502020204030204" pitchFamily="34" charset="0"/>
                <a:cs typeface="Times New Roman" panose="02020603050405020304" pitchFamily="18" charset="0"/>
              </a:rPr>
              <a:t> Это позволяет оценивать распространение эпидемии в условиях отсутствия каких бы то ни было ограничений. </a:t>
            </a:r>
          </a:p>
          <a:p>
            <a:pPr marL="342900" indent="-342900" algn="just">
              <a:buFont typeface="Arial" panose="020B0604020202020204" pitchFamily="34" charset="0"/>
              <a:buChar char="•"/>
            </a:pPr>
            <a:r>
              <a:rPr lang="ru-RU" sz="2400" b="1" dirty="0">
                <a:solidFill>
                  <a:schemeClr val="tx1"/>
                </a:solidFill>
                <a:latin typeface="+mn-lt"/>
                <a:ea typeface="Calibri" panose="020F0502020204030204" pitchFamily="34" charset="0"/>
                <a:cs typeface="Times New Roman" panose="02020603050405020304" pitchFamily="18" charset="0"/>
              </a:rPr>
              <a:t>Однако такое предположение является нереалистичным, так как люди меняют свое поведение по мере распространения эпидемии и роста смертности,</a:t>
            </a:r>
            <a:r>
              <a:rPr lang="ru-RU" sz="2400" dirty="0">
                <a:solidFill>
                  <a:schemeClr val="tx1"/>
                </a:solidFill>
                <a:latin typeface="+mn-lt"/>
                <a:ea typeface="Calibri" panose="020F0502020204030204" pitchFamily="34" charset="0"/>
                <a:cs typeface="Times New Roman" panose="02020603050405020304" pitchFamily="18" charset="0"/>
              </a:rPr>
              <a:t> даже если государство не вводит ограничений. Поэтому при оценке количества спасенных жизней корректно рассматривать модель </a:t>
            </a:r>
            <a:r>
              <a:rPr lang="en-US" sz="2400" dirty="0">
                <a:solidFill>
                  <a:schemeClr val="tx1"/>
                </a:solidFill>
                <a:latin typeface="+mn-lt"/>
                <a:ea typeface="Calibri" panose="020F0502020204030204" pitchFamily="34" charset="0"/>
                <a:cs typeface="Times New Roman" panose="02020603050405020304" pitchFamily="18" charset="0"/>
              </a:rPr>
              <a:t>SEIR </a:t>
            </a:r>
            <a:r>
              <a:rPr lang="ru-RU" sz="2400" dirty="0">
                <a:solidFill>
                  <a:schemeClr val="tx1"/>
                </a:solidFill>
                <a:latin typeface="+mn-lt"/>
                <a:ea typeface="Calibri" panose="020F0502020204030204" pitchFamily="34" charset="0"/>
                <a:cs typeface="Times New Roman" panose="02020603050405020304" pitchFamily="18" charset="0"/>
              </a:rPr>
              <a:t>с меняющимся </a:t>
            </a:r>
            <a:r>
              <a:rPr lang="en-US" sz="2400" dirty="0">
                <a:solidFill>
                  <a:schemeClr val="tx1"/>
                </a:solidFill>
                <a:latin typeface="+mn-lt"/>
                <a:ea typeface="Calibri" panose="020F0502020204030204" pitchFamily="34" charset="0"/>
                <a:cs typeface="Times New Roman" panose="02020603050405020304" pitchFamily="18" charset="0"/>
              </a:rPr>
              <a:t>R0. </a:t>
            </a:r>
            <a:r>
              <a:rPr lang="ru-RU" sz="2400" dirty="0">
                <a:solidFill>
                  <a:schemeClr val="tx1"/>
                </a:solidFill>
                <a:latin typeface="+mn-lt"/>
                <a:ea typeface="Calibri" panose="020F0502020204030204" pitchFamily="34" charset="0"/>
                <a:cs typeface="Times New Roman" panose="02020603050405020304" pitchFamily="18" charset="0"/>
              </a:rPr>
              <a:t>Таким образом, альтернативным сценарием для сопоставления является изменение </a:t>
            </a:r>
            <a:r>
              <a:rPr lang="en-US" sz="2400" dirty="0">
                <a:solidFill>
                  <a:schemeClr val="tx1"/>
                </a:solidFill>
                <a:latin typeface="+mn-lt"/>
                <a:ea typeface="Calibri" panose="020F0502020204030204" pitchFamily="34" charset="0"/>
                <a:cs typeface="Times New Roman" panose="02020603050405020304" pitchFamily="18" charset="0"/>
              </a:rPr>
              <a:t>R0 </a:t>
            </a:r>
            <a:r>
              <a:rPr lang="ru-RU" sz="2400" dirty="0">
                <a:solidFill>
                  <a:schemeClr val="tx1"/>
                </a:solidFill>
                <a:latin typeface="+mn-lt"/>
                <a:ea typeface="Calibri" panose="020F0502020204030204" pitchFamily="34" charset="0"/>
                <a:cs typeface="Times New Roman" panose="02020603050405020304" pitchFamily="18" charset="0"/>
              </a:rPr>
              <a:t>«естественным образом», без введения ограничений. Это дает более реалистичную оценку спасенных жизней. </a:t>
            </a:r>
          </a:p>
          <a:p>
            <a:pPr marL="342900" indent="-342900" algn="just">
              <a:buFont typeface="Arial" panose="020B0604020202020204" pitchFamily="34" charset="0"/>
              <a:buChar char="•"/>
            </a:pPr>
            <a:r>
              <a:rPr lang="ru-RU" sz="2400" dirty="0">
                <a:solidFill>
                  <a:schemeClr val="tx1"/>
                </a:solidFill>
                <a:latin typeface="+mn-lt"/>
                <a:ea typeface="Calibri" panose="020F0502020204030204" pitchFamily="34" charset="0"/>
                <a:cs typeface="Times New Roman" panose="02020603050405020304" pitchFamily="18" charset="0"/>
              </a:rPr>
              <a:t>Для оценки изменения </a:t>
            </a:r>
            <a:r>
              <a:rPr lang="en-US" sz="2400" dirty="0">
                <a:solidFill>
                  <a:schemeClr val="tx1"/>
                </a:solidFill>
                <a:latin typeface="+mn-lt"/>
                <a:ea typeface="Calibri" panose="020F0502020204030204" pitchFamily="34" charset="0"/>
                <a:cs typeface="Times New Roman" panose="02020603050405020304" pitchFamily="18" charset="0"/>
              </a:rPr>
              <a:t>R0 </a:t>
            </a:r>
            <a:r>
              <a:rPr lang="ru-RU" sz="2400" dirty="0">
                <a:solidFill>
                  <a:schemeClr val="tx1"/>
                </a:solidFill>
                <a:latin typeface="+mn-lt"/>
                <a:ea typeface="Calibri" panose="020F0502020204030204" pitchFamily="34" charset="0"/>
                <a:cs typeface="Times New Roman" panose="02020603050405020304" pitchFamily="18" charset="0"/>
              </a:rPr>
              <a:t>по времени мы использовали подходы, предложенные в работах </a:t>
            </a:r>
            <a:r>
              <a:rPr lang="en-US" sz="2400" i="1" dirty="0">
                <a:solidFill>
                  <a:schemeClr val="tx1"/>
                </a:solidFill>
                <a:latin typeface="+mn-lt"/>
              </a:rPr>
              <a:t>Fernández-</a:t>
            </a:r>
            <a:r>
              <a:rPr lang="en-US" sz="2400" i="1" dirty="0" err="1">
                <a:solidFill>
                  <a:schemeClr val="tx1"/>
                </a:solidFill>
                <a:latin typeface="+mn-lt"/>
              </a:rPr>
              <a:t>Villaverde</a:t>
            </a:r>
            <a:r>
              <a:rPr lang="en-US" sz="2400" i="1" dirty="0">
                <a:solidFill>
                  <a:schemeClr val="tx1"/>
                </a:solidFill>
                <a:latin typeface="+mn-lt"/>
              </a:rPr>
              <a:t> J., Jones C. Estimating and Simulating a SIRD Model of COVID-19 for Many Countries, States, and Cities // Natl. Bur. Econ. Res. 2020 </a:t>
            </a:r>
            <a:r>
              <a:rPr lang="en-US" sz="2400" dirty="0">
                <a:solidFill>
                  <a:schemeClr val="tx1"/>
                </a:solidFill>
                <a:latin typeface="+mn-lt"/>
              </a:rPr>
              <a:t>и </a:t>
            </a:r>
            <a:r>
              <a:rPr lang="en-US" sz="2400" i="1" dirty="0">
                <a:solidFill>
                  <a:schemeClr val="tx1"/>
                </a:solidFill>
                <a:latin typeface="+mn-lt"/>
              </a:rPr>
              <a:t>Estimating the time-varying reproduction number of SARS-CoV-2 using national and subnational case counts // </a:t>
            </a:r>
            <a:r>
              <a:rPr lang="en-US" sz="2400" i="1" dirty="0" err="1">
                <a:solidFill>
                  <a:schemeClr val="tx1"/>
                </a:solidFill>
                <a:latin typeface="+mn-lt"/>
              </a:rPr>
              <a:t>Wellcome</a:t>
            </a:r>
            <a:r>
              <a:rPr lang="en-US" sz="2400" i="1" dirty="0">
                <a:solidFill>
                  <a:schemeClr val="tx1"/>
                </a:solidFill>
                <a:latin typeface="+mn-lt"/>
              </a:rPr>
              <a:t> Open Res. 2020. Т. 5. С. 112.</a:t>
            </a:r>
          </a:p>
          <a:p>
            <a:pPr marL="342900" indent="-342900" algn="just">
              <a:buFont typeface="Arial" panose="020B0604020202020204" pitchFamily="34" charset="0"/>
              <a:buChar char="•"/>
            </a:pPr>
            <a:r>
              <a:rPr lang="ru-RU" sz="2400" dirty="0">
                <a:solidFill>
                  <a:schemeClr val="tx1"/>
                </a:solidFill>
                <a:latin typeface="+mn-lt"/>
              </a:rPr>
              <a:t>В основе этих подходов лежит преобразование данных по изменению количества смертей/случаев (на дневном уровне) и заданных параметров вируса </a:t>
            </a:r>
            <a:r>
              <a:rPr lang="en-US" sz="2400" dirty="0">
                <a:solidFill>
                  <a:schemeClr val="tx1"/>
                </a:solidFill>
                <a:latin typeface="+mn-lt"/>
              </a:rPr>
              <a:t>SARS-nCov-2</a:t>
            </a:r>
            <a:r>
              <a:rPr lang="ru-RU" sz="2400" dirty="0">
                <a:solidFill>
                  <a:schemeClr val="tx1"/>
                </a:solidFill>
                <a:latin typeface="+mn-lt"/>
              </a:rPr>
              <a:t> (</a:t>
            </a:r>
            <a:r>
              <a:rPr lang="en-US" sz="2400" dirty="0">
                <a:solidFill>
                  <a:schemeClr val="tx1"/>
                </a:solidFill>
                <a:latin typeface="+mn-lt"/>
              </a:rPr>
              <a:t>COVID-19) </a:t>
            </a:r>
            <a:r>
              <a:rPr lang="ru-RU" sz="2400" dirty="0">
                <a:solidFill>
                  <a:schemeClr val="tx1"/>
                </a:solidFill>
                <a:latin typeface="+mn-lt"/>
              </a:rPr>
              <a:t>в оценки </a:t>
            </a:r>
            <a:r>
              <a:rPr lang="en-US" sz="2400" dirty="0">
                <a:solidFill>
                  <a:schemeClr val="tx1"/>
                </a:solidFill>
                <a:latin typeface="+mn-lt"/>
              </a:rPr>
              <a:t>R0. </a:t>
            </a:r>
            <a:r>
              <a:rPr lang="ru-RU" sz="2400" dirty="0">
                <a:solidFill>
                  <a:schemeClr val="tx1"/>
                </a:solidFill>
                <a:latin typeface="+mn-lt"/>
              </a:rPr>
              <a:t>Однако это позволяет оценивать изменение </a:t>
            </a:r>
            <a:r>
              <a:rPr lang="en-US" sz="2400" dirty="0">
                <a:solidFill>
                  <a:schemeClr val="tx1"/>
                </a:solidFill>
                <a:latin typeface="+mn-lt"/>
              </a:rPr>
              <a:t>R0 </a:t>
            </a:r>
            <a:r>
              <a:rPr lang="ru-RU" sz="2400" dirty="0">
                <a:solidFill>
                  <a:schemeClr val="tx1"/>
                </a:solidFill>
                <a:latin typeface="+mn-lt"/>
              </a:rPr>
              <a:t>только пост </a:t>
            </a:r>
            <a:r>
              <a:rPr lang="ru-RU" sz="2400" dirty="0" err="1">
                <a:solidFill>
                  <a:schemeClr val="tx1"/>
                </a:solidFill>
                <a:latin typeface="+mn-lt"/>
              </a:rPr>
              <a:t>фактум</a:t>
            </a:r>
            <a:r>
              <a:rPr lang="ru-RU" sz="2400" dirty="0">
                <a:solidFill>
                  <a:schemeClr val="tx1"/>
                </a:solidFill>
                <a:latin typeface="+mn-lt"/>
              </a:rPr>
              <a:t>.</a:t>
            </a:r>
            <a:r>
              <a:rPr lang="ru-RU" sz="2400" b="1" dirty="0">
                <a:solidFill>
                  <a:schemeClr val="tx1"/>
                </a:solidFill>
                <a:latin typeface="+mn-lt"/>
              </a:rPr>
              <a:t> Подобные оценки невозможно было бы сделать в конце марта, когда эпидемия только начиналась. </a:t>
            </a:r>
            <a:endParaRPr lang="en-US" sz="2400" b="1" dirty="0">
              <a:solidFill>
                <a:schemeClr val="tx1"/>
              </a:solidFill>
              <a:latin typeface="+mn-lt"/>
            </a:endParaRPr>
          </a:p>
        </p:txBody>
      </p:sp>
      <p:sp>
        <p:nvSpPr>
          <p:cNvPr id="13" name="Заголовок основного текста">
            <a:extLst>
              <a:ext uri="{FF2B5EF4-FFF2-40B4-BE49-F238E27FC236}">
                <a16:creationId xmlns:a16="http://schemas.microsoft.com/office/drawing/2014/main" id="{473DAFC3-4FCE-4D3A-8825-3EBE92928B11}"/>
              </a:ext>
            </a:extLst>
          </p:cNvPr>
          <p:cNvSpPr txBox="1"/>
          <p:nvPr/>
        </p:nvSpPr>
        <p:spPr>
          <a:xfrm>
            <a:off x="3154799" y="780969"/>
            <a:ext cx="197050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rPr lang="en-US" sz="5400" dirty="0"/>
              <a:t>R</a:t>
            </a:r>
            <a:r>
              <a:rPr lang="ru-RU" sz="5400" dirty="0"/>
              <a:t>0</a:t>
            </a:r>
            <a:r>
              <a:rPr lang="en-US" sz="5400" dirty="0"/>
              <a:t>(t) </a:t>
            </a:r>
            <a:r>
              <a:rPr lang="ru-RU" sz="5400" dirty="0"/>
              <a:t>– ключевой параметр распространения эпидемии</a:t>
            </a:r>
          </a:p>
        </p:txBody>
      </p:sp>
      <p:sp>
        <p:nvSpPr>
          <p:cNvPr id="15" name="Прямоугольник 14">
            <a:extLst>
              <a:ext uri="{FF2B5EF4-FFF2-40B4-BE49-F238E27FC236}">
                <a16:creationId xmlns:a16="http://schemas.microsoft.com/office/drawing/2014/main" id="{FFD5502E-FD52-409E-B95D-5D3FB8A4E0CF}"/>
              </a:ext>
            </a:extLst>
          </p:cNvPr>
          <p:cNvSpPr/>
          <p:nvPr/>
        </p:nvSpPr>
        <p:spPr>
          <a:xfrm>
            <a:off x="12854918" y="7780091"/>
            <a:ext cx="10702903" cy="584775"/>
          </a:xfrm>
          <a:prstGeom prst="rect">
            <a:avLst/>
          </a:prstGeom>
        </p:spPr>
        <p:txBody>
          <a:bodyPr wrap="square">
            <a:spAutoFit/>
          </a:bodyPr>
          <a:lstStyle/>
          <a:p>
            <a:r>
              <a:rPr lang="ru-RU" sz="3200" b="1" dirty="0">
                <a:cs typeface="Times New Roman" panose="02020603050405020304" pitchFamily="18" charset="0"/>
              </a:rPr>
              <a:t>Оценка меняющегося во времени параметра </a:t>
            </a:r>
            <a:r>
              <a:rPr lang="en-US" sz="3200" b="1" dirty="0">
                <a:cs typeface="Times New Roman" panose="02020603050405020304" pitchFamily="18" charset="0"/>
              </a:rPr>
              <a:t>R0</a:t>
            </a:r>
            <a:r>
              <a:rPr lang="ru-RU" sz="3200" b="1" dirty="0">
                <a:cs typeface="Times New Roman" panose="02020603050405020304" pitchFamily="18" charset="0"/>
              </a:rPr>
              <a:t> - страны</a:t>
            </a:r>
            <a:endParaRPr lang="ru-RU" sz="3200" b="1" dirty="0"/>
          </a:p>
        </p:txBody>
      </p:sp>
      <p:pic>
        <p:nvPicPr>
          <p:cNvPr id="2" name="Рисунок 1">
            <a:extLst>
              <a:ext uri="{FF2B5EF4-FFF2-40B4-BE49-F238E27FC236}">
                <a16:creationId xmlns:a16="http://schemas.microsoft.com/office/drawing/2014/main" id="{086BC15A-6781-4835-B80D-B61CC43C9A2F}"/>
              </a:ext>
            </a:extLst>
          </p:cNvPr>
          <p:cNvPicPr>
            <a:picLocks noChangeAspect="1"/>
          </p:cNvPicPr>
          <p:nvPr/>
        </p:nvPicPr>
        <p:blipFill>
          <a:blip r:embed="rId4"/>
          <a:stretch>
            <a:fillRect/>
          </a:stretch>
        </p:blipFill>
        <p:spPr>
          <a:xfrm>
            <a:off x="12698675" y="2932385"/>
            <a:ext cx="10265596" cy="4403531"/>
          </a:xfrm>
          <a:prstGeom prst="rect">
            <a:avLst/>
          </a:prstGeom>
        </p:spPr>
      </p:pic>
      <p:pic>
        <p:nvPicPr>
          <p:cNvPr id="5" name="Рисунок 4">
            <a:extLst>
              <a:ext uri="{FF2B5EF4-FFF2-40B4-BE49-F238E27FC236}">
                <a16:creationId xmlns:a16="http://schemas.microsoft.com/office/drawing/2014/main" id="{B38070E3-858E-42C0-9BC0-7BE0B75ACAE7}"/>
              </a:ext>
            </a:extLst>
          </p:cNvPr>
          <p:cNvPicPr>
            <a:picLocks noChangeAspect="1"/>
          </p:cNvPicPr>
          <p:nvPr/>
        </p:nvPicPr>
        <p:blipFill>
          <a:blip r:embed="rId5"/>
          <a:stretch>
            <a:fillRect/>
          </a:stretch>
        </p:blipFill>
        <p:spPr>
          <a:xfrm>
            <a:off x="12843954" y="8330442"/>
            <a:ext cx="10554315" cy="4541108"/>
          </a:xfrm>
          <a:prstGeom prst="rect">
            <a:avLst/>
          </a:prstGeom>
        </p:spPr>
      </p:pic>
      <p:sp>
        <p:nvSpPr>
          <p:cNvPr id="17" name="TextBox 16">
            <a:extLst>
              <a:ext uri="{FF2B5EF4-FFF2-40B4-BE49-F238E27FC236}">
                <a16:creationId xmlns:a16="http://schemas.microsoft.com/office/drawing/2014/main" id="{40AF5E65-F0AB-40F5-A551-1BFCEB2DB8A9}"/>
              </a:ext>
            </a:extLst>
          </p:cNvPr>
          <p:cNvSpPr txBox="1"/>
          <p:nvPr/>
        </p:nvSpPr>
        <p:spPr>
          <a:xfrm>
            <a:off x="12756621" y="13087431"/>
            <a:ext cx="10801200" cy="42126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algn="l"/>
            <a:r>
              <a:rPr kumimoji="0" lang="ru-RU" sz="1800" b="0" i="1" u="none" strike="noStrike" cap="none" spc="0" normalizeH="0" baseline="0" dirty="0">
                <a:ln>
                  <a:noFill/>
                </a:ln>
                <a:solidFill>
                  <a:srgbClr val="000000"/>
                </a:solidFill>
                <a:effectLst/>
                <a:uFillTx/>
                <a:latin typeface="+mn-lt"/>
                <a:ea typeface="+mj-ea"/>
                <a:cs typeface="+mj-cs"/>
                <a:sym typeface="Helvetica Light"/>
              </a:rPr>
              <a:t>Источник: </a:t>
            </a:r>
            <a:r>
              <a:rPr lang="en-US" sz="1800" i="1" dirty="0">
                <a:latin typeface="+mn-lt"/>
              </a:rPr>
              <a:t>[Abbot et al, 2020]</a:t>
            </a:r>
            <a:endParaRPr kumimoji="0" lang="ru-RU" sz="1800" b="0" i="1" u="none" strike="noStrike" cap="none" spc="0" normalizeH="0" baseline="0" dirty="0">
              <a:ln>
                <a:noFill/>
              </a:ln>
              <a:solidFill>
                <a:srgbClr val="000000"/>
              </a:solidFill>
              <a:effectLst/>
              <a:uFillTx/>
              <a:latin typeface="+mn-lt"/>
              <a:ea typeface="+mj-ea"/>
              <a:cs typeface="+mj-cs"/>
              <a:sym typeface="Helvetica Light"/>
            </a:endParaRPr>
          </a:p>
        </p:txBody>
      </p:sp>
      <p:sp>
        <p:nvSpPr>
          <p:cNvPr id="3" name="Номер слайда 2"/>
          <p:cNvSpPr>
            <a:spLocks noGrp="1"/>
          </p:cNvSpPr>
          <p:nvPr>
            <p:ph type="sldNum" sz="quarter" idx="2"/>
          </p:nvPr>
        </p:nvSpPr>
        <p:spPr/>
        <p:txBody>
          <a:bodyPr/>
          <a:lstStyle/>
          <a:p>
            <a:fld id="{86CB4B4D-7CA3-9044-876B-883B54F8677D}" type="slidenum">
              <a:rPr lang="ru-RU" smtClean="0"/>
              <a:t>9</a:t>
            </a:fld>
            <a:endParaRPr lang="ru-RU"/>
          </a:p>
        </p:txBody>
      </p:sp>
    </p:spTree>
    <p:extLst>
      <p:ext uri="{BB962C8B-B14F-4D97-AF65-F5344CB8AC3E}">
        <p14:creationId xmlns:p14="http://schemas.microsoft.com/office/powerpoint/2010/main" val="139061797"/>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6301</TotalTime>
  <Words>3210</Words>
  <Application>Microsoft Office PowerPoint</Application>
  <PresentationFormat>Произвольный</PresentationFormat>
  <Paragraphs>150</Paragraphs>
  <Slides>12</Slides>
  <Notes>11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Arial Narrow</vt:lpstr>
      <vt:lpstr>Cambria Math</vt:lpstr>
      <vt:lpstr>Helvetica</vt:lpstr>
      <vt:lpstr>Helvetica Light</vt:lpstr>
      <vt:lpstr>Helvetica Neue</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AZ AZ</cp:lastModifiedBy>
  <cp:revision>339</cp:revision>
  <cp:lastPrinted>2020-06-27T12:21:35Z</cp:lastPrinted>
  <dcterms:modified xsi:type="dcterms:W3CDTF">2020-06-29T07:29:25Z</dcterms:modified>
</cp:coreProperties>
</file>