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3" r:id="rId5"/>
    <p:sldId id="257" r:id="rId6"/>
    <p:sldId id="258" r:id="rId7"/>
    <p:sldId id="265" r:id="rId8"/>
    <p:sldId id="266" r:id="rId9"/>
    <p:sldId id="259" r:id="rId10"/>
    <p:sldId id="260" r:id="rId11"/>
    <p:sldId id="268" r:id="rId12"/>
    <p:sldId id="267"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40" y="-72"/>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380467-DE0A-4B6F-AEE4-A84B381101C0}" type="datetimeFigureOut">
              <a:rPr lang="ru-RU" smtClean="0"/>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221532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380467-DE0A-4B6F-AEE4-A84B381101C0}" type="datetimeFigureOut">
              <a:rPr lang="ru-RU" smtClean="0"/>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301054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380467-DE0A-4B6F-AEE4-A84B381101C0}" type="datetimeFigureOut">
              <a:rPr lang="ru-RU" smtClean="0"/>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80053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380467-DE0A-4B6F-AEE4-A84B381101C0}" type="datetimeFigureOut">
              <a:rPr lang="ru-RU" smtClean="0"/>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109049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380467-DE0A-4B6F-AEE4-A84B381101C0}" type="datetimeFigureOut">
              <a:rPr lang="ru-RU" smtClean="0"/>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153864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380467-DE0A-4B6F-AEE4-A84B381101C0}" type="datetimeFigureOut">
              <a:rPr lang="ru-RU" smtClean="0"/>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107876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380467-DE0A-4B6F-AEE4-A84B381101C0}" type="datetimeFigureOut">
              <a:rPr lang="ru-RU" smtClean="0"/>
              <a:t>09.04.2015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53658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380467-DE0A-4B6F-AEE4-A84B381101C0}" type="datetimeFigureOut">
              <a:rPr lang="ru-RU" smtClean="0"/>
              <a:t>09.04.2015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2043094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380467-DE0A-4B6F-AEE4-A84B381101C0}" type="datetimeFigureOut">
              <a:rPr lang="ru-RU" smtClean="0"/>
              <a:t>09.04.2015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336059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380467-DE0A-4B6F-AEE4-A84B381101C0}" type="datetimeFigureOut">
              <a:rPr lang="ru-RU" smtClean="0"/>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136905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380467-DE0A-4B6F-AEE4-A84B381101C0}" type="datetimeFigureOut">
              <a:rPr lang="ru-RU" smtClean="0"/>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FD7B38-5640-47B6-B334-724BBC424482}" type="slidenum">
              <a:rPr lang="ru-RU" smtClean="0"/>
              <a:t>‹#›</a:t>
            </a:fld>
            <a:endParaRPr lang="ru-RU"/>
          </a:p>
        </p:txBody>
      </p:sp>
    </p:spTree>
    <p:extLst>
      <p:ext uri="{BB962C8B-B14F-4D97-AF65-F5344CB8AC3E}">
        <p14:creationId xmlns:p14="http://schemas.microsoft.com/office/powerpoint/2010/main" val="155028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80467-DE0A-4B6F-AEE4-A84B381101C0}" type="datetimeFigureOut">
              <a:rPr lang="ru-RU" smtClean="0"/>
              <a:t>09.04.2015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D7B38-5640-47B6-B334-724BBC424482}" type="slidenum">
              <a:rPr lang="ru-RU" smtClean="0"/>
              <a:t>‹#›</a:t>
            </a:fld>
            <a:endParaRPr lang="ru-RU"/>
          </a:p>
        </p:txBody>
      </p:sp>
    </p:spTree>
    <p:extLst>
      <p:ext uri="{BB962C8B-B14F-4D97-AF65-F5344CB8AC3E}">
        <p14:creationId xmlns:p14="http://schemas.microsoft.com/office/powerpoint/2010/main" val="2599274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obirka.org/forum/memberlist.php?mode=viewprofile&amp;u=1413" TargetMode="External"/><Relationship Id="rId2" Type="http://schemas.openxmlformats.org/officeDocument/2006/relationships/hyperlink" Target="http://www.probirka.org/forum/memberlist.php?mode=viewprofile&amp;u=274"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hyperlink" Target="http://www.probirka.org/forum/memberlist.php?mode=viewprofile&amp;u=2240" TargetMode="External"/><Relationship Id="rId2" Type="http://schemas.openxmlformats.org/officeDocument/2006/relationships/hyperlink" Target="http://www.probirka.org/forum/memberlist.php?mode=viewprofile&amp;u=3899"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k.com/topic-40339836_26643946?post=158" TargetMode="External"/><Relationship Id="rId2" Type="http://schemas.openxmlformats.org/officeDocument/2006/relationships/hyperlink" Target="https://vk.com/id105387377" TargetMode="External"/><Relationship Id="rId1" Type="http://schemas.openxmlformats.org/officeDocument/2006/relationships/slideLayout" Target="../slideLayouts/slideLayout2.xml"/><Relationship Id="rId4" Type="http://schemas.openxmlformats.org/officeDocument/2006/relationships/hyperlink" Target="https://vk.com/sign_of_chao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k.com/id11078477" TargetMode="External"/><Relationship Id="rId2" Type="http://schemas.openxmlformats.org/officeDocument/2006/relationships/hyperlink" Target="https://vk.com/artursulpa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regnancy.manual.ru/board/viewtopic.php?p=1229528#p1229528" TargetMode="External"/><Relationship Id="rId2" Type="http://schemas.openxmlformats.org/officeDocument/2006/relationships/hyperlink" Target="https://vk.com/lilium.marine" TargetMode="External"/><Relationship Id="rId1" Type="http://schemas.openxmlformats.org/officeDocument/2006/relationships/slideLayout" Target="../slideLayouts/slideLayout2.xml"/><Relationship Id="rId6" Type="http://schemas.openxmlformats.org/officeDocument/2006/relationships/hyperlink" Target="http://pregnancy.manual.ru/board/viewtopic.php?p=484360#p484360" TargetMode="External"/><Relationship Id="rId5" Type="http://schemas.openxmlformats.org/officeDocument/2006/relationships/image" Target="../media/image4.png"/><Relationship Id="rId4" Type="http://schemas.openxmlformats.org/officeDocument/2006/relationships/hyperlink" Target="http://pregnancy.manual.ru/board/memberlist.php?mode=viewprofile&amp;u=663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regnancy.manual.ru/board/memberlist.php?mode=viewprofile&amp;u=1014" TargetMode="External"/><Relationship Id="rId2" Type="http://schemas.openxmlformats.org/officeDocument/2006/relationships/hyperlink" Target="http://pregnancy.manual.ru/board/viewtopic.php?p=1229528#p1229528" TargetMode="External"/><Relationship Id="rId1" Type="http://schemas.openxmlformats.org/officeDocument/2006/relationships/slideLayout" Target="../slideLayouts/slideLayout2.xml"/><Relationship Id="rId4" Type="http://schemas.openxmlformats.org/officeDocument/2006/relationships/hyperlink" Target="http://pregnancy.manual.ru/board/memberlist.php?mode=viewprofile&amp;u=870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regnancy.manual.ru/board/memberlist.php?mode=viewprofile&amp;u=64" TargetMode="External"/><Relationship Id="rId2" Type="http://schemas.openxmlformats.org/officeDocument/2006/relationships/hyperlink" Target="http://pregnancy.manual.ru/board/viewtopic.php?p=234853#p234853"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Нетерпимость в области </a:t>
            </a:r>
            <a:r>
              <a:rPr lang="ru-RU" dirty="0" err="1" smtClean="0"/>
              <a:t>прокреативного</a:t>
            </a:r>
            <a:r>
              <a:rPr lang="ru-RU" dirty="0" smtClean="0"/>
              <a:t/>
            </a:r>
            <a:br>
              <a:rPr lang="ru-RU" dirty="0" smtClean="0"/>
            </a:br>
            <a:r>
              <a:rPr lang="ru-RU" dirty="0" smtClean="0"/>
              <a:t>поведения</a:t>
            </a:r>
            <a:endParaRPr lang="ru-RU" dirty="0"/>
          </a:p>
        </p:txBody>
      </p:sp>
      <p:sp>
        <p:nvSpPr>
          <p:cNvPr id="3" name="Подзаголовок 2"/>
          <p:cNvSpPr>
            <a:spLocks noGrp="1"/>
          </p:cNvSpPr>
          <p:nvPr>
            <p:ph type="subTitle" idx="1"/>
          </p:nvPr>
        </p:nvSpPr>
        <p:spPr/>
        <p:txBody>
          <a:bodyPr/>
          <a:lstStyle/>
          <a:p>
            <a:r>
              <a:rPr lang="ru-RU" dirty="0" smtClean="0"/>
              <a:t>Исупова О.Г. </a:t>
            </a:r>
            <a:r>
              <a:rPr lang="ru-RU" dirty="0" err="1" smtClean="0"/>
              <a:t>снс</a:t>
            </a:r>
            <a:r>
              <a:rPr lang="ru-RU" dirty="0" smtClean="0"/>
              <a:t>, Институт Демографии НИУ ВШЭ</a:t>
            </a:r>
          </a:p>
          <a:p>
            <a:endParaRPr lang="ru-RU" dirty="0"/>
          </a:p>
        </p:txBody>
      </p:sp>
    </p:spTree>
    <p:extLst>
      <p:ext uri="{BB962C8B-B14F-4D97-AF65-F5344CB8AC3E}">
        <p14:creationId xmlns:p14="http://schemas.microsoft.com/office/powerpoint/2010/main" val="191873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288256"/>
            <a:ext cx="8229600" cy="4525963"/>
          </a:xfrm>
        </p:spPr>
        <p:txBody>
          <a:bodyPr>
            <a:noAutofit/>
          </a:bodyPr>
          <a:lstStyle/>
          <a:p>
            <a:pPr marL="0" indent="0" algn="just">
              <a:buNone/>
            </a:pPr>
            <a:r>
              <a:rPr lang="ru-RU" sz="2000" dirty="0" err="1" smtClean="0"/>
              <a:t>ЭКОшницы</a:t>
            </a:r>
            <a:r>
              <a:rPr lang="ru-RU" sz="2000" dirty="0" smtClean="0"/>
              <a:t> о </a:t>
            </a:r>
            <a:r>
              <a:rPr lang="ru-RU" sz="2000" dirty="0" err="1" smtClean="0"/>
              <a:t>чайлдфри</a:t>
            </a:r>
            <a:r>
              <a:rPr lang="ru-RU" sz="2000" dirty="0" smtClean="0"/>
              <a:t>: </a:t>
            </a:r>
          </a:p>
          <a:p>
            <a:pPr algn="just"/>
            <a:r>
              <a:rPr lang="ru-RU" sz="2000" u="sng" dirty="0" smtClean="0">
                <a:hlinkClick r:id="rId2"/>
              </a:rPr>
              <a:t>М-Л</a:t>
            </a:r>
            <a:r>
              <a:rPr lang="ru-RU" sz="2000" dirty="0" smtClean="0"/>
              <a:t> </a:t>
            </a:r>
            <a:r>
              <a:rPr lang="ru-RU" sz="2000" dirty="0"/>
              <a:t>20 </a:t>
            </a:r>
            <a:r>
              <a:rPr lang="ru-RU" sz="2000" dirty="0" err="1"/>
              <a:t>мар</a:t>
            </a:r>
            <a:r>
              <a:rPr lang="ru-RU" sz="2000" dirty="0"/>
              <a:t> 2009, 12:23</a:t>
            </a:r>
          </a:p>
          <a:p>
            <a:pPr marL="0" indent="0" algn="just">
              <a:buNone/>
            </a:pPr>
            <a:r>
              <a:rPr lang="ru-RU" sz="2000" dirty="0" smtClean="0"/>
              <a:t>«Не </a:t>
            </a:r>
            <a:r>
              <a:rPr lang="ru-RU" sz="2000" dirty="0"/>
              <a:t>верю только одной группе людей. Это те кто говорит что они </a:t>
            </a:r>
            <a:r>
              <a:rPr lang="ru-RU" sz="2000" dirty="0" err="1" smtClean="0"/>
              <a:t>чайлдфри</a:t>
            </a:r>
            <a:r>
              <a:rPr lang="ru-RU" sz="2000" dirty="0" smtClean="0"/>
              <a:t>. Ибо</a:t>
            </a:r>
            <a:r>
              <a:rPr lang="ru-RU" sz="2000" dirty="0"/>
              <a:t>: что бы говорить о жизни на том свете, надо там побывать!!! И пусть </a:t>
            </a:r>
            <a:r>
              <a:rPr lang="ru-RU" sz="2000" dirty="0" err="1"/>
              <a:t>милион</a:t>
            </a:r>
            <a:r>
              <a:rPr lang="ru-RU" sz="2000" dirty="0"/>
              <a:t> </a:t>
            </a:r>
            <a:r>
              <a:rPr lang="ru-RU" sz="2000" dirty="0" err="1"/>
              <a:t>чайлдфри</a:t>
            </a:r>
            <a:r>
              <a:rPr lang="ru-RU" sz="2000" dirty="0"/>
              <a:t> скажет что это было ни к чему все. Не поверю никому. Ибо сказать нужны тебе дети или нет, можно только заимев СВОЕГО </a:t>
            </a:r>
            <a:r>
              <a:rPr lang="ru-RU" sz="2000" dirty="0" smtClean="0"/>
              <a:t>ребенка. Чего </a:t>
            </a:r>
            <a:r>
              <a:rPr lang="ru-RU" sz="2000" dirty="0"/>
              <a:t>и всем желаю</a:t>
            </a:r>
            <a:r>
              <a:rPr lang="ru-RU" sz="2000" dirty="0" smtClean="0"/>
              <a:t>.»</a:t>
            </a:r>
            <a:endParaRPr lang="ru-RU" sz="2000" dirty="0"/>
          </a:p>
          <a:p>
            <a:pPr marL="0" indent="0" algn="just">
              <a:buNone/>
            </a:pPr>
            <a:r>
              <a:rPr lang="ru-RU" sz="2000" u="sng" dirty="0" smtClean="0">
                <a:hlinkClick r:id="rId3"/>
              </a:rPr>
              <a:t>o2</a:t>
            </a:r>
            <a:r>
              <a:rPr lang="ru-RU" sz="2000" dirty="0"/>
              <a:t> </a:t>
            </a:r>
            <a:r>
              <a:rPr lang="ru-RU" sz="2000" dirty="0" smtClean="0"/>
              <a:t>05 </a:t>
            </a:r>
            <a:r>
              <a:rPr lang="ru-RU" sz="2000" dirty="0"/>
              <a:t>сен 2007, 00:18</a:t>
            </a:r>
          </a:p>
          <a:p>
            <a:pPr marL="0" indent="0" algn="just">
              <a:buNone/>
            </a:pPr>
            <a:r>
              <a:rPr lang="ru-RU" sz="2000" dirty="0" smtClean="0"/>
              <a:t>«НЕ </a:t>
            </a:r>
            <a:r>
              <a:rPr lang="ru-RU" sz="2000" dirty="0"/>
              <a:t>ХОТЕТЬ ребенка ( в смысле, никогда) - это НЕНОРМАЛЬНО, потому что несомненно приведет к исчезновению человека, как вида. А не мочь родить это, извините, чисто технические </a:t>
            </a:r>
            <a:r>
              <a:rPr lang="ru-RU" sz="2000" dirty="0" smtClean="0"/>
              <a:t>проблемы. У </a:t>
            </a:r>
            <a:r>
              <a:rPr lang="ru-RU" sz="2000" dirty="0"/>
              <a:t>меня нет "Феррари", потому, что я ее не </a:t>
            </a:r>
            <a:r>
              <a:rPr lang="ru-RU" sz="2000" dirty="0" smtClean="0"/>
              <a:t>хочу. У </a:t>
            </a:r>
            <a:r>
              <a:rPr lang="ru-RU" sz="2000" dirty="0"/>
              <a:t>меня нет "Феррари" (пока), потому, что нет денег (пока</a:t>
            </a:r>
            <a:r>
              <a:rPr lang="ru-RU" sz="2000" dirty="0" smtClean="0"/>
              <a:t>). В </a:t>
            </a:r>
            <a:r>
              <a:rPr lang="ru-RU" sz="2000" dirty="0"/>
              <a:t>первом случае "Феррари" так и не будет никогда</a:t>
            </a:r>
            <a:r>
              <a:rPr lang="ru-RU" sz="2000" dirty="0" smtClean="0"/>
              <a:t>...</a:t>
            </a:r>
          </a:p>
        </p:txBody>
      </p:sp>
      <p:pic>
        <p:nvPicPr>
          <p:cNvPr id="3076" name="Picture 4" descr="Razz"/>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865225" y="3389313"/>
            <a:ext cx="161925" cy="161925"/>
          </a:xfrm>
          <a:prstGeom prst="rect">
            <a:avLst/>
          </a:prstGeom>
          <a:noFill/>
          <a:extLst>
            <a:ext uri="{909E8E84-426E-40DD-AFC4-6F175D3DCCD1}">
              <a14:hiddenFill xmlns:a14="http://schemas.microsoft.com/office/drawing/2010/main">
                <a:solidFill>
                  <a:srgbClr val="FFFFFF"/>
                </a:solidFill>
              </a14:hiddenFill>
            </a:ext>
          </a:extLst>
        </p:spPr>
      </p:pic>
      <p:sp>
        <p:nvSpPr>
          <p:cNvPr id="15" name="Заголовок 1"/>
          <p:cNvSpPr>
            <a:spLocks noGrp="1"/>
          </p:cNvSpPr>
          <p:nvPr>
            <p:ph type="title"/>
          </p:nvPr>
        </p:nvSpPr>
        <p:spPr>
          <a:xfrm>
            <a:off x="457200" y="0"/>
            <a:ext cx="8534400" cy="1143000"/>
          </a:xfrm>
        </p:spPr>
        <p:txBody>
          <a:bodyPr>
            <a:normAutofit fontScale="90000"/>
          </a:bodyPr>
          <a:lstStyle/>
          <a:p>
            <a:r>
              <a:rPr lang="ru-RU" dirty="0" err="1" smtClean="0"/>
              <a:t>Чайлдфри</a:t>
            </a:r>
            <a:r>
              <a:rPr lang="ru-RU" dirty="0" smtClean="0"/>
              <a:t>, «мамочки», «</a:t>
            </a:r>
            <a:r>
              <a:rPr lang="ru-RU" dirty="0" err="1" smtClean="0"/>
              <a:t>самомамы</a:t>
            </a:r>
            <a:r>
              <a:rPr lang="ru-RU" dirty="0" smtClean="0"/>
              <a:t>», «</a:t>
            </a:r>
            <a:r>
              <a:rPr lang="ru-RU" dirty="0" err="1" smtClean="0"/>
              <a:t>ЭКОшницы</a:t>
            </a:r>
            <a:r>
              <a:rPr lang="ru-RU" dirty="0" smtClean="0"/>
              <a:t>» и др. друг о друге</a:t>
            </a:r>
            <a:endParaRPr lang="ru-RU" dirty="0"/>
          </a:p>
        </p:txBody>
      </p:sp>
    </p:spTree>
    <p:extLst>
      <p:ext uri="{BB962C8B-B14F-4D97-AF65-F5344CB8AC3E}">
        <p14:creationId xmlns:p14="http://schemas.microsoft.com/office/powerpoint/2010/main" val="309194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288256"/>
            <a:ext cx="8229600" cy="4525963"/>
          </a:xfrm>
        </p:spPr>
        <p:txBody>
          <a:bodyPr>
            <a:noAutofit/>
          </a:bodyPr>
          <a:lstStyle/>
          <a:p>
            <a:pPr marL="0" indent="0" algn="just">
              <a:buNone/>
            </a:pPr>
            <a:r>
              <a:rPr lang="ru-RU" sz="2000" dirty="0" err="1" smtClean="0"/>
              <a:t>ЭКОшницы</a:t>
            </a:r>
            <a:r>
              <a:rPr lang="ru-RU" sz="2000" dirty="0" smtClean="0"/>
              <a:t> о многодетности:</a:t>
            </a:r>
          </a:p>
          <a:p>
            <a:pPr marL="0" lvl="0" indent="0" algn="just" eaLnBrk="0" fontAlgn="base" hangingPunct="0">
              <a:spcBef>
                <a:spcPct val="0"/>
              </a:spcBef>
              <a:spcAft>
                <a:spcPct val="0"/>
              </a:spcAft>
              <a:buNone/>
            </a:pPr>
            <a:r>
              <a:rPr lang="ru-RU" altLang="ru-RU" sz="2000" u="sng" dirty="0" err="1" smtClean="0">
                <a:solidFill>
                  <a:srgbClr val="055ABA"/>
                </a:solidFill>
                <a:latin typeface="Tahoma" pitchFamily="34" charset="0"/>
                <a:cs typeface="Tahoma" pitchFamily="34" charset="0"/>
                <a:hlinkClick r:id="rId2"/>
              </a:rPr>
              <a:t>cp</a:t>
            </a:r>
            <a:r>
              <a:rPr lang="ru-RU" altLang="ru-RU" sz="2000" dirty="0" smtClean="0">
                <a:solidFill>
                  <a:srgbClr val="333333"/>
                </a:solidFill>
                <a:latin typeface="Tahoma" pitchFamily="34" charset="0"/>
                <a:cs typeface="Tahoma" pitchFamily="34" charset="0"/>
              </a:rPr>
              <a:t> </a:t>
            </a:r>
            <a:r>
              <a:rPr lang="ru-RU" altLang="ru-RU" sz="2000" dirty="0">
                <a:solidFill>
                  <a:srgbClr val="333333"/>
                </a:solidFill>
                <a:latin typeface="Tahoma" pitchFamily="34" charset="0"/>
                <a:cs typeface="Tahoma" pitchFamily="34" charset="0"/>
              </a:rPr>
              <a:t>10 ноя 2008, </a:t>
            </a:r>
            <a:r>
              <a:rPr lang="ru-RU" altLang="ru-RU" sz="2000" dirty="0" smtClean="0">
                <a:solidFill>
                  <a:srgbClr val="333333"/>
                </a:solidFill>
                <a:latin typeface="Tahoma" pitchFamily="34" charset="0"/>
                <a:cs typeface="Tahoma" pitchFamily="34" charset="0"/>
              </a:rPr>
              <a:t>16:51</a:t>
            </a:r>
          </a:p>
          <a:p>
            <a:pPr marL="0" lvl="0" indent="0" algn="just" eaLnBrk="0" fontAlgn="base" hangingPunct="0">
              <a:spcBef>
                <a:spcPct val="0"/>
              </a:spcBef>
              <a:spcAft>
                <a:spcPct val="0"/>
              </a:spcAft>
              <a:buNone/>
            </a:pPr>
            <a:r>
              <a:rPr lang="ru-RU" altLang="ru-RU" sz="2000" dirty="0" smtClean="0">
                <a:solidFill>
                  <a:srgbClr val="333333"/>
                </a:solidFill>
                <a:latin typeface="Tahoma" pitchFamily="34" charset="0"/>
                <a:cs typeface="Tahoma" pitchFamily="34" charset="0"/>
              </a:rPr>
              <a:t>«</a:t>
            </a:r>
            <a:r>
              <a:rPr lang="ru-RU" altLang="ru-RU" sz="2000" dirty="0" smtClean="0">
                <a:solidFill>
                  <a:srgbClr val="000000"/>
                </a:solidFill>
                <a:latin typeface="Tahoma" pitchFamily="34" charset="0"/>
                <a:cs typeface="Tahoma" pitchFamily="34" charset="0"/>
              </a:rPr>
              <a:t>Я </a:t>
            </a:r>
            <a:r>
              <a:rPr lang="ru-RU" altLang="ru-RU" sz="2000" dirty="0">
                <a:solidFill>
                  <a:srgbClr val="000000"/>
                </a:solidFill>
                <a:latin typeface="Tahoma" pitchFamily="34" charset="0"/>
                <a:cs typeface="Tahoma" pitchFamily="34" charset="0"/>
              </a:rPr>
              <a:t>в своих постах не вижу ничего </a:t>
            </a:r>
            <a:r>
              <a:rPr lang="ru-RU" altLang="ru-RU" sz="2000" dirty="0" smtClean="0">
                <a:solidFill>
                  <a:srgbClr val="000000"/>
                </a:solidFill>
                <a:latin typeface="Tahoma" pitchFamily="34" charset="0"/>
                <a:cs typeface="Tahoma" pitchFamily="34" charset="0"/>
              </a:rPr>
              <a:t>расистского</a:t>
            </a:r>
            <a:r>
              <a:rPr lang="ru-RU" altLang="ru-RU" sz="2000" dirty="0">
                <a:solidFill>
                  <a:srgbClr val="000000"/>
                </a:solidFill>
                <a:latin typeface="Tahoma" pitchFamily="34" charset="0"/>
                <a:cs typeface="Tahoma" pitchFamily="34" charset="0"/>
              </a:rPr>
              <a:t>. Расизм - это уничтожение и умаление прав человека в общественной жизни. </a:t>
            </a:r>
            <a:br>
              <a:rPr lang="ru-RU" altLang="ru-RU" sz="2000" dirty="0">
                <a:solidFill>
                  <a:srgbClr val="000000"/>
                </a:solidFill>
                <a:latin typeface="Tahoma" pitchFamily="34" charset="0"/>
                <a:cs typeface="Tahoma" pitchFamily="34" charset="0"/>
              </a:rPr>
            </a:br>
            <a:r>
              <a:rPr lang="ru-RU" altLang="ru-RU" sz="2000" dirty="0">
                <a:solidFill>
                  <a:srgbClr val="000000"/>
                </a:solidFill>
                <a:latin typeface="Tahoma" pitchFamily="34" charset="0"/>
                <a:cs typeface="Tahoma" pitchFamily="34" charset="0"/>
              </a:rPr>
              <a:t>Я еще раз повторяю, ничего не имею против других рас, против их размножения. В том числе и против своей, поэтому и хочу, чтобы мы тоже </a:t>
            </a:r>
            <a:r>
              <a:rPr lang="ru-RU" altLang="ru-RU" sz="2000" dirty="0" smtClean="0">
                <a:solidFill>
                  <a:srgbClr val="000000"/>
                </a:solidFill>
                <a:latin typeface="Tahoma" pitchFamily="34" charset="0"/>
                <a:cs typeface="Tahoma" pitchFamily="34" charset="0"/>
              </a:rPr>
              <a:t>размножались. Вы </a:t>
            </a:r>
            <a:r>
              <a:rPr lang="ru-RU" altLang="ru-RU" sz="2000" dirty="0">
                <a:solidFill>
                  <a:srgbClr val="000000"/>
                </a:solidFill>
                <a:latin typeface="Tahoma" pitchFamily="34" charset="0"/>
                <a:cs typeface="Tahoma" pitchFamily="34" charset="0"/>
              </a:rPr>
              <a:t>знаете, наверно, как любят говорить многие </a:t>
            </a:r>
            <a:r>
              <a:rPr lang="ru-RU" altLang="ru-RU" sz="2000" dirty="0" err="1">
                <a:solidFill>
                  <a:srgbClr val="000000"/>
                </a:solidFill>
                <a:latin typeface="Tahoma" pitchFamily="34" charset="0"/>
                <a:cs typeface="Tahoma" pitchFamily="34" charset="0"/>
              </a:rPr>
              <a:t>чайлдфри</a:t>
            </a:r>
            <a:r>
              <a:rPr lang="ru-RU" altLang="ru-RU" sz="2000" dirty="0">
                <a:solidFill>
                  <a:srgbClr val="000000"/>
                </a:solidFill>
                <a:latin typeface="Tahoma" pitchFamily="34" charset="0"/>
                <a:cs typeface="Tahoma" pitchFamily="34" charset="0"/>
              </a:rPr>
              <a:t>: </a:t>
            </a:r>
            <a:r>
              <a:rPr lang="ru-RU" altLang="ru-RU" sz="2000" dirty="0" smtClean="0">
                <a:solidFill>
                  <a:srgbClr val="000000"/>
                </a:solidFill>
                <a:latin typeface="Tahoma" pitchFamily="34" charset="0"/>
                <a:cs typeface="Tahoma" pitchFamily="34" charset="0"/>
              </a:rPr>
              <a:t>"в </a:t>
            </a:r>
            <a:r>
              <a:rPr lang="ru-RU" altLang="ru-RU" sz="2000" dirty="0">
                <a:solidFill>
                  <a:srgbClr val="000000"/>
                </a:solidFill>
                <a:latin typeface="Tahoma" pitchFamily="34" charset="0"/>
                <a:cs typeface="Tahoma" pitchFamily="34" charset="0"/>
              </a:rPr>
              <a:t>мире перенаселение, в Африке голодают, каждый четвертый в мире китаец - если я не рожу, ничего страшного" - вот это я считаю настоящим расизмом против нас самих, т.к. в остальном мире и знать не знают, что такое </a:t>
            </a:r>
            <a:r>
              <a:rPr lang="ru-RU" altLang="ru-RU" sz="2000" dirty="0" err="1" smtClean="0">
                <a:solidFill>
                  <a:srgbClr val="000000"/>
                </a:solidFill>
                <a:latin typeface="Tahoma" pitchFamily="34" charset="0"/>
                <a:cs typeface="Tahoma" pitchFamily="34" charset="0"/>
              </a:rPr>
              <a:t>чайлдфри</a:t>
            </a:r>
            <a:r>
              <a:rPr lang="ru-RU" altLang="ru-RU" sz="2000" dirty="0" smtClean="0">
                <a:solidFill>
                  <a:srgbClr val="000000"/>
                </a:solidFill>
                <a:latin typeface="Tahoma" pitchFamily="34" charset="0"/>
                <a:cs typeface="Tahoma" pitchFamily="34" charset="0"/>
              </a:rPr>
              <a:t>.»</a:t>
            </a:r>
          </a:p>
          <a:p>
            <a:pPr marL="0" lvl="0" indent="0" algn="just" eaLnBrk="0" fontAlgn="base" hangingPunct="0">
              <a:spcBef>
                <a:spcPct val="0"/>
              </a:spcBef>
              <a:spcAft>
                <a:spcPct val="0"/>
              </a:spcAft>
              <a:buNone/>
            </a:pPr>
            <a:r>
              <a:rPr lang="ru-RU" sz="2000" u="sng" dirty="0" err="1" smtClean="0">
                <a:hlinkClick r:id="rId3"/>
              </a:rPr>
              <a:t>ik</a:t>
            </a:r>
            <a:r>
              <a:rPr lang="ru-RU" sz="2000" dirty="0"/>
              <a:t> </a:t>
            </a:r>
            <a:r>
              <a:rPr lang="ru-RU" sz="2000" dirty="0" smtClean="0"/>
              <a:t> </a:t>
            </a:r>
            <a:r>
              <a:rPr lang="ru-RU" sz="2000" dirty="0"/>
              <a:t>21 дек 2008, 13:56</a:t>
            </a:r>
          </a:p>
          <a:p>
            <a:pPr marL="0" indent="0" algn="just">
              <a:buNone/>
            </a:pPr>
            <a:r>
              <a:rPr lang="ru-RU" sz="2000" dirty="0" smtClean="0"/>
              <a:t>«не</a:t>
            </a:r>
            <a:r>
              <a:rPr lang="ru-RU" sz="2000" dirty="0"/>
              <a:t>, мне этого не понять никогда. Считаю, и детям </a:t>
            </a:r>
            <a:r>
              <a:rPr lang="ru-RU" sz="2000" dirty="0" err="1"/>
              <a:t>обясню</a:t>
            </a:r>
            <a:r>
              <a:rPr lang="ru-RU" sz="2000" dirty="0"/>
              <a:t>, что размножаться можно, неся за это полную </a:t>
            </a:r>
            <a:r>
              <a:rPr lang="ru-RU" sz="2000" dirty="0" smtClean="0"/>
              <a:t>материальную и </a:t>
            </a:r>
            <a:r>
              <a:rPr lang="ru-RU" sz="2000" dirty="0"/>
              <a:t>моральную ответственность. А родить маме с папой в </a:t>
            </a:r>
            <a:r>
              <a:rPr lang="ru-RU" sz="2000" dirty="0" err="1"/>
              <a:t>хрущевку</a:t>
            </a:r>
            <a:r>
              <a:rPr lang="ru-RU" sz="2000" dirty="0"/>
              <a:t> и поднимать на стипендию по меньшей мере </a:t>
            </a:r>
            <a:r>
              <a:rPr lang="ru-RU" sz="2000" dirty="0" smtClean="0"/>
              <a:t>безответственно».</a:t>
            </a:r>
            <a:endParaRPr lang="ru-RU" sz="2000" dirty="0"/>
          </a:p>
          <a:p>
            <a:pPr marL="0" lvl="0" indent="0" algn="just" eaLnBrk="0" fontAlgn="base" hangingPunct="0">
              <a:spcBef>
                <a:spcPct val="0"/>
              </a:spcBef>
              <a:spcAft>
                <a:spcPct val="0"/>
              </a:spcAft>
              <a:buNone/>
            </a:pPr>
            <a:endParaRPr lang="ru-RU" sz="2000" dirty="0"/>
          </a:p>
          <a:p>
            <a:endParaRPr lang="ru-RU" sz="2000" dirty="0"/>
          </a:p>
          <a:p>
            <a:pPr marL="0" indent="0">
              <a:buNone/>
            </a:pPr>
            <a:r>
              <a:rPr lang="ru-RU" sz="2000" dirty="0"/>
              <a:t/>
            </a:r>
            <a:br>
              <a:rPr lang="ru-RU" sz="2000" dirty="0"/>
            </a:br>
            <a:endParaRPr lang="ru-RU" sz="2000" dirty="0"/>
          </a:p>
          <a:p>
            <a:pPr marL="0" indent="0">
              <a:buNone/>
            </a:pPr>
            <a:endParaRPr lang="ru-RU" sz="2000" dirty="0"/>
          </a:p>
        </p:txBody>
      </p:sp>
      <p:pic>
        <p:nvPicPr>
          <p:cNvPr id="3076" name="Picture 4" descr="Razz"/>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865225" y="3389313"/>
            <a:ext cx="161925" cy="161925"/>
          </a:xfrm>
          <a:prstGeom prst="rect">
            <a:avLst/>
          </a:prstGeom>
          <a:noFill/>
          <a:extLst>
            <a:ext uri="{909E8E84-426E-40DD-AFC4-6F175D3DCCD1}">
              <a14:hiddenFill xmlns:a14="http://schemas.microsoft.com/office/drawing/2010/main">
                <a:solidFill>
                  <a:srgbClr val="FFFFFF"/>
                </a:solidFill>
              </a14:hiddenFill>
            </a:ext>
          </a:extLst>
        </p:spPr>
      </p:pic>
      <p:sp>
        <p:nvSpPr>
          <p:cNvPr id="15" name="Заголовок 1"/>
          <p:cNvSpPr>
            <a:spLocks noGrp="1"/>
          </p:cNvSpPr>
          <p:nvPr>
            <p:ph type="title"/>
          </p:nvPr>
        </p:nvSpPr>
        <p:spPr>
          <a:xfrm>
            <a:off x="457200" y="0"/>
            <a:ext cx="8534400" cy="1143000"/>
          </a:xfrm>
        </p:spPr>
        <p:txBody>
          <a:bodyPr>
            <a:normAutofit fontScale="90000"/>
          </a:bodyPr>
          <a:lstStyle/>
          <a:p>
            <a:r>
              <a:rPr lang="ru-RU" dirty="0" err="1" smtClean="0"/>
              <a:t>Чайлдфри</a:t>
            </a:r>
            <a:r>
              <a:rPr lang="ru-RU" dirty="0" smtClean="0"/>
              <a:t>, «мамочки», «</a:t>
            </a:r>
            <a:r>
              <a:rPr lang="ru-RU" dirty="0" err="1" smtClean="0"/>
              <a:t>самомамы</a:t>
            </a:r>
            <a:r>
              <a:rPr lang="ru-RU" dirty="0" smtClean="0"/>
              <a:t>», «</a:t>
            </a:r>
            <a:r>
              <a:rPr lang="ru-RU" dirty="0" err="1" smtClean="0"/>
              <a:t>ЭКОшницы</a:t>
            </a:r>
            <a:r>
              <a:rPr lang="ru-RU" dirty="0" smtClean="0"/>
              <a:t>» и др. друг о друге</a:t>
            </a:r>
            <a:endParaRPr lang="ru-RU" dirty="0"/>
          </a:p>
        </p:txBody>
      </p:sp>
    </p:spTree>
    <p:extLst>
      <p:ext uri="{BB962C8B-B14F-4D97-AF65-F5344CB8AC3E}">
        <p14:creationId xmlns:p14="http://schemas.microsoft.com/office/powerpoint/2010/main" val="74811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 y="6025009"/>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rgbClr val="000000"/>
              </a:solidFill>
              <a:effectLst/>
              <a:latin typeface="Tahoma" pitchFamily="34" charset="0"/>
              <a:cs typeface="Tahoma" pitchFamily="34" charset="0"/>
            </a:endParaRPr>
          </a:p>
        </p:txBody>
      </p:sp>
      <p:sp>
        <p:nvSpPr>
          <p:cNvPr id="5" name="Rectangle 1"/>
          <p:cNvSpPr>
            <a:spLocks noChangeArrowheads="1"/>
          </p:cNvSpPr>
          <p:nvPr/>
        </p:nvSpPr>
        <p:spPr bwMode="auto">
          <a:xfrm>
            <a:off x="868363" y="2752338"/>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3" descr="Нетерпимость - кадры, постеры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371" y="175617"/>
            <a:ext cx="3810000" cy="57074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65437"/>
            <a:ext cx="5050971" cy="372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67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Будущее</a:t>
            </a:r>
            <a:endParaRPr lang="ru-RU" dirty="0"/>
          </a:p>
        </p:txBody>
      </p:sp>
      <p:sp>
        <p:nvSpPr>
          <p:cNvPr id="3" name="Объект 2"/>
          <p:cNvSpPr txBox="1">
            <a:spLocks/>
          </p:cNvSpPr>
          <p:nvPr/>
        </p:nvSpPr>
        <p:spPr>
          <a:xfrm>
            <a:off x="304800" y="1288256"/>
            <a:ext cx="8229600"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dirty="0" smtClean="0"/>
              <a:t>Толерантность различных групп друг к другу могла бы возрастать, это показывают, например, дискуссии о </a:t>
            </a:r>
            <a:r>
              <a:rPr lang="ru-RU" sz="2000" dirty="0" err="1" smtClean="0"/>
              <a:t>чайлдфри</a:t>
            </a:r>
            <a:r>
              <a:rPr lang="ru-RU" sz="2000" dirty="0" smtClean="0"/>
              <a:t> и о гомосексуальном </a:t>
            </a:r>
            <a:r>
              <a:rPr lang="ru-RU" sz="2000" dirty="0" err="1" smtClean="0"/>
              <a:t>родительстве</a:t>
            </a:r>
            <a:r>
              <a:rPr lang="ru-RU" sz="2000" dirty="0" smtClean="0"/>
              <a:t> на сайтах </a:t>
            </a:r>
            <a:r>
              <a:rPr lang="ru-RU" sz="2000" dirty="0" err="1" smtClean="0"/>
              <a:t>ЭКОшниц</a:t>
            </a:r>
            <a:r>
              <a:rPr lang="ru-RU" sz="2000" dirty="0" smtClean="0"/>
              <a:t> с интервалом в несколько лет </a:t>
            </a:r>
          </a:p>
          <a:p>
            <a:pPr algn="just"/>
            <a:r>
              <a:rPr lang="ru-RU" sz="2000" dirty="0" smtClean="0"/>
              <a:t>В более недавних большинство уже высказывается толерантно</a:t>
            </a:r>
          </a:p>
          <a:p>
            <a:pPr algn="just"/>
            <a:r>
              <a:rPr lang="ru-RU" sz="2000" dirty="0" smtClean="0"/>
              <a:t>Если этому не будет противостоять пропаганда со стороны государства и религий, которая особенно активизировалась за последние несколько лет</a:t>
            </a:r>
          </a:p>
          <a:p>
            <a:pPr algn="just"/>
            <a:r>
              <a:rPr lang="ru-RU" sz="2000" dirty="0" smtClean="0"/>
              <a:t>Что можно сделать? </a:t>
            </a:r>
          </a:p>
          <a:p>
            <a:pPr lvl="1" algn="just"/>
            <a:r>
              <a:rPr lang="ru-RU" sz="2000" dirty="0" smtClean="0"/>
              <a:t>Не мешать естественным процессам нарастания толерантности, </a:t>
            </a:r>
          </a:p>
          <a:p>
            <a:pPr lvl="1" algn="just"/>
            <a:r>
              <a:rPr lang="ru-RU" sz="2000" dirty="0" smtClean="0"/>
              <a:t>говорить о равенстве вариантов хотя бы в интернете, </a:t>
            </a:r>
          </a:p>
          <a:p>
            <a:pPr lvl="1" algn="just"/>
            <a:r>
              <a:rPr lang="ru-RU" sz="2000" dirty="0" smtClean="0"/>
              <a:t>сопротивляться давлению со стороны консервативных сил, </a:t>
            </a:r>
          </a:p>
          <a:p>
            <a:pPr lvl="1" algn="just"/>
            <a:r>
              <a:rPr lang="ru-RU" sz="2000" dirty="0" smtClean="0"/>
              <a:t>способствовать диалогу разных групп</a:t>
            </a:r>
          </a:p>
          <a:p>
            <a:pPr marL="0" indent="0" algn="just" eaLnBrk="0" fontAlgn="base" hangingPunct="0">
              <a:spcBef>
                <a:spcPct val="0"/>
              </a:spcBef>
              <a:spcAft>
                <a:spcPct val="0"/>
              </a:spcAft>
              <a:buFont typeface="Arial" panose="020B0604020202020204" pitchFamily="34" charset="0"/>
              <a:buNone/>
            </a:pPr>
            <a:endParaRPr lang="ru-RU" sz="2000" dirty="0" smtClean="0"/>
          </a:p>
          <a:p>
            <a:endParaRPr lang="ru-RU" sz="2000" dirty="0" smtClean="0"/>
          </a:p>
          <a:p>
            <a:pPr marL="0" indent="0">
              <a:buFont typeface="Arial" panose="020B0604020202020204" pitchFamily="34" charset="0"/>
              <a:buNone/>
            </a:pPr>
            <a:r>
              <a:rPr lang="ru-RU" sz="2000" dirty="0" smtClean="0"/>
              <a:t/>
            </a:r>
            <a:br>
              <a:rPr lang="ru-RU" sz="2000" dirty="0" smtClean="0"/>
            </a:br>
            <a:endParaRPr lang="ru-RU" sz="2000" dirty="0" smtClean="0"/>
          </a:p>
          <a:p>
            <a:pPr marL="0" indent="0">
              <a:buFont typeface="Arial" panose="020B0604020202020204" pitchFamily="34" charset="0"/>
              <a:buNone/>
            </a:pPr>
            <a:endParaRPr lang="ru-RU" sz="2000" dirty="0"/>
          </a:p>
        </p:txBody>
      </p:sp>
    </p:spTree>
    <p:extLst>
      <p:ext uri="{BB962C8B-B14F-4D97-AF65-F5344CB8AC3E}">
        <p14:creationId xmlns:p14="http://schemas.microsoft.com/office/powerpoint/2010/main" val="355888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Религии</a:t>
            </a:r>
            <a:endParaRPr lang="ru-RU" dirty="0"/>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77814"/>
            <a:ext cx="7543800" cy="566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40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Нетерпимость и рождение детей</a:t>
            </a:r>
            <a:endParaRPr lang="ru-RU" dirty="0"/>
          </a:p>
        </p:txBody>
      </p:sp>
      <p:sp>
        <p:nvSpPr>
          <p:cNvPr id="3" name="Объект 2"/>
          <p:cNvSpPr>
            <a:spLocks noGrp="1"/>
          </p:cNvSpPr>
          <p:nvPr>
            <p:ph idx="1"/>
          </p:nvPr>
        </p:nvSpPr>
        <p:spPr>
          <a:xfrm>
            <a:off x="457200" y="1219200"/>
            <a:ext cx="5181600" cy="5638800"/>
          </a:xfrm>
        </p:spPr>
        <p:txBody>
          <a:bodyPr>
            <a:normAutofit fontScale="40000" lnSpcReduction="20000"/>
          </a:bodyPr>
          <a:lstStyle/>
          <a:p>
            <a:pPr marL="0" indent="0" algn="just" fontAlgn="t">
              <a:buNone/>
            </a:pPr>
            <a:r>
              <a:rPr lang="ru-RU" dirty="0"/>
              <a:t/>
            </a:r>
            <a:br>
              <a:rPr lang="ru-RU" dirty="0"/>
            </a:br>
            <a:r>
              <a:rPr lang="ru-RU" sz="4500" dirty="0" smtClean="0"/>
              <a:t>Конечно, по сравнению с национальным и геополитическим </a:t>
            </a:r>
            <a:r>
              <a:rPr lang="ru-RU" sz="4500" dirty="0" err="1" smtClean="0"/>
              <a:t>прокреативное</a:t>
            </a:r>
            <a:r>
              <a:rPr lang="ru-RU" sz="4500" dirty="0" smtClean="0"/>
              <a:t> сейчас немного отошло на второй план</a:t>
            </a:r>
          </a:p>
          <a:p>
            <a:pPr marL="0" indent="0" algn="just" fontAlgn="t">
              <a:buNone/>
            </a:pPr>
            <a:r>
              <a:rPr lang="ru-RU" sz="4500" dirty="0" smtClean="0"/>
              <a:t>Однако, в общем контексте нарастания консерватизма неизбежно и нарастание </a:t>
            </a:r>
            <a:r>
              <a:rPr lang="ru-RU" sz="4500" dirty="0" err="1" smtClean="0"/>
              <a:t>нетолерантности</a:t>
            </a:r>
            <a:r>
              <a:rPr lang="ru-RU" sz="4500" dirty="0" smtClean="0"/>
              <a:t> в этой области</a:t>
            </a:r>
          </a:p>
          <a:p>
            <a:pPr algn="just" fontAlgn="t"/>
            <a:r>
              <a:rPr lang="ru-RU" sz="4500" dirty="0" smtClean="0"/>
              <a:t>Рождение детей только одним предписанным образом и только в рамках одной, заданной структуры – традиционной семьи</a:t>
            </a:r>
          </a:p>
          <a:p>
            <a:pPr algn="just" fontAlgn="t"/>
            <a:r>
              <a:rPr lang="ru-RU" sz="4500" dirty="0" smtClean="0"/>
              <a:t>Причем разными религиями и культурами понимаемой по-разному</a:t>
            </a:r>
          </a:p>
          <a:p>
            <a:pPr algn="just" fontAlgn="t"/>
            <a:r>
              <a:rPr lang="ru-RU" sz="4500" dirty="0" smtClean="0"/>
              <a:t>Используется и в анти-западном геополитическом дискурсе (</a:t>
            </a:r>
            <a:r>
              <a:rPr lang="ru-RU" sz="4500" dirty="0" err="1" smtClean="0"/>
              <a:t>педалирование</a:t>
            </a:r>
            <a:r>
              <a:rPr lang="ru-RU" sz="4500" dirty="0" smtClean="0"/>
              <a:t> темы педофилии) </a:t>
            </a:r>
          </a:p>
          <a:p>
            <a:pPr marL="0" indent="0" algn="just" fontAlgn="t">
              <a:buNone/>
            </a:pPr>
            <a:r>
              <a:rPr lang="ru-RU" sz="4500" dirty="0" smtClean="0"/>
              <a:t>2</a:t>
            </a:r>
            <a:r>
              <a:rPr lang="ru-RU" sz="4500" dirty="0"/>
              <a:t>. </a:t>
            </a:r>
            <a:r>
              <a:rPr lang="ru-RU" sz="4500" dirty="0" smtClean="0"/>
              <a:t>Причины с этим и связаны – изменение политического курса и соответственно и социального климата – сначала, идеология «рожайте, мы поможет», затем «рожайте, так как вы должны», и в принципе дети (то, что в России им хорошо) уходят на второй план и возникают только в контексте, что им плохо «там»</a:t>
            </a:r>
          </a:p>
          <a:p>
            <a:pPr algn="just" fontAlgn="t"/>
            <a:r>
              <a:rPr lang="ru-RU" sz="4500" dirty="0" smtClean="0"/>
              <a:t>Экономия денег на социальную политику?</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71600"/>
            <a:ext cx="285303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77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Нетерпимость и рождение детей</a:t>
            </a:r>
            <a:endParaRPr lang="ru-RU" dirty="0"/>
          </a:p>
        </p:txBody>
      </p:sp>
      <p:sp>
        <p:nvSpPr>
          <p:cNvPr id="3" name="Объект 2"/>
          <p:cNvSpPr>
            <a:spLocks noGrp="1"/>
          </p:cNvSpPr>
          <p:nvPr>
            <p:ph idx="1"/>
          </p:nvPr>
        </p:nvSpPr>
        <p:spPr>
          <a:xfrm>
            <a:off x="228600" y="1219199"/>
            <a:ext cx="8722158" cy="3124201"/>
          </a:xfrm>
        </p:spPr>
        <p:txBody>
          <a:bodyPr>
            <a:normAutofit fontScale="25000" lnSpcReduction="20000"/>
          </a:bodyPr>
          <a:lstStyle/>
          <a:p>
            <a:pPr algn="just" fontAlgn="t"/>
            <a:r>
              <a:rPr lang="ru-RU" sz="8000" dirty="0" smtClean="0"/>
              <a:t>Могли бы стать проводниками терпимости различные маргинальные в отношении </a:t>
            </a:r>
            <a:r>
              <a:rPr lang="ru-RU" sz="8000" dirty="0" err="1" smtClean="0"/>
              <a:t>родительства</a:t>
            </a:r>
            <a:r>
              <a:rPr lang="ru-RU" sz="8000" dirty="0" smtClean="0"/>
              <a:t> группы, но , поскольку общественный климат этому не способствует, исследования в интернете показывают, что и для них характерна нетерпимость, прежде всего, к другим таким группам</a:t>
            </a:r>
          </a:p>
          <a:p>
            <a:pPr algn="just" fontAlgn="t"/>
            <a:r>
              <a:rPr lang="ru-RU" sz="8000" dirty="0" smtClean="0"/>
              <a:t>Может ли это измениться, могут ли они стать адептами терпимости?</a:t>
            </a:r>
          </a:p>
          <a:p>
            <a:pPr algn="just" fontAlgn="t"/>
            <a:r>
              <a:rPr lang="ru-RU" sz="8000" dirty="0" smtClean="0"/>
              <a:t>На Западе стали, у нас, скорее всего, с них не начнется, они в современных условиях уходят в тень или «смело защищаются»</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2044" y="3886200"/>
            <a:ext cx="3118714" cy="2381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бъект 2"/>
          <p:cNvSpPr txBox="1">
            <a:spLocks/>
          </p:cNvSpPr>
          <p:nvPr/>
        </p:nvSpPr>
        <p:spPr>
          <a:xfrm>
            <a:off x="431367" y="3172159"/>
            <a:ext cx="5255058" cy="3810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t"/>
            <a:r>
              <a:rPr lang="ru-RU" sz="8000" dirty="0" smtClean="0"/>
              <a:t>4. Формы и способы могли бы заключаться в том, чтобы избегать пятиминуток ненависти в интернете, «начать с себя» - но это очень трудно, возможно, общество в целом должно сначала от нетерпимости устать, чтобы все «враги» перестали хотеть нападать друг на друга</a:t>
            </a:r>
            <a:br>
              <a:rPr lang="ru-RU" sz="8000" dirty="0" smtClean="0"/>
            </a:br>
            <a:r>
              <a:rPr lang="ru-RU" sz="8000" dirty="0" smtClean="0"/>
              <a:t>5. Ключевые слова – «вовремя остановиться» в полемике, «не кормить тролля», «другой» не «враг», подчеркивать общее и хорошее именно у людей, не похожих на тебя (например, «материнский» язык), искать общий язык  </a:t>
            </a:r>
            <a:br>
              <a:rPr lang="ru-RU" sz="8000" dirty="0" smtClean="0"/>
            </a:b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395511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534400" cy="1143000"/>
          </a:xfrm>
        </p:spPr>
        <p:txBody>
          <a:bodyPr>
            <a:normAutofit fontScale="90000"/>
          </a:bodyPr>
          <a:lstStyle/>
          <a:p>
            <a:r>
              <a:rPr lang="ru-RU" dirty="0" err="1" smtClean="0"/>
              <a:t>Чайлдфри</a:t>
            </a:r>
            <a:r>
              <a:rPr lang="ru-RU" dirty="0" smtClean="0"/>
              <a:t>, «мамочки», «</a:t>
            </a:r>
            <a:r>
              <a:rPr lang="ru-RU" dirty="0" err="1" smtClean="0"/>
              <a:t>самомамы</a:t>
            </a:r>
            <a:r>
              <a:rPr lang="ru-RU" dirty="0" smtClean="0"/>
              <a:t>», «</a:t>
            </a:r>
            <a:r>
              <a:rPr lang="ru-RU" dirty="0" err="1" smtClean="0"/>
              <a:t>ЭКОшницы</a:t>
            </a:r>
            <a:r>
              <a:rPr lang="ru-RU" dirty="0" smtClean="0"/>
              <a:t>» и др. друг о друге</a:t>
            </a:r>
            <a:endParaRPr lang="ru-RU" dirty="0"/>
          </a:p>
        </p:txBody>
      </p:sp>
      <p:sp>
        <p:nvSpPr>
          <p:cNvPr id="3" name="Объект 2"/>
          <p:cNvSpPr>
            <a:spLocks noGrp="1"/>
          </p:cNvSpPr>
          <p:nvPr>
            <p:ph idx="1"/>
          </p:nvPr>
        </p:nvSpPr>
        <p:spPr>
          <a:xfrm>
            <a:off x="685800" y="1219200"/>
            <a:ext cx="7924800" cy="5486400"/>
          </a:xfrm>
        </p:spPr>
        <p:txBody>
          <a:bodyPr>
            <a:noAutofit/>
          </a:bodyPr>
          <a:lstStyle/>
          <a:p>
            <a:pPr marL="0" indent="0" algn="just" fontAlgn="t">
              <a:lnSpc>
                <a:spcPts val="1700"/>
              </a:lnSpc>
              <a:buNone/>
            </a:pPr>
            <a:r>
              <a:rPr lang="ru-RU" sz="1800" b="1" dirty="0" smtClean="0">
                <a:hlinkClick r:id="rId2"/>
              </a:rPr>
              <a:t>Ощущение негатива, угнетения со стороны общества и проявление негатива (нетерпимости и </a:t>
            </a:r>
            <a:r>
              <a:rPr lang="ru-RU" sz="1800" b="1" dirty="0" err="1" smtClean="0">
                <a:hlinkClick r:id="rId2"/>
              </a:rPr>
              <a:t>прескрипционного</a:t>
            </a:r>
            <a:r>
              <a:rPr lang="ru-RU" sz="1800" b="1" dirty="0" smtClean="0">
                <a:hlinkClick r:id="rId2"/>
              </a:rPr>
              <a:t> поведения) к другим группам:</a:t>
            </a:r>
          </a:p>
          <a:p>
            <a:pPr marL="0" indent="0" algn="just" fontAlgn="t">
              <a:lnSpc>
                <a:spcPts val="1700"/>
              </a:lnSpc>
              <a:buNone/>
            </a:pPr>
            <a:r>
              <a:rPr lang="ru-RU" sz="1800" b="1" dirty="0" smtClean="0">
                <a:hlinkClick r:id="rId2"/>
              </a:rPr>
              <a:t>А.. К..</a:t>
            </a:r>
            <a:endParaRPr lang="ru-RU" sz="1800" dirty="0"/>
          </a:p>
          <a:p>
            <a:pPr marL="0" indent="0" algn="just" fontAlgn="t">
              <a:lnSpc>
                <a:spcPts val="1700"/>
              </a:lnSpc>
              <a:buNone/>
            </a:pPr>
            <a:r>
              <a:rPr lang="ru-RU" sz="1800" dirty="0" smtClean="0"/>
              <a:t>«Меня </a:t>
            </a:r>
            <a:r>
              <a:rPr lang="ru-RU" sz="1800" dirty="0"/>
              <a:t>бесит детская площадка под окнами. Крики, </a:t>
            </a:r>
            <a:r>
              <a:rPr lang="ru-RU" sz="1800" dirty="0" err="1"/>
              <a:t>улюлюкания</a:t>
            </a:r>
            <a:r>
              <a:rPr lang="ru-RU" sz="1800" dirty="0"/>
              <a:t>, </a:t>
            </a:r>
            <a:r>
              <a:rPr lang="ru-RU" sz="1800" dirty="0" err="1"/>
              <a:t>визги</a:t>
            </a:r>
            <a:r>
              <a:rPr lang="ru-RU" sz="1800" dirty="0"/>
              <a:t> и вопли мамаш начинаются в 7-8 утра. Ладно, если я на работу ухожу, а если выходной? Жаль, что нет ружья</a:t>
            </a:r>
            <a:r>
              <a:rPr lang="ru-RU" sz="1800" dirty="0" smtClean="0"/>
              <a:t>.» Мне нравится </a:t>
            </a:r>
            <a:r>
              <a:rPr lang="ru-RU" sz="1800" b="1" dirty="0" smtClean="0"/>
              <a:t>56 (группа </a:t>
            </a:r>
            <a:r>
              <a:rPr lang="ru-RU" sz="1800" b="1" dirty="0" err="1" smtClean="0"/>
              <a:t>чайлдфри</a:t>
            </a:r>
            <a:r>
              <a:rPr lang="ru-RU" sz="1800" b="1" dirty="0" smtClean="0"/>
              <a:t> по-русски </a:t>
            </a:r>
            <a:r>
              <a:rPr lang="ru-RU" sz="1800" b="1" dirty="0" err="1" smtClean="0"/>
              <a:t>ВКонтакте</a:t>
            </a:r>
            <a:r>
              <a:rPr lang="ru-RU" sz="1800" b="1" dirty="0" smtClean="0"/>
              <a:t>) </a:t>
            </a:r>
            <a:r>
              <a:rPr lang="ru-RU" sz="1800" dirty="0" smtClean="0">
                <a:hlinkClick r:id="rId3"/>
              </a:rPr>
              <a:t>28 </a:t>
            </a:r>
            <a:r>
              <a:rPr lang="ru-RU" sz="1800" dirty="0" err="1">
                <a:hlinkClick r:id="rId3"/>
              </a:rPr>
              <a:t>июн</a:t>
            </a:r>
            <a:r>
              <a:rPr lang="ru-RU" sz="1800" dirty="0">
                <a:hlinkClick r:id="rId3"/>
              </a:rPr>
              <a:t> 2012 в </a:t>
            </a:r>
            <a:r>
              <a:rPr lang="ru-RU" sz="1800" dirty="0" smtClean="0">
                <a:hlinkClick r:id="rId3"/>
              </a:rPr>
              <a:t>11:41</a:t>
            </a:r>
            <a:endParaRPr lang="ru-RU" sz="1800" dirty="0"/>
          </a:p>
          <a:p>
            <a:pPr marL="0" indent="0" algn="just">
              <a:lnSpc>
                <a:spcPts val="1700"/>
              </a:lnSpc>
              <a:buNone/>
            </a:pPr>
            <a:r>
              <a:rPr lang="ru-RU" sz="1800" b="1" dirty="0" smtClean="0">
                <a:hlinkClick r:id="rId4"/>
              </a:rPr>
              <a:t>В.. Х..</a:t>
            </a:r>
            <a:endParaRPr lang="ru-RU" sz="1800" dirty="0"/>
          </a:p>
          <a:p>
            <a:pPr marL="0" indent="0" algn="just">
              <a:lnSpc>
                <a:spcPts val="1700"/>
              </a:lnSpc>
              <a:buNone/>
            </a:pPr>
            <a:r>
              <a:rPr lang="ru-RU" sz="1800" dirty="0" smtClean="0"/>
              <a:t>«</a:t>
            </a:r>
            <a:r>
              <a:rPr lang="ru-RU" sz="1800" dirty="0" err="1" smtClean="0"/>
              <a:t>Ооо</a:t>
            </a:r>
            <a:r>
              <a:rPr lang="ru-RU" sz="1800" dirty="0"/>
              <a:t>, наболевшая тема. Ужасно бесит, когда в транспорте или на улице чьё-то дитяти пристаёт к тебе, пытается залезть в твою сумку, пинает тебя, обмазывает мороженым, шлёпает по морде твою собаку.. а если ты будешь возникать или грубо отодвинешь малого, а не умилишься "</a:t>
            </a:r>
            <a:r>
              <a:rPr lang="ru-RU" sz="1800" dirty="0" err="1"/>
              <a:t>утипути</a:t>
            </a:r>
            <a:r>
              <a:rPr lang="ru-RU" sz="1800" dirty="0"/>
              <a:t>, какой малышок непослушный", мамаша, и, зачастую, окружающие в унисон, </a:t>
            </a:r>
            <a:r>
              <a:rPr lang="ru-RU" sz="1800" dirty="0" smtClean="0"/>
              <a:t>развоется… Насчёт </a:t>
            </a:r>
            <a:r>
              <a:rPr lang="ru-RU" sz="1800" dirty="0"/>
              <a:t>того, что общество навязывает - правда. Лозунги о повышении рождаемости и прочее, несмотря на то, что земля и так перенаселена, действуют </a:t>
            </a:r>
            <a:r>
              <a:rPr lang="ru-RU" sz="1800" dirty="0" err="1"/>
              <a:t>вымораживающе</a:t>
            </a:r>
            <a:r>
              <a:rPr lang="ru-RU" sz="1800" dirty="0"/>
              <a:t>. Куда, кому нужны </a:t>
            </a:r>
            <a:r>
              <a:rPr lang="ru-RU" sz="1800" dirty="0" err="1"/>
              <a:t>енти</a:t>
            </a:r>
            <a:r>
              <a:rPr lang="ru-RU" sz="1800" dirty="0"/>
              <a:t> дети? </a:t>
            </a:r>
            <a:r>
              <a:rPr lang="ru-RU" sz="1800" dirty="0" smtClean="0"/>
              <a:t>Ощущение</a:t>
            </a:r>
            <a:r>
              <a:rPr lang="ru-RU" sz="1800" dirty="0"/>
              <a:t>, что страны тупо соревнуются</a:t>
            </a:r>
            <a:r>
              <a:rPr lang="ru-RU" sz="1800" dirty="0" smtClean="0"/>
              <a:t>, в </a:t>
            </a:r>
            <a:r>
              <a:rPr lang="ru-RU" sz="1800" dirty="0"/>
              <a:t>каком регионе в год малышни больше народилось. Ещё ж многие </a:t>
            </a:r>
            <a:r>
              <a:rPr lang="ru-RU" sz="1800" dirty="0" err="1"/>
              <a:t>человеки</a:t>
            </a:r>
            <a:r>
              <a:rPr lang="ru-RU" sz="1800" dirty="0"/>
              <a:t> выступают за запрет абортов. Тогда точно начнётся апокалипсис, если такой закон примут. Каждый должен сам решать, как поступать со своей жизнью. Мне, как девушке, особенно тяжело приходится. Отовсюду мамаши гавкают, косятся, когда слышат или </a:t>
            </a:r>
            <a:r>
              <a:rPr lang="ru-RU" sz="1800" dirty="0" smtClean="0"/>
              <a:t>видят (</a:t>
            </a:r>
            <a:r>
              <a:rPr lang="ru-RU" sz="1800" dirty="0"/>
              <a:t>мою брезгливость), как я к детям отношусь</a:t>
            </a:r>
            <a:r>
              <a:rPr lang="ru-RU" sz="1800" dirty="0" smtClean="0"/>
              <a:t>.»</a:t>
            </a:r>
            <a:endParaRPr lang="ru-RU" sz="1800" dirty="0"/>
          </a:p>
          <a:p>
            <a:pPr algn="just">
              <a:lnSpc>
                <a:spcPts val="1700"/>
              </a:lnSpc>
            </a:pPr>
            <a:endParaRPr lang="ru-RU" sz="1800" dirty="0"/>
          </a:p>
        </p:txBody>
      </p:sp>
    </p:spTree>
    <p:extLst>
      <p:ext uri="{BB962C8B-B14F-4D97-AF65-F5344CB8AC3E}">
        <p14:creationId xmlns:p14="http://schemas.microsoft.com/office/powerpoint/2010/main" val="130579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43000"/>
            <a:ext cx="8610600" cy="4525963"/>
          </a:xfrm>
        </p:spPr>
        <p:txBody>
          <a:bodyPr>
            <a:noAutofit/>
          </a:bodyPr>
          <a:lstStyle/>
          <a:p>
            <a:pPr marL="0" indent="0" algn="just">
              <a:lnSpc>
                <a:spcPts val="1700"/>
              </a:lnSpc>
              <a:buNone/>
            </a:pPr>
            <a:r>
              <a:rPr lang="ru-RU" sz="2000" b="1" dirty="0" smtClean="0">
                <a:hlinkClick r:id="rId2"/>
              </a:rPr>
              <a:t>A.. B..</a:t>
            </a:r>
            <a:endParaRPr lang="ru-RU" sz="2000" dirty="0" smtClean="0"/>
          </a:p>
          <a:p>
            <a:pPr marL="0" indent="0" algn="just">
              <a:lnSpc>
                <a:spcPts val="1700"/>
              </a:lnSpc>
              <a:buNone/>
            </a:pPr>
            <a:r>
              <a:rPr lang="ru-RU" sz="2000" dirty="0" smtClean="0"/>
              <a:t>«нужно ввести лицензию на рождение, чтобы рожали только те, кому это действительно необходимо, после прохождения определённых курсов обучения, соответствующие по всем параметрам здоровья, чтобы не рожали уродов и </a:t>
            </a:r>
            <a:r>
              <a:rPr lang="ru-RU" sz="2000" dirty="0" err="1" smtClean="0"/>
              <a:t>дибилов</a:t>
            </a:r>
            <a:r>
              <a:rPr lang="ru-RU" sz="2000" dirty="0" smtClean="0"/>
              <a:t>, или не сдавали их потом в детдома, и не было на улицах постеров и баннеров типа папа заплати алименты, или подарите мне дом...хочешь рожать? научись сначала быть ответственным, терпеливым, пойми, какая жертва тебе предстоит, а не воспитай д…ба вроде тебя, который на вопрос зачем тебе дети сможет ответить только "-КАК ЗАЧЕМ?»</a:t>
            </a:r>
          </a:p>
          <a:p>
            <a:pPr marL="0" indent="0" algn="just">
              <a:lnSpc>
                <a:spcPts val="1700"/>
              </a:lnSpc>
              <a:buNone/>
            </a:pPr>
            <a:r>
              <a:rPr lang="ru-RU" sz="2000" b="1" dirty="0" smtClean="0">
                <a:hlinkClick r:id="rId3"/>
              </a:rPr>
              <a:t>Ю.. М..</a:t>
            </a:r>
            <a:endParaRPr lang="ru-RU" sz="2000" dirty="0"/>
          </a:p>
          <a:p>
            <a:pPr marL="0" indent="0" algn="just">
              <a:lnSpc>
                <a:spcPts val="1700"/>
              </a:lnSpc>
              <a:buNone/>
            </a:pPr>
            <a:r>
              <a:rPr lang="ru-RU" sz="2000" dirty="0"/>
              <a:t>«Все спрашивают, отчего это мы детей не заводим, только у меня, и что мой муж по этому поводу думает, тоже у меня - а почему у него не спросят никогда??? Ну неужели не ясно - не хотим, не любим детей, ценим свою свободу и тишину - но каждую неделю одни и тем же вопросом - как будто мы вот прямо сейчас передумаем.</a:t>
            </a:r>
            <a:br>
              <a:rPr lang="ru-RU" sz="2000" dirty="0"/>
            </a:br>
            <a:r>
              <a:rPr lang="ru-RU" sz="2000" dirty="0"/>
              <a:t>…У подруги несколько лет назад родился ребенок и вся наша дружба кончилась - вначале я старалась избегать визитов к ней, не выношу детский ор и прочее, да и общаться стало сложно - не успеешь пол фразы сказать, дите заорет, она побежала его укладывать-кормить-переодевать и т.д., и о чем шла речь, уже не помнит, да и у меня, прождав ее с 20 минут, уже нет желания продолжать разговор. </a:t>
            </a:r>
            <a:br>
              <a:rPr lang="ru-RU" sz="2000" dirty="0"/>
            </a:br>
            <a:r>
              <a:rPr lang="ru-RU" sz="2000" dirty="0"/>
              <a:t>А сейчас (и </a:t>
            </a:r>
            <a:r>
              <a:rPr lang="ru-RU" sz="2000" dirty="0" err="1"/>
              <a:t>выбесило</a:t>
            </a:r>
            <a:r>
              <a:rPr lang="ru-RU" sz="2000" dirty="0"/>
              <a:t>, и расстроило): оказывается, что еще одна пара, с которой мы хорошо общались, ездили на пикники, ходили в гости, через несколько месяцев станет родителями! Теперь мы и их потеряем, а это уже последние наши хорошие друзья</a:t>
            </a:r>
            <a:r>
              <a:rPr lang="ru-RU" sz="2000" dirty="0" smtClean="0"/>
              <a:t>…»</a:t>
            </a:r>
            <a:endParaRPr lang="ru-RU" sz="2000" dirty="0"/>
          </a:p>
        </p:txBody>
      </p:sp>
      <p:sp>
        <p:nvSpPr>
          <p:cNvPr id="5" name="Заголовок 1"/>
          <p:cNvSpPr>
            <a:spLocks noGrp="1"/>
          </p:cNvSpPr>
          <p:nvPr>
            <p:ph type="title"/>
          </p:nvPr>
        </p:nvSpPr>
        <p:spPr>
          <a:xfrm>
            <a:off x="457200" y="0"/>
            <a:ext cx="8534400" cy="1143000"/>
          </a:xfrm>
        </p:spPr>
        <p:txBody>
          <a:bodyPr>
            <a:normAutofit fontScale="90000"/>
          </a:bodyPr>
          <a:lstStyle/>
          <a:p>
            <a:r>
              <a:rPr lang="ru-RU" dirty="0" err="1" smtClean="0"/>
              <a:t>Чайлдфри</a:t>
            </a:r>
            <a:r>
              <a:rPr lang="ru-RU" dirty="0" smtClean="0"/>
              <a:t>, «мамочки», «</a:t>
            </a:r>
            <a:r>
              <a:rPr lang="ru-RU" dirty="0" err="1" smtClean="0"/>
              <a:t>самомамы</a:t>
            </a:r>
            <a:r>
              <a:rPr lang="ru-RU" dirty="0" smtClean="0"/>
              <a:t>», «</a:t>
            </a:r>
            <a:r>
              <a:rPr lang="ru-RU" dirty="0" err="1" smtClean="0"/>
              <a:t>ЭКОшницы</a:t>
            </a:r>
            <a:r>
              <a:rPr lang="ru-RU" dirty="0" smtClean="0"/>
              <a:t>» и др. друг о друге</a:t>
            </a:r>
            <a:endParaRPr lang="ru-RU" dirty="0"/>
          </a:p>
        </p:txBody>
      </p:sp>
    </p:spTree>
    <p:extLst>
      <p:ext uri="{BB962C8B-B14F-4D97-AF65-F5344CB8AC3E}">
        <p14:creationId xmlns:p14="http://schemas.microsoft.com/office/powerpoint/2010/main" val="99195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43000"/>
            <a:ext cx="8610600" cy="4525963"/>
          </a:xfrm>
        </p:spPr>
        <p:txBody>
          <a:bodyPr>
            <a:noAutofit/>
          </a:bodyPr>
          <a:lstStyle/>
          <a:p>
            <a:pPr marL="0" indent="0" algn="just">
              <a:lnSpc>
                <a:spcPts val="1700"/>
              </a:lnSpc>
              <a:buNone/>
            </a:pPr>
            <a:r>
              <a:rPr lang="ru-RU" sz="2000" b="1" dirty="0" err="1" smtClean="0">
                <a:hlinkClick r:id="rId2"/>
              </a:rPr>
              <a:t>Li</a:t>
            </a:r>
            <a:r>
              <a:rPr lang="ru-RU" sz="2000" b="1" dirty="0" smtClean="0">
                <a:hlinkClick r:id="rId2"/>
              </a:rPr>
              <a:t>.. </a:t>
            </a:r>
            <a:r>
              <a:rPr lang="ru-RU" sz="2000" b="1" dirty="0" err="1" smtClean="0">
                <a:hlinkClick r:id="rId2"/>
              </a:rPr>
              <a:t>Ma</a:t>
            </a:r>
            <a:r>
              <a:rPr lang="ru-RU" sz="2000" b="1" dirty="0" smtClean="0">
                <a:hlinkClick r:id="rId2"/>
              </a:rPr>
              <a:t>..</a:t>
            </a:r>
            <a:endParaRPr lang="ru-RU" sz="2000" dirty="0"/>
          </a:p>
          <a:p>
            <a:pPr marL="0" indent="0" algn="just">
              <a:lnSpc>
                <a:spcPts val="1700"/>
              </a:lnSpc>
              <a:buNone/>
            </a:pPr>
            <a:r>
              <a:rPr lang="ru-RU" sz="2000" dirty="0" smtClean="0"/>
              <a:t>«Какие </a:t>
            </a:r>
            <a:r>
              <a:rPr lang="ru-RU" sz="2000" dirty="0"/>
              <a:t>у вас ещё "странности" по мнению стада помимо </a:t>
            </a:r>
            <a:r>
              <a:rPr lang="ru-RU" sz="2000" dirty="0" err="1"/>
              <a:t>чайлдфри</a:t>
            </a:r>
            <a:r>
              <a:rPr lang="ru-RU" sz="2000" dirty="0"/>
              <a:t>?</a:t>
            </a:r>
            <a:br>
              <a:rPr lang="ru-RU" sz="2000" dirty="0"/>
            </a:br>
            <a:r>
              <a:rPr lang="ru-RU" sz="2000" dirty="0"/>
              <a:t>Я </a:t>
            </a:r>
            <a:r>
              <a:rPr lang="ru-RU" sz="2000" dirty="0" err="1"/>
              <a:t>чайлдфри</a:t>
            </a:r>
            <a:r>
              <a:rPr lang="ru-RU" sz="2000" dirty="0"/>
              <a:t> </a:t>
            </a:r>
            <a:r>
              <a:rPr lang="ru-RU" sz="2000" dirty="0" err="1"/>
              <a:t>веган</a:t>
            </a:r>
            <a:r>
              <a:rPr lang="ru-RU" sz="2000" dirty="0"/>
              <a:t>. А вы</a:t>
            </a:r>
            <a:r>
              <a:rPr lang="ru-RU" sz="2000" dirty="0" smtClean="0"/>
              <a:t>?» (2015)</a:t>
            </a:r>
          </a:p>
          <a:p>
            <a:pPr marL="0" indent="0" algn="just">
              <a:lnSpc>
                <a:spcPts val="1700"/>
              </a:lnSpc>
              <a:buNone/>
            </a:pPr>
            <a:endParaRPr lang="ru-RU" sz="2000" dirty="0" smtClean="0"/>
          </a:p>
          <a:p>
            <a:pPr marL="0" indent="0" algn="just">
              <a:lnSpc>
                <a:spcPts val="1700"/>
              </a:lnSpc>
              <a:buNone/>
            </a:pPr>
            <a:r>
              <a:rPr lang="ru-RU" sz="2000" dirty="0" err="1" smtClean="0">
                <a:hlinkClick r:id="rId3"/>
              </a:rPr>
              <a:t>ЭКОшницы</a:t>
            </a:r>
            <a:r>
              <a:rPr lang="ru-RU" sz="2000" dirty="0" smtClean="0">
                <a:hlinkClick r:id="rId3"/>
              </a:rPr>
              <a:t> о родителях-гомосексуалах:</a:t>
            </a:r>
          </a:p>
          <a:p>
            <a:pPr marL="0" indent="0" algn="just">
              <a:lnSpc>
                <a:spcPts val="1700"/>
              </a:lnSpc>
              <a:buNone/>
            </a:pPr>
            <a:r>
              <a:rPr lang="ru-RU" sz="2000" dirty="0">
                <a:hlinkClick r:id="rId3"/>
              </a:rPr>
              <a:t/>
            </a:r>
            <a:br>
              <a:rPr lang="ru-RU" sz="2000" dirty="0">
                <a:hlinkClick r:id="rId3"/>
              </a:rPr>
            </a:br>
            <a:r>
              <a:rPr lang="ru-RU" sz="2000" dirty="0"/>
              <a:t> </a:t>
            </a:r>
            <a:r>
              <a:rPr lang="ru-RU" sz="2000" b="1" dirty="0" err="1" smtClean="0">
                <a:hlinkClick r:id="rId4"/>
              </a:rPr>
              <a:t>Шм</a:t>
            </a:r>
            <a:r>
              <a:rPr lang="ru-RU" sz="2000" b="1" dirty="0" smtClean="0">
                <a:hlinkClick r:id="rId4"/>
              </a:rPr>
              <a:t>..</a:t>
            </a:r>
            <a:r>
              <a:rPr lang="ru-RU" sz="2000" dirty="0" smtClean="0"/>
              <a:t> </a:t>
            </a:r>
            <a:r>
              <a:rPr lang="ru-RU" sz="2000" dirty="0"/>
              <a:t>18 </a:t>
            </a:r>
            <a:r>
              <a:rPr lang="ru-RU" sz="2000" dirty="0" err="1"/>
              <a:t>окт</a:t>
            </a:r>
            <a:r>
              <a:rPr lang="ru-RU" sz="2000" dirty="0"/>
              <a:t> 2013, 20:37</a:t>
            </a:r>
          </a:p>
          <a:p>
            <a:pPr marL="0" indent="0" algn="just">
              <a:lnSpc>
                <a:spcPts val="1700"/>
              </a:lnSpc>
              <a:buNone/>
            </a:pPr>
            <a:r>
              <a:rPr lang="ru-RU" sz="2000" dirty="0" smtClean="0"/>
              <a:t>«Я </a:t>
            </a:r>
            <a:r>
              <a:rPr lang="ru-RU" sz="2000" dirty="0"/>
              <a:t>не против гомосексуалистов</a:t>
            </a:r>
            <a:r>
              <a:rPr lang="ru-RU" sz="2000" dirty="0" smtClean="0"/>
              <a:t>, я </a:t>
            </a:r>
            <a:r>
              <a:rPr lang="ru-RU" sz="2000" dirty="0"/>
              <a:t>против пропаганды </a:t>
            </a:r>
            <a:r>
              <a:rPr lang="ru-RU" sz="2000" dirty="0" err="1"/>
              <a:t>гомосексуализма,и</a:t>
            </a:r>
            <a:r>
              <a:rPr lang="ru-RU" sz="2000" dirty="0"/>
              <a:t> категорически против усыновления гомосексуальными парами детей.</a:t>
            </a:r>
            <a:br>
              <a:rPr lang="ru-RU" sz="2000" dirty="0"/>
            </a:br>
            <a:r>
              <a:rPr lang="ru-RU" sz="2000" dirty="0"/>
              <a:t>Мое мнение</a:t>
            </a:r>
            <a:r>
              <a:rPr lang="ru-RU" sz="2000" dirty="0" smtClean="0"/>
              <a:t>, ПОЛ </a:t>
            </a:r>
            <a:r>
              <a:rPr lang="ru-RU" sz="2000" dirty="0"/>
              <a:t>тоже "воспитывается</a:t>
            </a:r>
            <a:r>
              <a:rPr lang="ru-RU" sz="2000" dirty="0" smtClean="0"/>
              <a:t>", примитивно: девочки-платья, куклы, цветочки, бусы. Мальчики - машины, вертолеты, пистолеты. Понятное </a:t>
            </a:r>
            <a:r>
              <a:rPr lang="ru-RU" sz="2000" dirty="0" err="1"/>
              <a:t>дело,что</a:t>
            </a:r>
            <a:r>
              <a:rPr lang="ru-RU" sz="2000" dirty="0"/>
              <a:t> и девочка любит поиграться в машинку</a:t>
            </a:r>
            <a:r>
              <a:rPr lang="ru-RU" sz="2000" dirty="0" smtClean="0"/>
              <a:t>, и </a:t>
            </a:r>
            <a:r>
              <a:rPr lang="ru-RU" sz="2000" dirty="0"/>
              <a:t>мальчик покатать коляску</a:t>
            </a:r>
            <a:r>
              <a:rPr lang="ru-RU" sz="2000" dirty="0" smtClean="0"/>
              <a:t>, но </a:t>
            </a:r>
            <a:r>
              <a:rPr lang="ru-RU" sz="2000" dirty="0"/>
              <a:t>определенная тенденция воспитания ребенка того или иного пола есть</a:t>
            </a:r>
            <a:r>
              <a:rPr lang="ru-RU" sz="2000" dirty="0" smtClean="0"/>
              <a:t>.</a:t>
            </a:r>
          </a:p>
        </p:txBody>
      </p:sp>
      <p:sp>
        <p:nvSpPr>
          <p:cNvPr id="5" name="Заголовок 1"/>
          <p:cNvSpPr>
            <a:spLocks noGrp="1"/>
          </p:cNvSpPr>
          <p:nvPr>
            <p:ph type="title"/>
          </p:nvPr>
        </p:nvSpPr>
        <p:spPr>
          <a:xfrm>
            <a:off x="457200" y="0"/>
            <a:ext cx="8534400" cy="1143000"/>
          </a:xfrm>
        </p:spPr>
        <p:txBody>
          <a:bodyPr>
            <a:normAutofit fontScale="90000"/>
          </a:bodyPr>
          <a:lstStyle/>
          <a:p>
            <a:r>
              <a:rPr lang="ru-RU" dirty="0" err="1" smtClean="0"/>
              <a:t>Чайлдфри</a:t>
            </a:r>
            <a:r>
              <a:rPr lang="ru-RU" dirty="0" smtClean="0"/>
              <a:t>, «мамочки», «</a:t>
            </a:r>
            <a:r>
              <a:rPr lang="ru-RU" dirty="0" err="1" smtClean="0"/>
              <a:t>самомамы</a:t>
            </a:r>
            <a:r>
              <a:rPr lang="ru-RU" dirty="0" smtClean="0"/>
              <a:t>», «</a:t>
            </a:r>
            <a:r>
              <a:rPr lang="ru-RU" dirty="0" err="1" smtClean="0"/>
              <a:t>ЭКОшницы</a:t>
            </a:r>
            <a:r>
              <a:rPr lang="ru-RU" dirty="0" smtClean="0"/>
              <a:t>» и др. друг о друге</a:t>
            </a:r>
            <a:endParaRPr lang="ru-RU"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00" y="4343400"/>
            <a:ext cx="33020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бъект 2"/>
          <p:cNvSpPr txBox="1">
            <a:spLocks/>
          </p:cNvSpPr>
          <p:nvPr/>
        </p:nvSpPr>
        <p:spPr>
          <a:xfrm>
            <a:off x="381000" y="4595019"/>
            <a:ext cx="5181600" cy="1958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ts val="1700"/>
              </a:lnSpc>
              <a:buFont typeface="Arial" panose="020B0604020202020204" pitchFamily="34" charset="0"/>
              <a:buNone/>
            </a:pPr>
            <a:r>
              <a:rPr lang="ru-RU" sz="2000" dirty="0" smtClean="0"/>
              <a:t>Что должен вынести ребенок из семейной модели отношений родителей, когда вырастет: что целующиеся "папы" или "мамы" норма? И как эти родители будут его воспитывать? В каких тенденциях? Или вырастет и само разберется кто оно?? Да, кого-то инстинкты и гормоны приведут к гетеросексуальности(но как этот ребенок будет создавать свою семью, на каких шаблонах и примерах?), а кого-то и нет.» </a:t>
            </a:r>
            <a:r>
              <a:rPr lang="ru-RU" sz="2000" dirty="0" smtClean="0">
                <a:hlinkClick r:id="rId6"/>
              </a:rPr>
              <a:t/>
            </a:r>
            <a:br>
              <a:rPr lang="ru-RU" sz="2000" dirty="0" smtClean="0">
                <a:hlinkClick r:id="rId6"/>
              </a:rPr>
            </a:br>
            <a:r>
              <a:rPr lang="ru-RU" sz="2000" dirty="0" smtClean="0"/>
              <a:t> </a:t>
            </a:r>
            <a:endParaRPr lang="ru-RU" sz="2000" dirty="0"/>
          </a:p>
        </p:txBody>
      </p:sp>
    </p:spTree>
    <p:extLst>
      <p:ext uri="{BB962C8B-B14F-4D97-AF65-F5344CB8AC3E}">
        <p14:creationId xmlns:p14="http://schemas.microsoft.com/office/powerpoint/2010/main" val="160242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43000"/>
            <a:ext cx="8610600" cy="4525963"/>
          </a:xfrm>
        </p:spPr>
        <p:txBody>
          <a:bodyPr>
            <a:noAutofit/>
          </a:bodyPr>
          <a:lstStyle/>
          <a:p>
            <a:pPr marL="0" indent="0" algn="just">
              <a:lnSpc>
                <a:spcPts val="1700"/>
              </a:lnSpc>
              <a:buNone/>
            </a:pPr>
            <a:r>
              <a:rPr lang="ru-RU" sz="2000" dirty="0" err="1" smtClean="0">
                <a:hlinkClick r:id="rId2"/>
              </a:rPr>
              <a:t>ЭКОшницы</a:t>
            </a:r>
            <a:r>
              <a:rPr lang="ru-RU" sz="2000" dirty="0" smtClean="0">
                <a:hlinkClick r:id="rId2"/>
              </a:rPr>
              <a:t> о </a:t>
            </a:r>
            <a:r>
              <a:rPr lang="ru-RU" sz="2000" dirty="0" err="1" smtClean="0">
                <a:hlinkClick r:id="rId2"/>
              </a:rPr>
              <a:t>чайлдфри</a:t>
            </a:r>
            <a:r>
              <a:rPr lang="ru-RU" sz="2000" dirty="0" smtClean="0">
                <a:hlinkClick r:id="rId2"/>
              </a:rPr>
              <a:t> и аборте:</a:t>
            </a:r>
          </a:p>
          <a:p>
            <a:pPr marL="0" indent="0" algn="just">
              <a:lnSpc>
                <a:spcPts val="1700"/>
              </a:lnSpc>
              <a:buNone/>
            </a:pPr>
            <a:r>
              <a:rPr lang="ru-RU" sz="2000" dirty="0">
                <a:hlinkClick r:id="rId2"/>
              </a:rPr>
              <a:t/>
            </a:r>
            <a:br>
              <a:rPr lang="ru-RU" sz="2000" dirty="0">
                <a:hlinkClick r:id="rId2"/>
              </a:rPr>
            </a:br>
            <a:r>
              <a:rPr lang="ru-RU" sz="2000" dirty="0"/>
              <a:t> </a:t>
            </a:r>
            <a:r>
              <a:rPr lang="ru-RU" sz="2000" b="1" dirty="0" err="1" smtClean="0">
                <a:hlinkClick r:id="rId3"/>
              </a:rPr>
              <a:t>Ol</a:t>
            </a:r>
            <a:r>
              <a:rPr lang="ru-RU" sz="2000" b="1" dirty="0" smtClean="0">
                <a:hlinkClick r:id="rId3"/>
              </a:rPr>
              <a:t>..</a:t>
            </a:r>
            <a:r>
              <a:rPr lang="ru-RU" sz="2000" dirty="0" smtClean="0"/>
              <a:t> </a:t>
            </a:r>
            <a:r>
              <a:rPr lang="ru-RU" sz="2000" dirty="0"/>
              <a:t>07 сен 2011, 19:38</a:t>
            </a:r>
          </a:p>
          <a:p>
            <a:pPr marL="0" indent="0" algn="just">
              <a:buNone/>
            </a:pPr>
            <a:r>
              <a:rPr lang="ru-RU" sz="2000" dirty="0" smtClean="0"/>
              <a:t>«Я </a:t>
            </a:r>
            <a:r>
              <a:rPr lang="ru-RU" sz="2000" dirty="0"/>
              <a:t>когда делала ранние УЗИ, особенно скрининг в 12 недель, рассказала маме, как классно - деть руками-ногами машет, от датчика закрывается. Она обалдела... Им раньше говорили, что в 12 недель это еще не </a:t>
            </a:r>
            <a:r>
              <a:rPr lang="ru-RU" sz="2000" dirty="0" smtClean="0"/>
              <a:t>человек. Я </a:t>
            </a:r>
            <a:r>
              <a:rPr lang="ru-RU" sz="2000" dirty="0"/>
              <a:t>думаю, надо обязательно показывать этих маленьких человечков тем, кто хочет сделать аборт. А лучше еще раньше, совсем молодым такую киношку крутить. Для кого-то это сыграет свою </a:t>
            </a:r>
            <a:r>
              <a:rPr lang="ru-RU" sz="2000" dirty="0" smtClean="0"/>
              <a:t>роль </a:t>
            </a:r>
            <a:r>
              <a:rPr lang="ru-RU" sz="2000" dirty="0"/>
              <a:t>либо в том, чтобы </a:t>
            </a:r>
            <a:r>
              <a:rPr lang="ru-RU" sz="2000" dirty="0" err="1"/>
              <a:t>ответственнее</a:t>
            </a:r>
            <a:r>
              <a:rPr lang="ru-RU" sz="2000" dirty="0"/>
              <a:t> относиться к сексу, либо при решении об аборте</a:t>
            </a:r>
            <a:r>
              <a:rPr lang="ru-RU" sz="2000" dirty="0" smtClean="0"/>
              <a:t>.»</a:t>
            </a:r>
            <a:r>
              <a:rPr lang="ru-RU" sz="2000" dirty="0"/>
              <a:t/>
            </a:r>
            <a:br>
              <a:rPr lang="ru-RU" sz="2000" dirty="0"/>
            </a:br>
            <a:r>
              <a:rPr lang="ru-RU" sz="2000" b="1" dirty="0" smtClean="0">
                <a:hlinkClick r:id="rId4"/>
              </a:rPr>
              <a:t>См..</a:t>
            </a:r>
            <a:r>
              <a:rPr lang="ru-RU" sz="2000" dirty="0" smtClean="0"/>
              <a:t> </a:t>
            </a:r>
            <a:r>
              <a:rPr lang="ru-RU" sz="2000" dirty="0"/>
              <a:t>19 </a:t>
            </a:r>
            <a:r>
              <a:rPr lang="ru-RU" sz="2000" dirty="0" err="1"/>
              <a:t>окт</a:t>
            </a:r>
            <a:r>
              <a:rPr lang="ru-RU" sz="2000" dirty="0"/>
              <a:t> 2011, 11:58</a:t>
            </a:r>
          </a:p>
          <a:p>
            <a:pPr marL="0" indent="0" algn="just">
              <a:buNone/>
            </a:pPr>
            <a:r>
              <a:rPr lang="ru-RU" sz="2000" dirty="0" smtClean="0"/>
              <a:t>«Я </a:t>
            </a:r>
            <a:r>
              <a:rPr lang="ru-RU" sz="2000" dirty="0"/>
              <a:t>не понимаю этого! Может потому, что у меня проблемы с </a:t>
            </a:r>
            <a:r>
              <a:rPr lang="ru-RU" sz="2000" dirty="0" smtClean="0"/>
              <a:t>забеременеть</a:t>
            </a:r>
            <a:r>
              <a:rPr lang="ru-RU" sz="2000" dirty="0"/>
              <a:t>, но </a:t>
            </a:r>
            <a:r>
              <a:rPr lang="ru-RU" sz="2000" dirty="0" smtClean="0"/>
              <a:t>честное </a:t>
            </a:r>
            <a:r>
              <a:rPr lang="ru-RU" sz="2000" dirty="0"/>
              <a:t>слово! Это же жизнь новая!! Она уже есть, малютка прикрепилась! Как так! как можно лишить его жизни? За что? Что он </a:t>
            </a:r>
            <a:r>
              <a:rPr lang="ru-RU" sz="2000" dirty="0" smtClean="0"/>
              <a:t>сделал? </a:t>
            </a:r>
            <a:r>
              <a:rPr lang="ru-RU" sz="2000" dirty="0"/>
              <a:t>Есть конечно случаи, медицинские показатели, тогда да, но в остальных случаях только отговорки типа я не готова еще</a:t>
            </a:r>
            <a:r>
              <a:rPr lang="ru-RU" sz="2000" dirty="0" smtClean="0"/>
              <a:t>!»</a:t>
            </a:r>
            <a:r>
              <a:rPr lang="ru-RU" sz="2000" dirty="0"/>
              <a:t> </a:t>
            </a:r>
          </a:p>
          <a:p>
            <a:endParaRPr lang="ru-RU" sz="2000" dirty="0"/>
          </a:p>
        </p:txBody>
      </p:sp>
      <p:sp>
        <p:nvSpPr>
          <p:cNvPr id="5" name="Заголовок 1"/>
          <p:cNvSpPr>
            <a:spLocks noGrp="1"/>
          </p:cNvSpPr>
          <p:nvPr>
            <p:ph type="title"/>
          </p:nvPr>
        </p:nvSpPr>
        <p:spPr>
          <a:xfrm>
            <a:off x="457200" y="0"/>
            <a:ext cx="8534400" cy="1143000"/>
          </a:xfrm>
        </p:spPr>
        <p:txBody>
          <a:bodyPr>
            <a:normAutofit fontScale="90000"/>
          </a:bodyPr>
          <a:lstStyle/>
          <a:p>
            <a:r>
              <a:rPr lang="ru-RU" dirty="0" err="1" smtClean="0"/>
              <a:t>Чайлдфри</a:t>
            </a:r>
            <a:r>
              <a:rPr lang="ru-RU" dirty="0" smtClean="0"/>
              <a:t>, «мамочки», «</a:t>
            </a:r>
            <a:r>
              <a:rPr lang="ru-RU" dirty="0" err="1" smtClean="0"/>
              <a:t>самомамы</a:t>
            </a:r>
            <a:r>
              <a:rPr lang="ru-RU" dirty="0" smtClean="0"/>
              <a:t>», «</a:t>
            </a:r>
            <a:r>
              <a:rPr lang="ru-RU" dirty="0" err="1" smtClean="0"/>
              <a:t>ЭКОшницы</a:t>
            </a:r>
            <a:r>
              <a:rPr lang="ru-RU" dirty="0" smtClean="0"/>
              <a:t>» и др. друг о друге</a:t>
            </a:r>
            <a:endParaRPr lang="ru-RU" dirty="0"/>
          </a:p>
        </p:txBody>
      </p:sp>
    </p:spTree>
    <p:extLst>
      <p:ext uri="{BB962C8B-B14F-4D97-AF65-F5344CB8AC3E}">
        <p14:creationId xmlns:p14="http://schemas.microsoft.com/office/powerpoint/2010/main" val="288196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42937"/>
            <a:ext cx="8229600" cy="4114863"/>
          </a:xfrm>
        </p:spPr>
        <p:txBody>
          <a:bodyPr>
            <a:normAutofit fontScale="70000" lnSpcReduction="20000"/>
          </a:bodyPr>
          <a:lstStyle/>
          <a:p>
            <a:pPr marL="0" indent="0" algn="just">
              <a:lnSpc>
                <a:spcPts val="1700"/>
              </a:lnSpc>
              <a:buNone/>
            </a:pPr>
            <a:r>
              <a:rPr lang="ru-RU" dirty="0" err="1" smtClean="0">
                <a:hlinkClick r:id="rId2"/>
              </a:rPr>
              <a:t>ЭКОшницы</a:t>
            </a:r>
            <a:r>
              <a:rPr lang="ru-RU" dirty="0" smtClean="0">
                <a:hlinkClick r:id="rId2"/>
              </a:rPr>
              <a:t> и религия:</a:t>
            </a:r>
            <a:r>
              <a:rPr lang="ru-RU" dirty="0"/>
              <a:t> </a:t>
            </a:r>
            <a:r>
              <a:rPr lang="ru-RU" b="1" dirty="0" err="1" smtClean="0">
                <a:hlinkClick r:id="rId3"/>
              </a:rPr>
              <a:t>Nt</a:t>
            </a:r>
            <a:r>
              <a:rPr lang="ru-RU" b="1" dirty="0" smtClean="0">
                <a:hlinkClick r:id="rId3"/>
              </a:rPr>
              <a:t>..</a:t>
            </a:r>
            <a:r>
              <a:rPr lang="ru-RU" dirty="0" smtClean="0"/>
              <a:t> </a:t>
            </a:r>
            <a:r>
              <a:rPr lang="ru-RU" dirty="0"/>
              <a:t>23 ноя 2010, 09:43</a:t>
            </a:r>
          </a:p>
          <a:p>
            <a:pPr marL="0" indent="0" algn="just">
              <a:lnSpc>
                <a:spcPts val="1700"/>
              </a:lnSpc>
              <a:buNone/>
            </a:pPr>
            <a:r>
              <a:rPr lang="ru-RU" dirty="0" smtClean="0"/>
              <a:t>«У </a:t>
            </a:r>
            <a:r>
              <a:rPr lang="ru-RU" dirty="0"/>
              <a:t>меня есть знакомая, она очень </a:t>
            </a:r>
            <a:r>
              <a:rPr lang="ru-RU" dirty="0" smtClean="0"/>
              <a:t>религиозная. Иногда </a:t>
            </a:r>
            <a:r>
              <a:rPr lang="ru-RU" dirty="0"/>
              <a:t>мне кажется что даже переигрывает </a:t>
            </a:r>
            <a:r>
              <a:rPr lang="ru-RU" dirty="0" smtClean="0"/>
              <a:t>, </a:t>
            </a:r>
            <a:r>
              <a:rPr lang="ru-RU" dirty="0"/>
              <a:t>но Бог ей </a:t>
            </a:r>
            <a:r>
              <a:rPr lang="ru-RU" dirty="0" smtClean="0"/>
              <a:t>судья. Так </a:t>
            </a:r>
            <a:r>
              <a:rPr lang="ru-RU" dirty="0"/>
              <a:t>вот она узнала про мои </a:t>
            </a:r>
            <a:r>
              <a:rPr lang="ru-RU" dirty="0" smtClean="0"/>
              <a:t>мытарства</a:t>
            </a:r>
            <a:r>
              <a:rPr lang="ru-RU" dirty="0"/>
              <a:t>, вызвала меня на разговор (я и не подозревала о чем), и начала рассказывать какой ГРЕХ  я с мужем совершаю! Что если Бог не дал нам детей, значит это наказание за что-то. И значит нужно идти другим путем! Забыть про детей, и если мы грехи свои искупим - дети </a:t>
            </a:r>
            <a:r>
              <a:rPr lang="ru-RU" dirty="0" smtClean="0"/>
              <a:t>будут. Блин </a:t>
            </a:r>
            <a:r>
              <a:rPr lang="ru-RU" dirty="0"/>
              <a:t>меня просто разрывает ( как тузик грелку) от таких высказываний! т.е. если у человека воспалился аппендицит, то ему его вырезать не нужно? Бог кару свою послал? пусть человек делает выводы и умирает? А болезни сердца, а пересадки....Все это очень спорно - если уж совсем растекаться - то ЭКО если есть значит Бог так захотел....</a:t>
            </a:r>
            <a:br>
              <a:rPr lang="ru-RU" dirty="0"/>
            </a:br>
            <a:r>
              <a:rPr lang="ru-RU" dirty="0"/>
              <a:t>В общем теперь с этой "знакомой" я стараюсь редко пересекаться. </a:t>
            </a:r>
            <a:br>
              <a:rPr lang="ru-RU" dirty="0"/>
            </a:br>
            <a:r>
              <a:rPr lang="ru-RU" dirty="0"/>
              <a:t>Не могу держать себя в </a:t>
            </a:r>
            <a:r>
              <a:rPr lang="ru-RU" dirty="0" smtClean="0"/>
              <a:t>руках.</a:t>
            </a:r>
            <a:r>
              <a:rPr lang="ru-RU" dirty="0"/>
              <a:t> </a:t>
            </a:r>
            <a:endParaRPr lang="ru-RU" dirty="0" smtClean="0"/>
          </a:p>
          <a:p>
            <a:pPr marL="0" indent="0" algn="just">
              <a:lnSpc>
                <a:spcPts val="1700"/>
              </a:lnSpc>
              <a:buNone/>
            </a:pPr>
            <a:r>
              <a:rPr lang="ru-RU" dirty="0"/>
              <a:t/>
            </a:r>
            <a:br>
              <a:rPr lang="ru-RU" dirty="0"/>
            </a:br>
            <a:r>
              <a:rPr lang="ru-RU" dirty="0"/>
              <a:t/>
            </a:r>
            <a:br>
              <a:rPr lang="ru-RU" dirty="0"/>
            </a:br>
            <a:endParaRPr lang="ru-RU" dirty="0"/>
          </a:p>
        </p:txBody>
      </p:sp>
      <p:sp>
        <p:nvSpPr>
          <p:cNvPr id="7" name="Заголовок 1"/>
          <p:cNvSpPr>
            <a:spLocks noGrp="1"/>
          </p:cNvSpPr>
          <p:nvPr>
            <p:ph type="title"/>
          </p:nvPr>
        </p:nvSpPr>
        <p:spPr>
          <a:xfrm>
            <a:off x="457200" y="0"/>
            <a:ext cx="8534400" cy="1143000"/>
          </a:xfrm>
        </p:spPr>
        <p:txBody>
          <a:bodyPr>
            <a:normAutofit fontScale="90000"/>
          </a:bodyPr>
          <a:lstStyle/>
          <a:p>
            <a:r>
              <a:rPr lang="ru-RU" dirty="0" err="1" smtClean="0"/>
              <a:t>Чайлдфри</a:t>
            </a:r>
            <a:r>
              <a:rPr lang="ru-RU" dirty="0" smtClean="0"/>
              <a:t>, «мамочки», «</a:t>
            </a:r>
            <a:r>
              <a:rPr lang="ru-RU" dirty="0" err="1" smtClean="0"/>
              <a:t>самомамы</a:t>
            </a:r>
            <a:r>
              <a:rPr lang="ru-RU" dirty="0" smtClean="0"/>
              <a:t>», «</a:t>
            </a:r>
            <a:r>
              <a:rPr lang="ru-RU" dirty="0" err="1" smtClean="0"/>
              <a:t>ЭКОшницы</a:t>
            </a:r>
            <a:r>
              <a:rPr lang="ru-RU" dirty="0" smtClean="0"/>
              <a:t>» и др. друг о друге</a:t>
            </a:r>
            <a:endParaRPr lang="ru-R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70273"/>
            <a:ext cx="3276600"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470273"/>
            <a:ext cx="3886200"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0171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956</Words>
  <Application>Microsoft Office PowerPoint</Application>
  <PresentationFormat>Экран (4:3)</PresentationFormat>
  <Paragraphs>71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Нетерпимость в области прокреативного поведения</vt:lpstr>
      <vt:lpstr>Религии</vt:lpstr>
      <vt:lpstr>Нетерпимость и рождение детей</vt:lpstr>
      <vt:lpstr>Нетерпимость и рождение детей</vt:lpstr>
      <vt:lpstr>Чайлдфри, «мамочки», «самомамы», «ЭКОшницы» и др. друг о друге</vt:lpstr>
      <vt:lpstr>Чайлдфри, «мамочки», «самомамы», «ЭКОшницы» и др. друг о друге</vt:lpstr>
      <vt:lpstr>Чайлдфри, «мамочки», «самомамы», «ЭКОшницы» и др. друг о друге</vt:lpstr>
      <vt:lpstr>Чайлдфри, «мамочки», «самомамы», «ЭКОшницы» и др. друг о друге</vt:lpstr>
      <vt:lpstr>Чайлдфри, «мамочки», «самомамы», «ЭКОшницы» и др. друг о друге</vt:lpstr>
      <vt:lpstr>Чайлдфри, «мамочки», «самомамы», «ЭКОшницы» и др. друг о друге</vt:lpstr>
      <vt:lpstr>Чайлдфри, «мамочки», «самомамы», «ЭКОшницы» и др. друг о друге</vt:lpstr>
      <vt:lpstr>Презентация PowerPoint</vt:lpstr>
      <vt:lpstr>Будущее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Alexis Belianin</dc:creator>
  <cp:lastModifiedBy>Alexis Belianin</cp:lastModifiedBy>
  <cp:revision>28</cp:revision>
  <dcterms:created xsi:type="dcterms:W3CDTF">2015-03-17T13:51:56Z</dcterms:created>
  <dcterms:modified xsi:type="dcterms:W3CDTF">2015-04-09T04:42:02Z</dcterms:modified>
</cp:coreProperties>
</file>