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71" r:id="rId5"/>
    <p:sldId id="261" r:id="rId6"/>
    <p:sldId id="272" r:id="rId7"/>
    <p:sldId id="263" r:id="rId8"/>
    <p:sldId id="273" r:id="rId9"/>
    <p:sldId id="264" r:id="rId10"/>
    <p:sldId id="274" r:id="rId11"/>
    <p:sldId id="265" r:id="rId12"/>
    <p:sldId id="269" r:id="rId13"/>
    <p:sldId id="270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8"/>
  <c:chart>
    <c:plotArea>
      <c:layout/>
      <c:area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мужчин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1842</c:v>
                </c:pt>
                <c:pt idx="1">
                  <c:v>1868</c:v>
                </c:pt>
                <c:pt idx="2">
                  <c:v>1873</c:v>
                </c:pt>
                <c:pt idx="3">
                  <c:v>1883</c:v>
                </c:pt>
                <c:pt idx="4">
                  <c:v>1892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4130</c:v>
                </c:pt>
                <c:pt idx="1">
                  <c:v>4297</c:v>
                </c:pt>
                <c:pt idx="2">
                  <c:v>4549</c:v>
                </c:pt>
                <c:pt idx="3">
                  <c:v>4366</c:v>
                </c:pt>
                <c:pt idx="4">
                  <c:v>4689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женщин</c:v>
                </c:pt>
              </c:strCache>
            </c:strRef>
          </c:tx>
          <c:cat>
            <c:numRef>
              <c:f>Лист1!$A$2:$A$6</c:f>
              <c:numCache>
                <c:formatCode>General</c:formatCode>
                <c:ptCount val="5"/>
                <c:pt idx="0">
                  <c:v>1842</c:v>
                </c:pt>
                <c:pt idx="1">
                  <c:v>1868</c:v>
                </c:pt>
                <c:pt idx="2">
                  <c:v>1873</c:v>
                </c:pt>
                <c:pt idx="3">
                  <c:v>1883</c:v>
                </c:pt>
                <c:pt idx="4">
                  <c:v>1892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3802</c:v>
                </c:pt>
                <c:pt idx="1">
                  <c:v>4327</c:v>
                </c:pt>
                <c:pt idx="2">
                  <c:v>4943</c:v>
                </c:pt>
                <c:pt idx="3">
                  <c:v>5006</c:v>
                </c:pt>
                <c:pt idx="4">
                  <c:v>5730</c:v>
                </c:pt>
              </c:numCache>
            </c:numRef>
          </c:val>
        </c:ser>
        <c:axId val="89119360"/>
        <c:axId val="89125248"/>
      </c:areaChart>
      <c:catAx>
        <c:axId val="89119360"/>
        <c:scaling>
          <c:orientation val="minMax"/>
        </c:scaling>
        <c:axPos val="b"/>
        <c:numFmt formatCode="General" sourceLinked="1"/>
        <c:tickLblPos val="nextTo"/>
        <c:crossAx val="89125248"/>
        <c:crosses val="autoZero"/>
        <c:auto val="1"/>
        <c:lblAlgn val="ctr"/>
        <c:lblOffset val="100"/>
      </c:catAx>
      <c:valAx>
        <c:axId val="89125248"/>
        <c:scaling>
          <c:orientation val="minMax"/>
        </c:scaling>
        <c:axPos val="l"/>
        <c:majorGridlines/>
        <c:numFmt formatCode="General" sourceLinked="1"/>
        <c:tickLblPos val="nextTo"/>
        <c:crossAx val="89119360"/>
        <c:crosses val="autoZero"/>
        <c:crossBetween val="midCat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05.04.2015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7772400" cy="28575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анализ предпринимательской активности старообрядцев в </a:t>
            </a:r>
            <a:r>
              <a:rPr lang="en-US" b="1" dirty="0" smtClean="0"/>
              <a:t>xix</a:t>
            </a:r>
            <a:r>
              <a:rPr lang="ru-RU" b="1" dirty="0" smtClean="0"/>
              <a:t> веке (на примере Боровского уезда Калужской губернии</a:t>
            </a:r>
            <a:r>
              <a:rPr lang="ru-RU" b="1" dirty="0" smtClean="0"/>
              <a:t>)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000504"/>
            <a:ext cx="8305800" cy="1785950"/>
          </a:xfrm>
        </p:spPr>
        <p:txBody>
          <a:bodyPr>
            <a:normAutofit/>
          </a:bodyPr>
          <a:lstStyle/>
          <a:p>
            <a:pPr algn="r"/>
            <a:r>
              <a:rPr lang="ru-RU" dirty="0" err="1" smtClean="0"/>
              <a:t>О.А.Тенякова</a:t>
            </a:r>
            <a:r>
              <a:rPr lang="ru-RU" dirty="0" smtClean="0"/>
              <a:t>, </a:t>
            </a:r>
            <a:r>
              <a:rPr lang="ru-RU" dirty="0" err="1" smtClean="0"/>
              <a:t>канд.экон.наук</a:t>
            </a:r>
            <a:r>
              <a:rPr lang="ru-RU" dirty="0" smtClean="0"/>
              <a:t> (г.Балабаново, </a:t>
            </a:r>
          </a:p>
          <a:p>
            <a:pPr algn="r"/>
            <a:r>
              <a:rPr lang="ru-RU" dirty="0" smtClean="0"/>
              <a:t>Калужской области, БФ МГГУ им. М.А. Шолохова)</a:t>
            </a:r>
          </a:p>
          <a:p>
            <a:pPr algn="r"/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20" y="428604"/>
            <a:ext cx="8686800" cy="61434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Сведения о заводах и фабриках Боровского уезда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1071548"/>
          <a:ext cx="7786742" cy="535784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368162"/>
                <a:gridCol w="1220922"/>
                <a:gridCol w="1139527"/>
                <a:gridCol w="1058131"/>
              </a:tblGrid>
              <a:tr h="44648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1873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1883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1892</a:t>
                      </a:r>
                      <a:endParaRPr lang="ru-RU" dirty="0"/>
                    </a:p>
                  </a:txBody>
                  <a:tcPr/>
                </a:tc>
              </a:tr>
              <a:tr h="446487">
                <a:tc>
                  <a:txBody>
                    <a:bodyPr/>
                    <a:lstStyle/>
                    <a:p>
                      <a:r>
                        <a:rPr lang="ru-RU" dirty="0" smtClean="0"/>
                        <a:t>Кожевенный</a:t>
                      </a:r>
                      <a:r>
                        <a:rPr lang="ru-RU" baseline="0" dirty="0" smtClean="0"/>
                        <a:t> завод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446487">
                <a:tc>
                  <a:txBody>
                    <a:bodyPr/>
                    <a:lstStyle/>
                    <a:p>
                      <a:r>
                        <a:rPr lang="ru-RU" dirty="0" smtClean="0"/>
                        <a:t>Сально-свечной завод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446487">
                <a:tc>
                  <a:txBody>
                    <a:bodyPr/>
                    <a:lstStyle/>
                    <a:p>
                      <a:r>
                        <a:rPr lang="ru-RU" dirty="0" smtClean="0"/>
                        <a:t>Химический завод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446487">
                <a:tc>
                  <a:txBody>
                    <a:bodyPr/>
                    <a:lstStyle/>
                    <a:p>
                      <a:r>
                        <a:rPr lang="ru-RU" dirty="0" smtClean="0"/>
                        <a:t>Кирпичный завод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446487">
                <a:tc>
                  <a:txBody>
                    <a:bodyPr/>
                    <a:lstStyle/>
                    <a:p>
                      <a:r>
                        <a:rPr lang="ru-RU" dirty="0" smtClean="0"/>
                        <a:t>Пивоваренный завод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- </a:t>
                      </a:r>
                      <a:endParaRPr lang="ru-RU" dirty="0"/>
                    </a:p>
                  </a:txBody>
                  <a:tcPr/>
                </a:tc>
              </a:tr>
              <a:tr h="446487">
                <a:tc>
                  <a:txBody>
                    <a:bodyPr/>
                    <a:lstStyle/>
                    <a:p>
                      <a:r>
                        <a:rPr lang="ru-RU" dirty="0" smtClean="0"/>
                        <a:t>Гончарный завод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446487">
                <a:tc>
                  <a:txBody>
                    <a:bodyPr/>
                    <a:lstStyle/>
                    <a:p>
                      <a:r>
                        <a:rPr lang="ru-RU" dirty="0" smtClean="0"/>
                        <a:t>Маслобойный завод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446487">
                <a:tc>
                  <a:txBody>
                    <a:bodyPr/>
                    <a:lstStyle/>
                    <a:p>
                      <a:r>
                        <a:rPr lang="ru-RU" dirty="0" smtClean="0"/>
                        <a:t>Мануфактурная фабрика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</a:tr>
              <a:tr h="446487">
                <a:tc>
                  <a:txBody>
                    <a:bodyPr/>
                    <a:lstStyle/>
                    <a:p>
                      <a:r>
                        <a:rPr lang="ru-RU" dirty="0" smtClean="0"/>
                        <a:t>Сыроваренный завод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446487">
                <a:tc>
                  <a:txBody>
                    <a:bodyPr/>
                    <a:lstStyle/>
                    <a:p>
                      <a:r>
                        <a:rPr lang="ru-RU" dirty="0" smtClean="0"/>
                        <a:t>Крахмальный завод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446487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/>
                        <a:t>Всего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46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Деловая этика старообрядцев имела очень сильную конфессиональную окраску, </a:t>
            </a:r>
            <a:r>
              <a:rPr lang="ru-RU" dirty="0" smtClean="0"/>
              <a:t>что </a:t>
            </a:r>
            <a:r>
              <a:rPr lang="ru-RU" dirty="0" smtClean="0"/>
              <a:t>послужило прочной институциональной основой </a:t>
            </a:r>
            <a:r>
              <a:rPr lang="ru-RU" dirty="0" smtClean="0"/>
              <a:t>для формирования  </a:t>
            </a:r>
            <a:r>
              <a:rPr lang="ru-RU" dirty="0" smtClean="0"/>
              <a:t>специфической предпринимательской среды.</a:t>
            </a:r>
            <a:endParaRPr lang="ru-RU" dirty="0"/>
          </a:p>
        </p:txBody>
      </p:sp>
      <p:pic>
        <p:nvPicPr>
          <p:cNvPr id="3074" name="Picture 2" descr="C:\Users\User\Desktop\НАУЧНАЯ РАБОТА\симпозиум Екатеринбург, июнь 2014г\фото для презентации моего доклада\Капырины, Полежаев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3143248"/>
            <a:ext cx="3929090" cy="2790405"/>
          </a:xfrm>
          <a:prstGeom prst="rect">
            <a:avLst/>
          </a:prstGeom>
          <a:noFill/>
        </p:spPr>
      </p:pic>
      <p:pic>
        <p:nvPicPr>
          <p:cNvPr id="3075" name="Picture 3" descr="C:\Users\User\Desktop\НАУЧНАЯ РАБОТА\симпозиум Екатеринбург, июнь 2014г\фото для презентации моего доклада\пожарная дружин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9359" y="3143248"/>
            <a:ext cx="3976499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купцы - старообрядцы </a:t>
            </a:r>
            <a:r>
              <a:rPr lang="ru-RU" dirty="0" smtClean="0"/>
              <a:t>Боровского уезда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b="1" dirty="0" smtClean="0"/>
              <a:t>В первую очередь, были предпринимателями, и довольно успешными.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b="1" dirty="0" smtClean="0"/>
              <a:t>Во – вторых, </a:t>
            </a:r>
            <a:r>
              <a:rPr lang="ru-RU" b="1" dirty="0" err="1" smtClean="0"/>
              <a:t>боровские</a:t>
            </a:r>
            <a:r>
              <a:rPr lang="ru-RU" b="1" dirty="0" smtClean="0"/>
              <a:t> купцы – старообрядцы активно занимались благотворительной деятельностью.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b="1" dirty="0" smtClean="0"/>
              <a:t>В – третьих, </a:t>
            </a:r>
            <a:r>
              <a:rPr lang="ru-RU" b="1" dirty="0" err="1" smtClean="0"/>
              <a:t>боровские</a:t>
            </a:r>
            <a:r>
              <a:rPr lang="ru-RU" b="1" dirty="0" smtClean="0"/>
              <a:t> купцы играли немаловажную роль в управлении городом. </a:t>
            </a:r>
            <a:endParaRPr lang="ru-RU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НАУЧНАЯ РАБОТА\симпозиум Екатеринбург, июнь 2014г\фото для презентации моего доклада\Жданов с сыновьям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44562"/>
            <a:ext cx="3286148" cy="2591426"/>
          </a:xfrm>
          <a:prstGeom prst="rect">
            <a:avLst/>
          </a:prstGeom>
          <a:noFill/>
        </p:spPr>
      </p:pic>
      <p:pic>
        <p:nvPicPr>
          <p:cNvPr id="2051" name="Picture 3" descr="C:\Users\User\Desktop\НАУЧНАЯ РАБОТА\симпозиум Екатеринбург, июнь 2014г\фото для презентации моего доклада\Полежаев П.М.  и его сыновья, 1897г.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286124"/>
            <a:ext cx="2990851" cy="2133600"/>
          </a:xfrm>
          <a:prstGeom prst="rect">
            <a:avLst/>
          </a:prstGeom>
          <a:noFill/>
        </p:spPr>
      </p:pic>
      <p:pic>
        <p:nvPicPr>
          <p:cNvPr id="2052" name="Picture 4" descr="C:\Users\User\Desktop\НАУЧНАЯ РАБОТА\симпозиум Екатеринбург, июнь 2014г\фото для презентации моего доклада\Голофтеевы, Полежаевы, Шутовы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3214686"/>
            <a:ext cx="4139153" cy="2214578"/>
          </a:xfrm>
          <a:prstGeom prst="rect">
            <a:avLst/>
          </a:prstGeom>
          <a:noFill/>
        </p:spPr>
      </p:pic>
      <p:pic>
        <p:nvPicPr>
          <p:cNvPr id="2053" name="Picture 5" descr="C:\Users\User\Desktop\НАУЧНАЯ РАБОТА\симпозиум Екатеринбург, июнь 2014г\фото для презентации моего доклада\Голофтеевы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48" y="785794"/>
            <a:ext cx="3857652" cy="2530816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071538" y="5500702"/>
            <a:ext cx="6929486" cy="928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accent3">
                    <a:lumMod val="50000"/>
                  </a:schemeClr>
                </a:solidFill>
              </a:rPr>
              <a:t> Ждановы, Голофтеевы, Полежаевы, Шутовы</a:t>
            </a:r>
            <a:r>
              <a:rPr lang="ru-RU" sz="2400" b="1" i="1" dirty="0" smtClean="0"/>
              <a:t>, </a:t>
            </a:r>
            <a:endParaRPr lang="ru-RU" sz="2400" b="1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144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XIX</a:t>
            </a:r>
            <a:r>
              <a:rPr lang="ru-RU" dirty="0" smtClean="0"/>
              <a:t> века - ХХ века золотой этап развития предпринимательства в России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714488"/>
            <a:ext cx="8329642" cy="2000264"/>
          </a:xfrm>
        </p:spPr>
        <p:txBody>
          <a:bodyPr>
            <a:normAutofit fontScale="85000" lnSpcReduction="10000"/>
          </a:bodyPr>
          <a:lstStyle/>
          <a:p>
            <a:pPr marL="0" indent="342900" algn="just">
              <a:buNone/>
            </a:pPr>
            <a:r>
              <a:rPr lang="ru-RU" dirty="0" smtClean="0"/>
              <a:t>Купцы – старообрядцы выделяются как особый тип предпринимателей, которые были заинтересованы не только в развитии собственного производства, но и создании благоприятных условий деятельности и жизни в родном городе.</a:t>
            </a:r>
            <a:endParaRPr lang="ru-RU" dirty="0"/>
          </a:p>
        </p:txBody>
      </p:sp>
      <p:pic>
        <p:nvPicPr>
          <p:cNvPr id="1027" name="Picture 3" descr="C:\Users\User\Desktop\НАУЧНАЯ РАБОТА\симпозиум Екатеринбург, июнь 2014г\фото для презентации моего доклада\братья Полежаевы - 1908г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3357562"/>
            <a:ext cx="4359075" cy="32002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Боровский уезд калужской губернии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357850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1200"/>
              </a:spcAft>
            </a:pPr>
            <a:r>
              <a:rPr lang="ru-RU" b="1" dirty="0" smtClean="0"/>
              <a:t>Самый крупный по территории в губернии.</a:t>
            </a:r>
          </a:p>
          <a:p>
            <a:pPr algn="just">
              <a:spcAft>
                <a:spcPts val="1200"/>
              </a:spcAft>
            </a:pPr>
            <a:r>
              <a:rPr lang="ru-RU" b="1" dirty="0" smtClean="0"/>
              <a:t>Крупнейший торгово-промышленный центр в губернии</a:t>
            </a:r>
            <a:r>
              <a:rPr lang="ru-RU" b="1" dirty="0" smtClean="0"/>
              <a:t>.</a:t>
            </a:r>
          </a:p>
          <a:p>
            <a:pPr algn="just">
              <a:spcAft>
                <a:spcPts val="1200"/>
              </a:spcAft>
            </a:pPr>
            <a:endParaRPr lang="ru-RU" b="1" dirty="0" smtClean="0"/>
          </a:p>
          <a:p>
            <a:pPr algn="just">
              <a:spcAft>
                <a:spcPts val="1200"/>
              </a:spcAft>
            </a:pPr>
            <a:endParaRPr lang="ru-RU" b="1" dirty="0" smtClean="0"/>
          </a:p>
          <a:p>
            <a:pPr algn="just">
              <a:spcAft>
                <a:spcPts val="1200"/>
              </a:spcAft>
            </a:pPr>
            <a:endParaRPr lang="ru-RU" b="1" dirty="0" smtClean="0"/>
          </a:p>
          <a:p>
            <a:pPr algn="just">
              <a:spcAft>
                <a:spcPts val="1200"/>
              </a:spcAft>
            </a:pPr>
            <a:r>
              <a:rPr lang="ru-RU" b="1" dirty="0" smtClean="0"/>
              <a:t>Со второй половины </a:t>
            </a:r>
            <a:r>
              <a:rPr lang="en-US" b="1" dirty="0" smtClean="0"/>
              <a:t>XIX</a:t>
            </a:r>
            <a:r>
              <a:rPr lang="ru-RU" b="1" dirty="0" smtClean="0"/>
              <a:t> века уездный город Боровск становится центром русского старообрядчества. </a:t>
            </a:r>
            <a:endParaRPr lang="ru-RU" b="1" dirty="0"/>
          </a:p>
        </p:txBody>
      </p:sp>
      <p:pic>
        <p:nvPicPr>
          <p:cNvPr id="1026" name="Picture 2" descr="C:\Users\User\Desktop\НАУЧНАЯ РАБОТА\апрельская конференция в ВШЭ, 2015\фото для презентации моего доклада\_13_-_Uspenskaja_ulits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350286"/>
            <a:ext cx="4572032" cy="27889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Население города Боровска  </a:t>
            </a:r>
            <a:r>
              <a:rPr lang="en-US" b="1" dirty="0" smtClean="0"/>
              <a:t>XIX</a:t>
            </a:r>
            <a:r>
              <a:rPr lang="ru-RU" b="1" dirty="0" smtClean="0"/>
              <a:t> века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28604"/>
            <a:ext cx="8686800" cy="128588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основные </a:t>
            </a:r>
            <a:r>
              <a:rPr lang="ru-RU" dirty="0" smtClean="0"/>
              <a:t>виды деятельности населения города Боровска </a:t>
            </a:r>
            <a:r>
              <a:rPr lang="en-US" dirty="0" smtClean="0"/>
              <a:t>XIX</a:t>
            </a:r>
            <a:r>
              <a:rPr lang="ru-RU" dirty="0" smtClean="0"/>
              <a:t> века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57364"/>
            <a:ext cx="8686800" cy="4222761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b="1" dirty="0" smtClean="0"/>
              <a:t>Промысел огородничество, которым занималось около 60% населения.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b="1" dirty="0" smtClean="0"/>
              <a:t>Мелочная торговля, преимущественно хлеб, пенька, кожа, сало, конопляное масло и пр</a:t>
            </a:r>
            <a:r>
              <a:rPr lang="ru-RU" b="1" dirty="0" smtClean="0"/>
              <a:t>.</a:t>
            </a:r>
            <a:endParaRPr lang="ru-RU" b="1" dirty="0" smtClean="0"/>
          </a:p>
        </p:txBody>
      </p:sp>
      <p:pic>
        <p:nvPicPr>
          <p:cNvPr id="2050" name="Picture 2" descr="C:\Users\User\Desktop\НАУЧНАЯ РАБОТА\апрельская конференция в ВШЭ, 2015\фото для презентации моего доклада\_14_-_Pjatnitska_ulits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9" y="4214818"/>
            <a:ext cx="4081592" cy="22652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00857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Активное развитие  промышленного производства привело к тому, что к середине </a:t>
            </a:r>
            <a:r>
              <a:rPr lang="en-US" dirty="0" smtClean="0"/>
              <a:t>XIX</a:t>
            </a:r>
            <a:r>
              <a:rPr lang="ru-RU" dirty="0" smtClean="0"/>
              <a:t> века Боровский уезд становится одним из важнейших торгово-промышленных центров в Калужской губернии. </a:t>
            </a:r>
            <a:endParaRPr lang="ru-RU" dirty="0"/>
          </a:p>
        </p:txBody>
      </p:sp>
      <p:pic>
        <p:nvPicPr>
          <p:cNvPr id="3074" name="Picture 2" descr="C:\Users\User\Desktop\НАУЧНАЯ РАБОТА\апрельская конференция в ВШЭ, 2015\фото для презентации моего доклада\_Borovsk_SCHemilovskie-lavy_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040" y="3786190"/>
            <a:ext cx="4018388" cy="2571768"/>
          </a:xfrm>
          <a:prstGeom prst="rect">
            <a:avLst/>
          </a:prstGeom>
          <a:noFill/>
        </p:spPr>
      </p:pic>
      <p:pic>
        <p:nvPicPr>
          <p:cNvPr id="3075" name="Picture 3" descr="C:\Users\User\Desktop\НАУЧНАЯ РАБОТА\апрельская конференция в ВШЭ, 2015\фото для презентации моего доклада\_Prihodskoe_uchilisch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3786190"/>
            <a:ext cx="3438549" cy="26218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428601"/>
          <a:ext cx="8215371" cy="629937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5286412"/>
                <a:gridCol w="1285884"/>
                <a:gridCol w="1643075"/>
              </a:tblGrid>
              <a:tr h="580986"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/>
                        <a:t>Владельцы промышленных заведений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/>
                        <a:t>количество</a:t>
                      </a:r>
                      <a:r>
                        <a:rPr kumimoji="0" lang="ru-RU" sz="1600" kern="1200" baseline="0" dirty="0" smtClean="0"/>
                        <a:t> рабочих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/>
                        <a:t>род деятельности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0676"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Александровы Евграф и Иван, купцы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125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/>
                        <a:t>мануфактурная фабрика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0676"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Ёжиков </a:t>
                      </a:r>
                      <a:r>
                        <a:rPr kumimoji="0" lang="ru-RU" sz="2000" kern="1200" dirty="0" err="1" smtClean="0"/>
                        <a:t>Пафнутий</a:t>
                      </a:r>
                      <a:r>
                        <a:rPr kumimoji="0" lang="ru-RU" sz="2000" kern="1200" dirty="0" smtClean="0"/>
                        <a:t> Петрович, крестьянин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/>
                        <a:t>мануфактурная фабрика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6608"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Исаев Федор Семенович,  купец 2-ой гильдии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/>
                        <a:t>мануфактурная фабрика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0676">
                <a:tc>
                  <a:txBody>
                    <a:bodyPr/>
                    <a:lstStyle/>
                    <a:p>
                      <a:r>
                        <a:rPr kumimoji="0" lang="ru-RU" sz="2000" kern="1200" dirty="0" err="1" smtClean="0"/>
                        <a:t>Меренков</a:t>
                      </a:r>
                      <a:r>
                        <a:rPr kumimoji="0" lang="ru-RU" sz="2000" kern="1200" dirty="0" smtClean="0"/>
                        <a:t> Федор </a:t>
                      </a:r>
                      <a:r>
                        <a:rPr kumimoji="0" lang="ru-RU" sz="2000" kern="1200" dirty="0" err="1" smtClean="0"/>
                        <a:t>Грирогьевич</a:t>
                      </a:r>
                      <a:r>
                        <a:rPr kumimoji="0" lang="ru-RU" sz="2000" kern="1200" dirty="0" smtClean="0"/>
                        <a:t>, мещанин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30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/>
                        <a:t>рогожное заведение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6608"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Полежаев Петр Михайлович,  купец 2-ой гильдии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/>
                        <a:t>мануфактурная фабрика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0676">
                <a:tc>
                  <a:txBody>
                    <a:bodyPr/>
                    <a:lstStyle/>
                    <a:p>
                      <a:r>
                        <a:rPr kumimoji="0" lang="ru-RU" sz="2000" kern="1200" dirty="0" err="1" smtClean="0"/>
                        <a:t>Проворотов</a:t>
                      </a:r>
                      <a:r>
                        <a:rPr kumimoji="0" lang="ru-RU" sz="2000" kern="1200" dirty="0" smtClean="0"/>
                        <a:t> </a:t>
                      </a:r>
                      <a:r>
                        <a:rPr kumimoji="0" lang="ru-RU" sz="2000" kern="1200" dirty="0" err="1" smtClean="0"/>
                        <a:t>Агафон</a:t>
                      </a:r>
                      <a:r>
                        <a:rPr kumimoji="0" lang="ru-RU" sz="2000" kern="1200" dirty="0" smtClean="0"/>
                        <a:t> Павлович, купец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/>
                        <a:t>кожевенный завод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6608"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Санин Петр Иванович, купец 1-ой гильдии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116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/>
                        <a:t>химический завод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0676"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Смирнов Александр </a:t>
                      </a:r>
                      <a:r>
                        <a:rPr kumimoji="0" lang="ru-RU" sz="2000" kern="1200" dirty="0" err="1" smtClean="0"/>
                        <a:t>Прокофьевич</a:t>
                      </a:r>
                      <a:r>
                        <a:rPr kumimoji="0" lang="ru-RU" sz="2000" kern="1200" dirty="0" smtClean="0"/>
                        <a:t>, крестьянин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dirty="0" smtClean="0"/>
                        <a:t>мануфактурная фабрика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6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Шутов Николай Васильевич, </a:t>
                      </a:r>
                      <a:r>
                        <a:rPr lang="ru-RU" sz="2000" dirty="0" smtClean="0"/>
                        <a:t> купец</a:t>
                      </a:r>
                      <a:endParaRPr lang="ru-RU" sz="20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/>
                        <a:t>н</a:t>
                      </a:r>
                      <a:r>
                        <a:rPr lang="ru-RU" sz="1600" dirty="0" smtClean="0"/>
                        <a:t>/</a:t>
                      </a:r>
                      <a:r>
                        <a:rPr lang="ru-RU" sz="1600" dirty="0" err="1" smtClean="0"/>
                        <a:t>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сально-свечной завод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1144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Ткацкое производство в Боровском уезде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03796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dirty="0" smtClean="0"/>
              <a:t>В </a:t>
            </a:r>
            <a:r>
              <a:rPr lang="en-US" dirty="0" smtClean="0"/>
              <a:t>XVIII</a:t>
            </a:r>
            <a:r>
              <a:rPr lang="ru-RU" dirty="0" smtClean="0"/>
              <a:t> веке в Боровском уезде насчитывалось более 50 </a:t>
            </a:r>
            <a:r>
              <a:rPr lang="ru-RU" dirty="0" smtClean="0"/>
              <a:t>кустарных артелей по производству платков и </a:t>
            </a:r>
            <a:r>
              <a:rPr lang="ru-RU" dirty="0" smtClean="0"/>
              <a:t>тканей.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dirty="0" smtClean="0"/>
              <a:t>В 1892 </a:t>
            </a:r>
            <a:r>
              <a:rPr lang="ru-RU" dirty="0" smtClean="0"/>
              <a:t>г. мануфактурных фабрик в Боровском уезде числилось </a:t>
            </a:r>
            <a:r>
              <a:rPr lang="ru-RU" dirty="0" smtClean="0"/>
              <a:t>20.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ru-RU" dirty="0" smtClean="0"/>
              <a:t>К </a:t>
            </a:r>
            <a:r>
              <a:rPr lang="ru-RU" dirty="0" smtClean="0"/>
              <a:t>1917 г. </a:t>
            </a:r>
            <a:r>
              <a:rPr lang="ru-RU" dirty="0" smtClean="0"/>
              <a:t>мануфактурных фабрик </a:t>
            </a:r>
            <a:r>
              <a:rPr lang="ru-RU" dirty="0" smtClean="0"/>
              <a:t>осталось </a:t>
            </a:r>
            <a:r>
              <a:rPr lang="ru-RU" dirty="0" smtClean="0"/>
              <a:t>6, однако, </a:t>
            </a:r>
            <a:r>
              <a:rPr lang="ru-RU" dirty="0" smtClean="0"/>
              <a:t>в общей сумме произведенной </a:t>
            </a:r>
            <a:r>
              <a:rPr lang="ru-RU" dirty="0" smtClean="0"/>
              <a:t>продукции деятельность </a:t>
            </a:r>
            <a:r>
              <a:rPr lang="ru-RU" dirty="0" smtClean="0"/>
              <a:t>этих фабрик занимала 34 %.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429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Статистика некоторых мануфактурных фабрик Боровского уезда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267728" cy="4765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24258"/>
                <a:gridCol w="1500198"/>
                <a:gridCol w="1643074"/>
                <a:gridCol w="1500198"/>
              </a:tblGrid>
              <a:tr h="91789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Владелец фабрики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год</a:t>
                      </a:r>
                      <a:r>
                        <a:rPr lang="ru-RU" b="1" baseline="0" dirty="0" smtClean="0"/>
                        <a:t> основания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Кол-во работников, чел.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Годовая выручка, руб.</a:t>
                      </a:r>
                      <a:endParaRPr lang="ru-RU" b="1" dirty="0"/>
                    </a:p>
                  </a:txBody>
                  <a:tcPr/>
                </a:tc>
              </a:tr>
              <a:tr h="9178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Александровы </a:t>
                      </a:r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Евграф и Иван Александровичи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1857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125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47700</a:t>
                      </a:r>
                      <a:endParaRPr lang="ru-RU" b="1" i="1" dirty="0"/>
                    </a:p>
                  </a:txBody>
                  <a:tcPr/>
                </a:tc>
              </a:tr>
              <a:tr h="9178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Ёжиков </a:t>
                      </a:r>
                      <a:r>
                        <a:rPr kumimoji="0" lang="ru-R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Пафнутий</a:t>
                      </a:r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Петрович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1886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40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5000</a:t>
                      </a:r>
                      <a:endParaRPr lang="ru-RU" b="1" i="1" dirty="0"/>
                    </a:p>
                  </a:txBody>
                  <a:tcPr/>
                </a:tc>
              </a:tr>
              <a:tr h="9178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Полежаев</a:t>
                      </a:r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Петр Михайлович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1887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70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7500</a:t>
                      </a:r>
                      <a:endParaRPr lang="ru-RU" b="1" i="1" dirty="0"/>
                    </a:p>
                  </a:txBody>
                  <a:tcPr/>
                </a:tc>
              </a:tr>
              <a:tr h="9178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Смирнов</a:t>
                      </a:r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Александр </a:t>
                      </a:r>
                      <a:r>
                        <a:rPr kumimoji="0" lang="ru-R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Прокофьевич</a:t>
                      </a:r>
                      <a:endParaRPr kumimoji="0" lang="ru-RU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1870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59</a:t>
                      </a:r>
                      <a:endParaRPr lang="ru-R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/>
                        <a:t>27000</a:t>
                      </a:r>
                      <a:endParaRPr lang="ru-RU" b="1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10">
      <a:dk1>
        <a:sysClr val="windowText" lastClr="000000"/>
      </a:dk1>
      <a:lt1>
        <a:srgbClr val="E8F3E0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227</TotalTime>
  <Words>497</Words>
  <Application>Microsoft Office PowerPoint</Application>
  <PresentationFormat>Экран (4:3)</PresentationFormat>
  <Paragraphs>127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анализ предпринимательской активности старообрядцев в xix веке (на примере Боровского уезда Калужской губернии)   </vt:lpstr>
      <vt:lpstr>XIX века - ХХ века золотой этап развития предпринимательства в России</vt:lpstr>
      <vt:lpstr>Боровский уезд калужской губернии</vt:lpstr>
      <vt:lpstr>Население города Боровска  XIX века</vt:lpstr>
      <vt:lpstr>основные виды деятельности населения города Боровска XIX века</vt:lpstr>
      <vt:lpstr>Слайд 6</vt:lpstr>
      <vt:lpstr>Слайд 7</vt:lpstr>
      <vt:lpstr>Ткацкое производство в Боровском уезде</vt:lpstr>
      <vt:lpstr>Статистика некоторых мануфактурных фабрик Боровского уезда</vt:lpstr>
      <vt:lpstr>Сведения о заводах и фабриках Боровского уезда</vt:lpstr>
      <vt:lpstr>Слайд 11</vt:lpstr>
      <vt:lpstr>купцы - старообрядцы Боровского уезда</vt:lpstr>
      <vt:lpstr>Слайд 13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Институциональный анализ предпринимательской среды купцов старообрядцев г. Боровска </dc:title>
  <dc:creator>Оксана</dc:creator>
  <cp:lastModifiedBy>User</cp:lastModifiedBy>
  <cp:revision>26</cp:revision>
  <dcterms:created xsi:type="dcterms:W3CDTF">2014-06-05T16:21:34Z</dcterms:created>
  <dcterms:modified xsi:type="dcterms:W3CDTF">2015-04-05T13:18:38Z</dcterms:modified>
</cp:coreProperties>
</file>