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theme/themeOverride2.xml" ContentType="application/vnd.openxmlformats-officedocument.themeOverride+xml"/>
  <Override PartName="/ppt/charts/chart9.xml" ContentType="application/vnd.openxmlformats-officedocument.drawingml.chart+xml"/>
  <Override PartName="/ppt/theme/themeOverride3.xml" ContentType="application/vnd.openxmlformats-officedocument.themeOverride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theme/themeOverride4.xml" ContentType="application/vnd.openxmlformats-officedocument.themeOverride+xml"/>
  <Override PartName="/ppt/charts/chart11.xml" ContentType="application/vnd.openxmlformats-officedocument.drawingml.chart+xml"/>
  <Override PartName="/ppt/theme/themeOverride5.xml" ContentType="application/vnd.openxmlformats-officedocument.themeOverride+xml"/>
  <Override PartName="/ppt/notesSlides/notesSlide10.xml" ContentType="application/vnd.openxmlformats-officedocument.presentationml.notesSlide+xml"/>
  <Override PartName="/ppt/charts/chart12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711" r:id="rId3"/>
    <p:sldMasterId id="2147483737" r:id="rId4"/>
  </p:sldMasterIdLst>
  <p:notesMasterIdLst>
    <p:notesMasterId r:id="rId46"/>
  </p:notesMasterIdLst>
  <p:handoutMasterIdLst>
    <p:handoutMasterId r:id="rId47"/>
  </p:handoutMasterIdLst>
  <p:sldIdLst>
    <p:sldId id="256" r:id="rId5"/>
    <p:sldId id="273" r:id="rId6"/>
    <p:sldId id="279" r:id="rId7"/>
    <p:sldId id="257" r:id="rId8"/>
    <p:sldId id="309" r:id="rId9"/>
    <p:sldId id="281" r:id="rId10"/>
    <p:sldId id="317" r:id="rId11"/>
    <p:sldId id="318" r:id="rId12"/>
    <p:sldId id="282" r:id="rId13"/>
    <p:sldId id="262" r:id="rId14"/>
    <p:sldId id="263" r:id="rId15"/>
    <p:sldId id="306" r:id="rId16"/>
    <p:sldId id="258" r:id="rId17"/>
    <p:sldId id="268" r:id="rId18"/>
    <p:sldId id="260" r:id="rId19"/>
    <p:sldId id="293" r:id="rId20"/>
    <p:sldId id="292" r:id="rId21"/>
    <p:sldId id="307" r:id="rId22"/>
    <p:sldId id="269" r:id="rId23"/>
    <p:sldId id="283" r:id="rId24"/>
    <p:sldId id="270" r:id="rId25"/>
    <p:sldId id="285" r:id="rId26"/>
    <p:sldId id="316" r:id="rId27"/>
    <p:sldId id="311" r:id="rId28"/>
    <p:sldId id="314" r:id="rId29"/>
    <p:sldId id="312" r:id="rId30"/>
    <p:sldId id="313" r:id="rId31"/>
    <p:sldId id="296" r:id="rId32"/>
    <p:sldId id="315" r:id="rId33"/>
    <p:sldId id="290" r:id="rId34"/>
    <p:sldId id="298" r:id="rId35"/>
    <p:sldId id="299" r:id="rId36"/>
    <p:sldId id="300" r:id="rId37"/>
    <p:sldId id="305" r:id="rId38"/>
    <p:sldId id="301" r:id="rId39"/>
    <p:sldId id="302" r:id="rId40"/>
    <p:sldId id="303" r:id="rId41"/>
    <p:sldId id="304" r:id="rId42"/>
    <p:sldId id="297" r:id="rId43"/>
    <p:sldId id="294" r:id="rId44"/>
    <p:sldId id="295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ladimir Magun" initials="VM" lastIdx="5" clrIdx="0">
    <p:extLst>
      <p:ext uri="{19B8F6BF-5375-455C-9EA6-DF929625EA0E}">
        <p15:presenceInfo xmlns:p15="http://schemas.microsoft.com/office/powerpoint/2012/main" userId="642e8fe06dffd79c" providerId="Windows Live"/>
      </p:ext>
    </p:extLst>
  </p:cmAuthor>
  <p:cmAuthor id="2" name="M Rudnev" initials="MR" lastIdx="4" clrIdx="1">
    <p:extLst>
      <p:ext uri="{19B8F6BF-5375-455C-9EA6-DF929625EA0E}">
        <p15:presenceInfo xmlns:p15="http://schemas.microsoft.com/office/powerpoint/2012/main" userId="b43b4984ee2d25b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772" autoAdjust="0"/>
    <p:restoredTop sz="93959" autoAdjust="0"/>
  </p:normalViewPr>
  <p:slideViewPr>
    <p:cSldViewPr snapToGrid="0">
      <p:cViewPr varScale="1">
        <p:scale>
          <a:sx n="66" d="100"/>
          <a:sy n="66" d="100"/>
        </p:scale>
        <p:origin x="595" y="38"/>
      </p:cViewPr>
      <p:guideLst>
        <p:guide orient="horz" pos="2160"/>
        <p:guide pos="2903"/>
      </p:guideLst>
    </p:cSldViewPr>
  </p:slideViewPr>
  <p:outlineViewPr>
    <p:cViewPr>
      <p:scale>
        <a:sx n="33" d="100"/>
        <a:sy n="33" d="100"/>
      </p:scale>
      <p:origin x="0" y="-7267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4176"/>
    </p:cViewPr>
  </p:sorterViewPr>
  <p:notesViewPr>
    <p:cSldViewPr snapToGrid="0" showGuides="1">
      <p:cViewPr varScale="1">
        <p:scale>
          <a:sx n="51" d="100"/>
          <a:sy n="51" d="100"/>
        </p:scale>
        <p:origin x="1752" y="6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commentAuthors" Target="commentAuthors.xml"/><Relationship Id="rId8" Type="http://schemas.openxmlformats.org/officeDocument/2006/relationships/slide" Target="slides/slide4.xml"/><Relationship Id="rId51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Rudnev\Dropbox\STAT\European%20Social%20Survey\LCA\CLCA\56round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&#1052;&#1072;&#1082;&#1089;&#1080;&#1084;\Documents\My%20Dropbox\STAT\European%20Social%20Survey\&#1087;&#1088;&#1077;&#1079;&#1077;&#1085;&#1090;&#1072;&#1094;&#1080;&#1080;\&#1082;&#1072;&#1088;&#1090;&#1080;&#1085;&#1082;&#1080;%20&#1082;%20&#1084;&#1077;&#1076;&#1080;&#1072;&#1092;&#1086;&#1088;&#1091;&#1084;&#1091;.xlsx" TargetMode="External"/><Relationship Id="rId1" Type="http://schemas.openxmlformats.org/officeDocument/2006/relationships/themeOverride" Target="../theme/themeOverride4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&#1052;&#1072;&#1082;&#1089;&#1080;&#1084;\Documents\My%20Dropbox\STAT\European%20Social%20Survey\&#1087;&#1088;&#1077;&#1079;&#1077;&#1085;&#1090;&#1072;&#1094;&#1080;&#1080;\&#1082;&#1072;&#1088;&#1090;&#1080;&#1085;&#1082;&#1080;%20&#1082;%20&#1084;&#1077;&#1076;&#1080;&#1072;&#1092;&#1086;&#1088;&#1091;&#1084;&#1091;.xlsx" TargetMode="External"/><Relationship Id="rId1" Type="http://schemas.openxmlformats.org/officeDocument/2006/relationships/themeOverride" Target="../theme/themeOverride5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Rudnev\Dropbox\STAT\European%20Social%20Survey\LCA\CLCA\56round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Rudnev\Dropbox\STAT\European%20Social%20Survey\LCA\CLCA\56round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Rudnev\Dropbox\STAT\European%20Social%20Survey\LCA\CLCA\56round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Rudnev\Dropbox\STAT\European%20Social%20Survey\LCA\CLCA\56round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Rudnev\Dropbox\STAT\European%20Social%20Survey\LCA\CLCA\56round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Rudnev\Dropbox\STAT\European%20Social%20Survey\LCA\CLCA\56rounds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2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Rudnev\Dropbox\STAT\European%20Social%20Survey\LCA\Revisions\revisions.xlsx" TargetMode="External"/><Relationship Id="rId1" Type="http://schemas.openxmlformats.org/officeDocument/2006/relationships/themeOverride" Target="../theme/themeOverride1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&#1042;&#1083;&#1072;&#1076;&#1077;&#1083;&#1077;&#1094;\&#1052;&#1086;&#1080;%20&#1076;&#1086;&#1082;&#1091;&#1084;&#1077;&#1085;&#1090;&#1099;\stat\&#1072;&#1089;&#1087;&#1088;&#1085;&#1090;&#1088;&#1072;\ESS%20database\ESS_r3\XLS\new%20dataset\&#1090;&#1080;&#1093;&#1086;&#1085;&#1086;&#1074;&#1072;.xlsx" TargetMode="External"/><Relationship Id="rId1" Type="http://schemas.openxmlformats.org/officeDocument/2006/relationships/themeOverride" Target="../theme/themeOverride2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&#1042;&#1083;&#1072;&#1076;&#1077;&#1083;&#1077;&#1094;\&#1052;&#1086;&#1080;%20&#1076;&#1086;&#1082;&#1091;&#1084;&#1077;&#1085;&#1090;&#1099;\stat\&#1072;&#1089;&#1087;&#1088;&#1085;&#1090;&#1088;&#1072;\ESS%20database\ESS_r3\XLS\new%20dataset\&#1090;&#1080;&#1093;&#1086;&#1085;&#1086;&#1074;&#1072;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833344654321283"/>
          <c:y val="3.5341365461847386E-2"/>
          <c:w val="0.80895832836127779"/>
          <c:h val="0.77692901178050422"/>
        </c:manualLayout>
      </c:layout>
      <c:bubbleChart>
        <c:varyColors val="0"/>
        <c:ser>
          <c:idx val="1"/>
          <c:order val="0"/>
          <c:spPr>
            <a:solidFill>
              <a:schemeClr val="accent2">
                <a:alpha val="75000"/>
              </a:schemeClr>
            </a:solidFill>
            <a:ln w="25400"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 w="25400">
                <a:solidFill>
                  <a:schemeClr val="tx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 w="25400"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pattFill prst="dkDnDiag">
                <a:fgClr>
                  <a:schemeClr val="tx1">
                    <a:lumMod val="95000"/>
                    <a:lumOff val="5000"/>
                  </a:schemeClr>
                </a:fgClr>
                <a:bgClr>
                  <a:schemeClr val="bg1"/>
                </a:bgClr>
              </a:pattFill>
              <a:ln w="25400">
                <a:solidFill>
                  <a:schemeClr val="tx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noFill/>
              <a:ln w="25400">
                <a:solidFill>
                  <a:schemeClr val="tx1"/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 w="25400"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pattFill prst="dkDnDiag">
                <a:fgClr>
                  <a:schemeClr val="tx1">
                    <a:lumMod val="95000"/>
                    <a:lumOff val="5000"/>
                  </a:schemeClr>
                </a:fgClr>
                <a:bgClr>
                  <a:schemeClr val="bg1"/>
                </a:bgClr>
              </a:pattFill>
              <a:ln w="25400">
                <a:solidFill>
                  <a:schemeClr val="tx1"/>
                </a:solidFill>
              </a:ln>
              <a:effectLst/>
            </c:spPr>
          </c:dPt>
          <c:dPt>
            <c:idx val="6"/>
            <c:invertIfNegative val="0"/>
            <c:bubble3D val="0"/>
            <c:spPr>
              <a:noFill/>
              <a:ln w="25400">
                <a:solidFill>
                  <a:schemeClr val="tx1"/>
                </a:solidFill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 w="25400"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pattFill prst="dkDnDiag">
                <a:fgClr>
                  <a:schemeClr val="tx1">
                    <a:lumMod val="95000"/>
                    <a:lumOff val="5000"/>
                  </a:schemeClr>
                </a:fgClr>
                <a:bgClr>
                  <a:schemeClr val="bg1"/>
                </a:bgClr>
              </a:pattFill>
              <a:ln w="25400">
                <a:solidFill>
                  <a:schemeClr val="tx1"/>
                </a:solidFill>
              </a:ln>
              <a:effectLst/>
            </c:spPr>
          </c:dPt>
          <c:dPt>
            <c:idx val="9"/>
            <c:invertIfNegative val="0"/>
            <c:bubble3D val="0"/>
            <c:spPr>
              <a:noFill/>
              <a:ln w="25400">
                <a:solidFill>
                  <a:schemeClr val="tx1"/>
                </a:solidFill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 w="25400"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pattFill prst="dkDnDiag">
                <a:fgClr>
                  <a:schemeClr val="tx1">
                    <a:lumMod val="95000"/>
                    <a:lumOff val="5000"/>
                  </a:schemeClr>
                </a:fgClr>
                <a:bgClr>
                  <a:schemeClr val="bg1"/>
                </a:bgClr>
              </a:pattFill>
              <a:ln w="25400">
                <a:solidFill>
                  <a:schemeClr val="tx1"/>
                </a:solidFill>
              </a:ln>
              <a:effectLst/>
            </c:spPr>
          </c:dPt>
          <c:dPt>
            <c:idx val="12"/>
            <c:invertIfNegative val="0"/>
            <c:bubble3D val="0"/>
            <c:spPr>
              <a:noFill/>
              <a:ln w="25400">
                <a:solidFill>
                  <a:schemeClr val="tx1"/>
                </a:solidFill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 w="25400"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pattFill prst="dkDnDiag">
                <a:fgClr>
                  <a:schemeClr val="tx1"/>
                </a:fgClr>
                <a:bgClr>
                  <a:schemeClr val="bg1"/>
                </a:bgClr>
              </a:pattFill>
              <a:ln w="25400">
                <a:solidFill>
                  <a:schemeClr val="tx1"/>
                </a:solidFill>
              </a:ln>
              <a:effectLst/>
            </c:spPr>
          </c:dPt>
          <c:xVal>
            <c:numRef>
              <c:f>maps!$E$65:$E$79</c:f>
              <c:numCache>
                <c:formatCode>General</c:formatCode>
                <c:ptCount val="15"/>
                <c:pt idx="0">
                  <c:v>0.62</c:v>
                </c:pt>
                <c:pt idx="1">
                  <c:v>0.55000000000000004</c:v>
                </c:pt>
                <c:pt idx="2">
                  <c:v>0.66</c:v>
                </c:pt>
                <c:pt idx="3">
                  <c:v>-1.36</c:v>
                </c:pt>
                <c:pt idx="4">
                  <c:v>-1.28</c:v>
                </c:pt>
                <c:pt idx="5">
                  <c:v>-1.19</c:v>
                </c:pt>
                <c:pt idx="6">
                  <c:v>0.6</c:v>
                </c:pt>
                <c:pt idx="7">
                  <c:v>0.57999999999999996</c:v>
                </c:pt>
                <c:pt idx="8">
                  <c:v>0.53</c:v>
                </c:pt>
                <c:pt idx="9">
                  <c:v>-1.4</c:v>
                </c:pt>
                <c:pt idx="10">
                  <c:v>-1.4</c:v>
                </c:pt>
                <c:pt idx="11">
                  <c:v>-1.47</c:v>
                </c:pt>
                <c:pt idx="12">
                  <c:v>-0.08</c:v>
                </c:pt>
                <c:pt idx="13">
                  <c:v>-7.0000000000000007E-2</c:v>
                </c:pt>
                <c:pt idx="14">
                  <c:v>-7.0000000000000007E-2</c:v>
                </c:pt>
              </c:numCache>
            </c:numRef>
          </c:xVal>
          <c:yVal>
            <c:numRef>
              <c:f>maps!$F$65:$F$79</c:f>
              <c:numCache>
                <c:formatCode>General</c:formatCode>
                <c:ptCount val="15"/>
                <c:pt idx="0">
                  <c:v>2.0099999999999998</c:v>
                </c:pt>
                <c:pt idx="1">
                  <c:v>2.0699999999999998</c:v>
                </c:pt>
                <c:pt idx="2">
                  <c:v>2.0499999999999998</c:v>
                </c:pt>
                <c:pt idx="3">
                  <c:v>1.3</c:v>
                </c:pt>
                <c:pt idx="4">
                  <c:v>1.32</c:v>
                </c:pt>
                <c:pt idx="5">
                  <c:v>1.32</c:v>
                </c:pt>
                <c:pt idx="6">
                  <c:v>-0.12</c:v>
                </c:pt>
                <c:pt idx="7">
                  <c:v>-0.09</c:v>
                </c:pt>
                <c:pt idx="8">
                  <c:v>-0.06</c:v>
                </c:pt>
                <c:pt idx="9">
                  <c:v>1.77</c:v>
                </c:pt>
                <c:pt idx="10">
                  <c:v>2</c:v>
                </c:pt>
                <c:pt idx="11">
                  <c:v>1.92</c:v>
                </c:pt>
                <c:pt idx="12">
                  <c:v>0.32</c:v>
                </c:pt>
                <c:pt idx="13">
                  <c:v>0.37</c:v>
                </c:pt>
                <c:pt idx="14">
                  <c:v>0.33</c:v>
                </c:pt>
              </c:numCache>
            </c:numRef>
          </c:yVal>
          <c:bubbleSize>
            <c:numRef>
              <c:f>maps!$G$65:$G$79</c:f>
              <c:numCache>
                <c:formatCode>General</c:formatCode>
                <c:ptCount val="15"/>
                <c:pt idx="0">
                  <c:v>9321</c:v>
                </c:pt>
                <c:pt idx="1">
                  <c:v>9385</c:v>
                </c:pt>
                <c:pt idx="2">
                  <c:v>6644</c:v>
                </c:pt>
                <c:pt idx="3">
                  <c:v>15352</c:v>
                </c:pt>
                <c:pt idx="4">
                  <c:v>14626</c:v>
                </c:pt>
                <c:pt idx="5">
                  <c:v>12550</c:v>
                </c:pt>
                <c:pt idx="6">
                  <c:v>9937</c:v>
                </c:pt>
                <c:pt idx="7">
                  <c:v>9007</c:v>
                </c:pt>
                <c:pt idx="8">
                  <c:v>7511</c:v>
                </c:pt>
                <c:pt idx="9">
                  <c:v>10419</c:v>
                </c:pt>
                <c:pt idx="10">
                  <c:v>8386</c:v>
                </c:pt>
                <c:pt idx="11">
                  <c:v>6502</c:v>
                </c:pt>
                <c:pt idx="12">
                  <c:v>13648</c:v>
                </c:pt>
                <c:pt idx="13">
                  <c:v>10883</c:v>
                </c:pt>
                <c:pt idx="14">
                  <c:v>8895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70"/>
        <c:showNegBubbles val="0"/>
        <c:axId val="240583336"/>
        <c:axId val="314391688"/>
      </c:bubbleChart>
      <c:valAx>
        <c:axId val="240583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4391688"/>
        <c:crossesAt val="-0.5"/>
        <c:crossBetween val="midCat"/>
      </c:valAx>
      <c:valAx>
        <c:axId val="314391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0583336"/>
        <c:crossesAt val="-2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Sheet6!$B$2</c:f>
              <c:strCache>
                <c:ptCount val="1"/>
                <c:pt idx="0">
                  <c:v>Европа</c:v>
                </c:pt>
              </c:strCache>
            </c:strRef>
          </c:tx>
          <c:invertIfNegative val="0"/>
          <c:cat>
            <c:strRef>
              <c:f>Sheet6!$A$3:$A$12</c:f>
              <c:strCache>
                <c:ptCount val="10"/>
                <c:pt idx="0">
                  <c:v>Риск-Новизна</c:v>
                </c:pt>
                <c:pt idx="1">
                  <c:v>Власть-Богатство</c:v>
                </c:pt>
                <c:pt idx="2">
                  <c:v>Гедонизм</c:v>
                </c:pt>
                <c:pt idx="3">
                  <c:v>Достижение</c:v>
                </c:pt>
                <c:pt idx="4">
                  <c:v>Конформность</c:v>
                </c:pt>
                <c:pt idx="5">
                  <c:v>Традиция</c:v>
                </c:pt>
                <c:pt idx="6">
                  <c:v>Самостоятельность</c:v>
                </c:pt>
                <c:pt idx="7">
                  <c:v>Безопасность</c:v>
                </c:pt>
                <c:pt idx="8">
                  <c:v>Универсализм</c:v>
                </c:pt>
                <c:pt idx="9">
                  <c:v>Благожелательность</c:v>
                </c:pt>
              </c:strCache>
            </c:strRef>
          </c:cat>
          <c:val>
            <c:numRef>
              <c:f>Sheet6!$B$3:$B$12</c:f>
              <c:numCache>
                <c:formatCode>####.00</c:formatCode>
                <c:ptCount val="10"/>
                <c:pt idx="0">
                  <c:v>-0.74743694189013699</c:v>
                </c:pt>
                <c:pt idx="1">
                  <c:v>-0.65225472165675813</c:v>
                </c:pt>
                <c:pt idx="2">
                  <c:v>-0.37945819375561102</c:v>
                </c:pt>
                <c:pt idx="3">
                  <c:v>-0.29953421155177978</c:v>
                </c:pt>
                <c:pt idx="4">
                  <c:v>-8.0477630121468136E-2</c:v>
                </c:pt>
                <c:pt idx="5">
                  <c:v>7.6710454463072564E-2</c:v>
                </c:pt>
                <c:pt idx="6">
                  <c:v>0.27140053704422884</c:v>
                </c:pt>
                <c:pt idx="7">
                  <c:v>0.45840104574271678</c:v>
                </c:pt>
                <c:pt idx="8">
                  <c:v>0.50699202769062279</c:v>
                </c:pt>
                <c:pt idx="9">
                  <c:v>0.58168525806357974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41086984"/>
        <c:axId val="241090512"/>
      </c:barChart>
      <c:catAx>
        <c:axId val="24108698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241090512"/>
        <c:crossesAt val="-1"/>
        <c:auto val="1"/>
        <c:lblAlgn val="ctr"/>
        <c:lblOffset val="100"/>
        <c:noMultiLvlLbl val="0"/>
      </c:catAx>
      <c:valAx>
        <c:axId val="241090512"/>
        <c:scaling>
          <c:orientation val="minMax"/>
          <c:max val="1"/>
          <c:min val="-1"/>
        </c:scaling>
        <c:delete val="0"/>
        <c:axPos val="b"/>
        <c:majorGridlines/>
        <c:numFmt formatCode="####.00" sourceLinked="1"/>
        <c:majorTickMark val="out"/>
        <c:minorTickMark val="none"/>
        <c:tickLblPos val="nextTo"/>
        <c:crossAx val="24108698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Sheet6!$E$2</c:f>
              <c:strCache>
                <c:ptCount val="1"/>
                <c:pt idx="0">
                  <c:v>Россия</c:v>
                </c:pt>
              </c:strCache>
            </c:strRef>
          </c:tx>
          <c:invertIfNegative val="0"/>
          <c:cat>
            <c:strRef>
              <c:f>Sheet6!$D$3:$D$12</c:f>
              <c:strCache>
                <c:ptCount val="10"/>
                <c:pt idx="0">
                  <c:v>Риск-Новизна</c:v>
                </c:pt>
                <c:pt idx="1">
                  <c:v>Гедонизм</c:v>
                </c:pt>
                <c:pt idx="2">
                  <c:v>Власть-Богатство</c:v>
                </c:pt>
                <c:pt idx="3">
                  <c:v>Достижение</c:v>
                </c:pt>
                <c:pt idx="4">
                  <c:v>Конформность</c:v>
                </c:pt>
                <c:pt idx="5">
                  <c:v>Самостоятельность</c:v>
                </c:pt>
                <c:pt idx="6">
                  <c:v>Традиция</c:v>
                </c:pt>
                <c:pt idx="7">
                  <c:v>Универсализм</c:v>
                </c:pt>
                <c:pt idx="8">
                  <c:v>Благожелательность</c:v>
                </c:pt>
                <c:pt idx="9">
                  <c:v>Безопасность</c:v>
                </c:pt>
              </c:strCache>
            </c:strRef>
          </c:cat>
          <c:val>
            <c:numRef>
              <c:f>Sheet6!$E$3:$E$12</c:f>
              <c:numCache>
                <c:formatCode>####.00</c:formatCode>
                <c:ptCount val="10"/>
                <c:pt idx="0">
                  <c:v>-0.89465256168233598</c:v>
                </c:pt>
                <c:pt idx="1">
                  <c:v>-0.62604700537076852</c:v>
                </c:pt>
                <c:pt idx="2">
                  <c:v>-0.21669916564414321</c:v>
                </c:pt>
                <c:pt idx="3">
                  <c:v>-0.12943794132069653</c:v>
                </c:pt>
                <c:pt idx="4">
                  <c:v>-5.42124179017206E-2</c:v>
                </c:pt>
                <c:pt idx="5">
                  <c:v>0.12443168622472232</c:v>
                </c:pt>
                <c:pt idx="6">
                  <c:v>0.12672700019054589</c:v>
                </c:pt>
                <c:pt idx="7">
                  <c:v>0.37097539617805436</c:v>
                </c:pt>
                <c:pt idx="8">
                  <c:v>0.40254403093151064</c:v>
                </c:pt>
                <c:pt idx="9">
                  <c:v>0.69080665518100137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41087768"/>
        <c:axId val="315827584"/>
      </c:barChart>
      <c:catAx>
        <c:axId val="24108776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15827584"/>
        <c:crossesAt val="-1"/>
        <c:auto val="1"/>
        <c:lblAlgn val="ctr"/>
        <c:lblOffset val="100"/>
        <c:noMultiLvlLbl val="0"/>
      </c:catAx>
      <c:valAx>
        <c:axId val="315827584"/>
        <c:scaling>
          <c:orientation val="minMax"/>
          <c:max val="1"/>
          <c:min val="-1"/>
        </c:scaling>
        <c:delete val="0"/>
        <c:axPos val="b"/>
        <c:majorGridlines/>
        <c:numFmt formatCode="#,##0.00" sourceLinked="0"/>
        <c:majorTickMark val="out"/>
        <c:minorTickMark val="none"/>
        <c:tickLblPos val="nextTo"/>
        <c:crossAx val="24108776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361824126618461E-2"/>
          <c:y val="8.1549667581445773E-2"/>
          <c:w val="0.89961415391504718"/>
          <c:h val="0.4786690787596296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freqs!$P$255</c:f>
              <c:strCache>
                <c:ptCount val="1"/>
                <c:pt idx="0">
                  <c:v>Сильная индивидуалистическая ориентация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14"/>
              <c:tx>
                <c:rich>
                  <a:bodyPr/>
                  <a:lstStyle/>
                  <a:p>
                    <a:r>
                      <a:rPr lang="en-US" smtClean="0"/>
                      <a:t>26%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freqs!$Q$253:$AE$254</c:f>
              <c:multiLvlStrCache>
                <c:ptCount val="15"/>
                <c:lvl>
                  <c:pt idx="0">
                    <c:v> '08</c:v>
                  </c:pt>
                  <c:pt idx="1">
                    <c:v> '10</c:v>
                  </c:pt>
                  <c:pt idx="2">
                    <c:v> '12</c:v>
                  </c:pt>
                  <c:pt idx="3">
                    <c:v> '08</c:v>
                  </c:pt>
                  <c:pt idx="4">
                    <c:v> '10</c:v>
                  </c:pt>
                  <c:pt idx="5">
                    <c:v> '12</c:v>
                  </c:pt>
                  <c:pt idx="6">
                    <c:v> '08</c:v>
                  </c:pt>
                  <c:pt idx="7">
                    <c:v> '10</c:v>
                  </c:pt>
                  <c:pt idx="8">
                    <c:v> '12</c:v>
                  </c:pt>
                  <c:pt idx="9">
                    <c:v> '08</c:v>
                  </c:pt>
                  <c:pt idx="10">
                    <c:v> '10</c:v>
                  </c:pt>
                  <c:pt idx="11">
                    <c:v> '12</c:v>
                  </c:pt>
                  <c:pt idx="12">
                    <c:v> '08</c:v>
                  </c:pt>
                  <c:pt idx="13">
                    <c:v> '10</c:v>
                  </c:pt>
                  <c:pt idx="14">
                    <c:v> '12</c:v>
                  </c:pt>
                </c:lvl>
                <c:lvl>
                  <c:pt idx="0">
                    <c:v>Северная </c:v>
                  </c:pt>
                  <c:pt idx="3">
                    <c:v>Западная</c:v>
                  </c:pt>
                  <c:pt idx="6">
                    <c:v>Средиземн.</c:v>
                  </c:pt>
                  <c:pt idx="9">
                    <c:v>Постсоц.</c:v>
                  </c:pt>
                  <c:pt idx="12">
                    <c:v>Россия</c:v>
                  </c:pt>
                </c:lvl>
              </c:multiLvlStrCache>
            </c:multiLvlStrRef>
          </c:cat>
          <c:val>
            <c:numRef>
              <c:f>freqs!$Q$255:$AE$255</c:f>
              <c:numCache>
                <c:formatCode>0%</c:formatCode>
                <c:ptCount val="15"/>
                <c:pt idx="0">
                  <c:v>0.14599999999999999</c:v>
                </c:pt>
                <c:pt idx="1">
                  <c:v>0.14124999999999999</c:v>
                </c:pt>
                <c:pt idx="2">
                  <c:v>0.14275000000000002</c:v>
                </c:pt>
                <c:pt idx="3">
                  <c:v>0.13783333333333334</c:v>
                </c:pt>
                <c:pt idx="4">
                  <c:v>0.14116666666666666</c:v>
                </c:pt>
                <c:pt idx="5">
                  <c:v>0.13933333333333334</c:v>
                </c:pt>
                <c:pt idx="6">
                  <c:v>0.17175000000000001</c:v>
                </c:pt>
                <c:pt idx="7">
                  <c:v>0.14699999999999999</c:v>
                </c:pt>
                <c:pt idx="8">
                  <c:v>0.17499999999999999</c:v>
                </c:pt>
                <c:pt idx="9">
                  <c:v>0.1802857142857143</c:v>
                </c:pt>
                <c:pt idx="10">
                  <c:v>0.17799999999999999</c:v>
                </c:pt>
                <c:pt idx="11">
                  <c:v>0.17214285714285715</c:v>
                </c:pt>
                <c:pt idx="12">
                  <c:v>0.219</c:v>
                </c:pt>
                <c:pt idx="13">
                  <c:v>0.22900000000000001</c:v>
                </c:pt>
                <c:pt idx="14">
                  <c:v>0.254</c:v>
                </c:pt>
              </c:numCache>
            </c:numRef>
          </c:val>
        </c:ser>
        <c:ser>
          <c:idx val="1"/>
          <c:order val="1"/>
          <c:tx>
            <c:strRef>
              <c:f>freqs!$P$256</c:f>
              <c:strCache>
                <c:ptCount val="1"/>
                <c:pt idx="0">
                  <c:v>Слабая индивидуалистическая ориентация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14"/>
              <c:tx>
                <c:rich>
                  <a:bodyPr/>
                  <a:lstStyle/>
                  <a:p>
                    <a:r>
                      <a:rPr lang="en-US" smtClean="0"/>
                      <a:t>28%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freqs!$Q$253:$AE$254</c:f>
              <c:multiLvlStrCache>
                <c:ptCount val="15"/>
                <c:lvl>
                  <c:pt idx="0">
                    <c:v> '08</c:v>
                  </c:pt>
                  <c:pt idx="1">
                    <c:v> '10</c:v>
                  </c:pt>
                  <c:pt idx="2">
                    <c:v> '12</c:v>
                  </c:pt>
                  <c:pt idx="3">
                    <c:v> '08</c:v>
                  </c:pt>
                  <c:pt idx="4">
                    <c:v> '10</c:v>
                  </c:pt>
                  <c:pt idx="5">
                    <c:v> '12</c:v>
                  </c:pt>
                  <c:pt idx="6">
                    <c:v> '08</c:v>
                  </c:pt>
                  <c:pt idx="7">
                    <c:v> '10</c:v>
                  </c:pt>
                  <c:pt idx="8">
                    <c:v> '12</c:v>
                  </c:pt>
                  <c:pt idx="9">
                    <c:v> '08</c:v>
                  </c:pt>
                  <c:pt idx="10">
                    <c:v> '10</c:v>
                  </c:pt>
                  <c:pt idx="11">
                    <c:v> '12</c:v>
                  </c:pt>
                  <c:pt idx="12">
                    <c:v> '08</c:v>
                  </c:pt>
                  <c:pt idx="13">
                    <c:v> '10</c:v>
                  </c:pt>
                  <c:pt idx="14">
                    <c:v> '12</c:v>
                  </c:pt>
                </c:lvl>
                <c:lvl>
                  <c:pt idx="0">
                    <c:v>Северная </c:v>
                  </c:pt>
                  <c:pt idx="3">
                    <c:v>Западная</c:v>
                  </c:pt>
                  <c:pt idx="6">
                    <c:v>Средиземн.</c:v>
                  </c:pt>
                  <c:pt idx="9">
                    <c:v>Постсоц.</c:v>
                  </c:pt>
                  <c:pt idx="12">
                    <c:v>Россия</c:v>
                  </c:pt>
                </c:lvl>
              </c:multiLvlStrCache>
            </c:multiLvlStrRef>
          </c:cat>
          <c:val>
            <c:numRef>
              <c:f>freqs!$Q$256:$AE$256</c:f>
              <c:numCache>
                <c:formatCode>0%</c:formatCode>
                <c:ptCount val="15"/>
                <c:pt idx="0">
                  <c:v>0.21875</c:v>
                </c:pt>
                <c:pt idx="1">
                  <c:v>0.16550000000000001</c:v>
                </c:pt>
                <c:pt idx="2">
                  <c:v>0.17075000000000001</c:v>
                </c:pt>
                <c:pt idx="3">
                  <c:v>0.19733333333333333</c:v>
                </c:pt>
                <c:pt idx="4">
                  <c:v>0.21450000000000002</c:v>
                </c:pt>
                <c:pt idx="5">
                  <c:v>0.21433333333333329</c:v>
                </c:pt>
                <c:pt idx="6">
                  <c:v>0.24450000000000002</c:v>
                </c:pt>
                <c:pt idx="7">
                  <c:v>0.25700000000000001</c:v>
                </c:pt>
                <c:pt idx="8">
                  <c:v>0.217</c:v>
                </c:pt>
                <c:pt idx="9">
                  <c:v>0.24114285714285713</c:v>
                </c:pt>
                <c:pt idx="10">
                  <c:v>0.25028571428571428</c:v>
                </c:pt>
                <c:pt idx="11">
                  <c:v>0.24242857142857144</c:v>
                </c:pt>
                <c:pt idx="12">
                  <c:v>0.249</c:v>
                </c:pt>
                <c:pt idx="13">
                  <c:v>0.28999999999999998</c:v>
                </c:pt>
                <c:pt idx="14">
                  <c:v>0.28699999999999998</c:v>
                </c:pt>
              </c:numCache>
            </c:numRef>
          </c:val>
        </c:ser>
        <c:ser>
          <c:idx val="2"/>
          <c:order val="2"/>
          <c:tx>
            <c:strRef>
              <c:f>freqs!$P$257</c:f>
              <c:strCache>
                <c:ptCount val="1"/>
                <c:pt idx="0">
                  <c:v>Слабая социальная ориентация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14"/>
              <c:tx>
                <c:rich>
                  <a:bodyPr/>
                  <a:lstStyle/>
                  <a:p>
                    <a:r>
                      <a:rPr lang="en-US" smtClean="0"/>
                      <a:t>24%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freqs!$Q$253:$AE$254</c:f>
              <c:multiLvlStrCache>
                <c:ptCount val="15"/>
                <c:lvl>
                  <c:pt idx="0">
                    <c:v> '08</c:v>
                  </c:pt>
                  <c:pt idx="1">
                    <c:v> '10</c:v>
                  </c:pt>
                  <c:pt idx="2">
                    <c:v> '12</c:v>
                  </c:pt>
                  <c:pt idx="3">
                    <c:v> '08</c:v>
                  </c:pt>
                  <c:pt idx="4">
                    <c:v> '10</c:v>
                  </c:pt>
                  <c:pt idx="5">
                    <c:v> '12</c:v>
                  </c:pt>
                  <c:pt idx="6">
                    <c:v> '08</c:v>
                  </c:pt>
                  <c:pt idx="7">
                    <c:v> '10</c:v>
                  </c:pt>
                  <c:pt idx="8">
                    <c:v> '12</c:v>
                  </c:pt>
                  <c:pt idx="9">
                    <c:v> '08</c:v>
                  </c:pt>
                  <c:pt idx="10">
                    <c:v> '10</c:v>
                  </c:pt>
                  <c:pt idx="11">
                    <c:v> '12</c:v>
                  </c:pt>
                  <c:pt idx="12">
                    <c:v> '08</c:v>
                  </c:pt>
                  <c:pt idx="13">
                    <c:v> '10</c:v>
                  </c:pt>
                  <c:pt idx="14">
                    <c:v> '12</c:v>
                  </c:pt>
                </c:lvl>
                <c:lvl>
                  <c:pt idx="0">
                    <c:v>Северная </c:v>
                  </c:pt>
                  <c:pt idx="3">
                    <c:v>Западная</c:v>
                  </c:pt>
                  <c:pt idx="6">
                    <c:v>Средиземн.</c:v>
                  </c:pt>
                  <c:pt idx="9">
                    <c:v>Постсоц.</c:v>
                  </c:pt>
                  <c:pt idx="12">
                    <c:v>Россия</c:v>
                  </c:pt>
                </c:lvl>
              </c:multiLvlStrCache>
            </c:multiLvlStrRef>
          </c:cat>
          <c:val>
            <c:numRef>
              <c:f>freqs!$Q$257:$AE$257</c:f>
              <c:numCache>
                <c:formatCode>0%</c:formatCode>
                <c:ptCount val="15"/>
                <c:pt idx="0">
                  <c:v>0.23149999999999998</c:v>
                </c:pt>
                <c:pt idx="1">
                  <c:v>0.23949999999999999</c:v>
                </c:pt>
                <c:pt idx="2">
                  <c:v>0.22649999999999998</c:v>
                </c:pt>
                <c:pt idx="3">
                  <c:v>0.26750000000000002</c:v>
                </c:pt>
                <c:pt idx="4">
                  <c:v>0.26400000000000001</c:v>
                </c:pt>
                <c:pt idx="5">
                  <c:v>0.27066666666666667</c:v>
                </c:pt>
                <c:pt idx="6">
                  <c:v>0.29149999999999998</c:v>
                </c:pt>
                <c:pt idx="7">
                  <c:v>0.28100000000000003</c:v>
                </c:pt>
                <c:pt idx="8">
                  <c:v>0.26625000000000004</c:v>
                </c:pt>
                <c:pt idx="9">
                  <c:v>0.31242857142857139</c:v>
                </c:pt>
                <c:pt idx="10">
                  <c:v>0.32814285714285718</c:v>
                </c:pt>
                <c:pt idx="11">
                  <c:v>0.33842857142857141</c:v>
                </c:pt>
                <c:pt idx="12">
                  <c:v>0.29899999999999999</c:v>
                </c:pt>
                <c:pt idx="13">
                  <c:v>0.28399999999999997</c:v>
                </c:pt>
                <c:pt idx="14">
                  <c:v>0.23100000000000001</c:v>
                </c:pt>
              </c:numCache>
            </c:numRef>
          </c:val>
        </c:ser>
        <c:ser>
          <c:idx val="3"/>
          <c:order val="3"/>
          <c:tx>
            <c:strRef>
              <c:f>freqs!$P$258</c:f>
              <c:strCache>
                <c:ptCount val="1"/>
                <c:pt idx="0">
                  <c:v>Сильная социальная ориентаиця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freqs!$Q$253:$AE$254</c:f>
              <c:multiLvlStrCache>
                <c:ptCount val="15"/>
                <c:lvl>
                  <c:pt idx="0">
                    <c:v> '08</c:v>
                  </c:pt>
                  <c:pt idx="1">
                    <c:v> '10</c:v>
                  </c:pt>
                  <c:pt idx="2">
                    <c:v> '12</c:v>
                  </c:pt>
                  <c:pt idx="3">
                    <c:v> '08</c:v>
                  </c:pt>
                  <c:pt idx="4">
                    <c:v> '10</c:v>
                  </c:pt>
                  <c:pt idx="5">
                    <c:v> '12</c:v>
                  </c:pt>
                  <c:pt idx="6">
                    <c:v> '08</c:v>
                  </c:pt>
                  <c:pt idx="7">
                    <c:v> '10</c:v>
                  </c:pt>
                  <c:pt idx="8">
                    <c:v> '12</c:v>
                  </c:pt>
                  <c:pt idx="9">
                    <c:v> '08</c:v>
                  </c:pt>
                  <c:pt idx="10">
                    <c:v> '10</c:v>
                  </c:pt>
                  <c:pt idx="11">
                    <c:v> '12</c:v>
                  </c:pt>
                  <c:pt idx="12">
                    <c:v> '08</c:v>
                  </c:pt>
                  <c:pt idx="13">
                    <c:v> '10</c:v>
                  </c:pt>
                  <c:pt idx="14">
                    <c:v> '12</c:v>
                  </c:pt>
                </c:lvl>
                <c:lvl>
                  <c:pt idx="0">
                    <c:v>Северная </c:v>
                  </c:pt>
                  <c:pt idx="3">
                    <c:v>Западная</c:v>
                  </c:pt>
                  <c:pt idx="6">
                    <c:v>Средиземн.</c:v>
                  </c:pt>
                  <c:pt idx="9">
                    <c:v>Постсоц.</c:v>
                  </c:pt>
                  <c:pt idx="12">
                    <c:v>Россия</c:v>
                  </c:pt>
                </c:lvl>
              </c:multiLvlStrCache>
            </c:multiLvlStrRef>
          </c:cat>
          <c:val>
            <c:numRef>
              <c:f>freqs!$Q$258:$AE$258</c:f>
              <c:numCache>
                <c:formatCode>0%</c:formatCode>
                <c:ptCount val="15"/>
                <c:pt idx="0">
                  <c:v>0.10725000000000001</c:v>
                </c:pt>
                <c:pt idx="1">
                  <c:v>0.10525</c:v>
                </c:pt>
                <c:pt idx="2">
                  <c:v>0.11825000000000001</c:v>
                </c:pt>
                <c:pt idx="3">
                  <c:v>0.122</c:v>
                </c:pt>
                <c:pt idx="4">
                  <c:v>0.12766666666666668</c:v>
                </c:pt>
                <c:pt idx="5">
                  <c:v>0.11783333333333335</c:v>
                </c:pt>
                <c:pt idx="6">
                  <c:v>0.17324999999999999</c:v>
                </c:pt>
                <c:pt idx="7">
                  <c:v>0.18099999999999999</c:v>
                </c:pt>
                <c:pt idx="8">
                  <c:v>0.20924999999999999</c:v>
                </c:pt>
                <c:pt idx="9">
                  <c:v>0.17785714285714288</c:v>
                </c:pt>
                <c:pt idx="10">
                  <c:v>0.1617142857142857</c:v>
                </c:pt>
                <c:pt idx="11">
                  <c:v>0.16857142857142857</c:v>
                </c:pt>
                <c:pt idx="12">
                  <c:v>0.20699999999999999</c:v>
                </c:pt>
                <c:pt idx="13">
                  <c:v>0.16900000000000001</c:v>
                </c:pt>
                <c:pt idx="14">
                  <c:v>0.20100000000000001</c:v>
                </c:pt>
              </c:numCache>
            </c:numRef>
          </c:val>
        </c:ser>
        <c:ser>
          <c:idx val="4"/>
          <c:order val="4"/>
          <c:tx>
            <c:strRef>
              <c:f>freqs!$P$259</c:f>
              <c:strCache>
                <c:ptCount val="1"/>
                <c:pt idx="0">
                  <c:v>Ценности Роста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14"/>
              <c:tx>
                <c:rich>
                  <a:bodyPr/>
                  <a:lstStyle/>
                  <a:p>
                    <a:r>
                      <a:rPr lang="en-US" smtClean="0"/>
                      <a:t>2%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freqs!$Q$253:$AE$254</c:f>
              <c:multiLvlStrCache>
                <c:ptCount val="15"/>
                <c:lvl>
                  <c:pt idx="0">
                    <c:v> '08</c:v>
                  </c:pt>
                  <c:pt idx="1">
                    <c:v> '10</c:v>
                  </c:pt>
                  <c:pt idx="2">
                    <c:v> '12</c:v>
                  </c:pt>
                  <c:pt idx="3">
                    <c:v> '08</c:v>
                  </c:pt>
                  <c:pt idx="4">
                    <c:v> '10</c:v>
                  </c:pt>
                  <c:pt idx="5">
                    <c:v> '12</c:v>
                  </c:pt>
                  <c:pt idx="6">
                    <c:v> '08</c:v>
                  </c:pt>
                  <c:pt idx="7">
                    <c:v> '10</c:v>
                  </c:pt>
                  <c:pt idx="8">
                    <c:v> '12</c:v>
                  </c:pt>
                  <c:pt idx="9">
                    <c:v> '08</c:v>
                  </c:pt>
                  <c:pt idx="10">
                    <c:v> '10</c:v>
                  </c:pt>
                  <c:pt idx="11">
                    <c:v> '12</c:v>
                  </c:pt>
                  <c:pt idx="12">
                    <c:v> '08</c:v>
                  </c:pt>
                  <c:pt idx="13">
                    <c:v> '10</c:v>
                  </c:pt>
                  <c:pt idx="14">
                    <c:v> '12</c:v>
                  </c:pt>
                </c:lvl>
                <c:lvl>
                  <c:pt idx="0">
                    <c:v>Северная </c:v>
                  </c:pt>
                  <c:pt idx="3">
                    <c:v>Западная</c:v>
                  </c:pt>
                  <c:pt idx="6">
                    <c:v>Средиземн.</c:v>
                  </c:pt>
                  <c:pt idx="9">
                    <c:v>Постсоц.</c:v>
                  </c:pt>
                  <c:pt idx="12">
                    <c:v>Россия</c:v>
                  </c:pt>
                </c:lvl>
              </c:multiLvlStrCache>
            </c:multiLvlStrRef>
          </c:cat>
          <c:val>
            <c:numRef>
              <c:f>freqs!$Q$259:$AE$259</c:f>
              <c:numCache>
                <c:formatCode>0%</c:formatCode>
                <c:ptCount val="15"/>
                <c:pt idx="0">
                  <c:v>0.29625000000000001</c:v>
                </c:pt>
                <c:pt idx="1">
                  <c:v>0.34875</c:v>
                </c:pt>
                <c:pt idx="2">
                  <c:v>0.34224999999999994</c:v>
                </c:pt>
                <c:pt idx="3">
                  <c:v>0.27466666666666667</c:v>
                </c:pt>
                <c:pt idx="4">
                  <c:v>0.25316666666666665</c:v>
                </c:pt>
                <c:pt idx="5">
                  <c:v>0.25799999999999995</c:v>
                </c:pt>
                <c:pt idx="6">
                  <c:v>0.11900000000000001</c:v>
                </c:pt>
                <c:pt idx="7">
                  <c:v>0.13350000000000001</c:v>
                </c:pt>
                <c:pt idx="8">
                  <c:v>0.13300000000000001</c:v>
                </c:pt>
                <c:pt idx="9">
                  <c:v>8.8285714285714287E-2</c:v>
                </c:pt>
                <c:pt idx="10">
                  <c:v>8.2142857142857156E-2</c:v>
                </c:pt>
                <c:pt idx="11">
                  <c:v>7.8428571428571417E-2</c:v>
                </c:pt>
                <c:pt idx="12">
                  <c:v>2.5999999999999999E-2</c:v>
                </c:pt>
                <c:pt idx="13">
                  <c:v>2.8000000000000001E-2</c:v>
                </c:pt>
                <c:pt idx="14">
                  <c:v>2.7E-2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35"/>
        <c:overlap val="100"/>
        <c:axId val="315825232"/>
        <c:axId val="315827976"/>
      </c:barChart>
      <c:catAx>
        <c:axId val="315825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5827976"/>
        <c:crosses val="max"/>
        <c:auto val="1"/>
        <c:lblAlgn val="ctr"/>
        <c:lblOffset val="100"/>
        <c:noMultiLvlLbl val="0"/>
      </c:catAx>
      <c:valAx>
        <c:axId val="315827976"/>
        <c:scaling>
          <c:orientation val="maxMin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315825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99049666784924"/>
          <c:y val="0.72202621945619017"/>
          <c:w val="0.65201883469564037"/>
          <c:h val="0.259260332549267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67945287545688"/>
          <c:y val="3.4307987989993953E-2"/>
          <c:w val="0.5895664832522004"/>
          <c:h val="0.4728831942099421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freqs!$J$255</c:f>
              <c:strCache>
                <c:ptCount val="1"/>
                <c:pt idx="0">
                  <c:v>Ценности Роста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freqs!$K$254:$M$254</c:f>
              <c:strCache>
                <c:ptCount val="3"/>
                <c:pt idx="0">
                  <c:v> '08</c:v>
                </c:pt>
                <c:pt idx="1">
                  <c:v> '10</c:v>
                </c:pt>
                <c:pt idx="2">
                  <c:v> '12</c:v>
                </c:pt>
              </c:strCache>
            </c:strRef>
          </c:cat>
          <c:val>
            <c:numRef>
              <c:f>freqs!$K$255:$M$255</c:f>
              <c:numCache>
                <c:formatCode>0%</c:formatCode>
                <c:ptCount val="3"/>
                <c:pt idx="0">
                  <c:v>0.15885270208088348</c:v>
                </c:pt>
                <c:pt idx="1">
                  <c:v>0.17949012182760532</c:v>
                </c:pt>
                <c:pt idx="2">
                  <c:v>0.15780723006032968</c:v>
                </c:pt>
              </c:numCache>
            </c:numRef>
          </c:val>
        </c:ser>
        <c:ser>
          <c:idx val="1"/>
          <c:order val="1"/>
          <c:tx>
            <c:strRef>
              <c:f>freqs!$J$256</c:f>
              <c:strCache>
                <c:ptCount val="1"/>
                <c:pt idx="0">
                  <c:v>Сильная индивидуалист. ориентация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freqs!$K$254:$M$254</c:f>
              <c:strCache>
                <c:ptCount val="3"/>
                <c:pt idx="0">
                  <c:v> '08</c:v>
                </c:pt>
                <c:pt idx="1">
                  <c:v> '10</c:v>
                </c:pt>
                <c:pt idx="2">
                  <c:v> '12</c:v>
                </c:pt>
              </c:strCache>
            </c:strRef>
          </c:cat>
          <c:val>
            <c:numRef>
              <c:f>freqs!$K$256:$M$256</c:f>
              <c:numCache>
                <c:formatCode>0%</c:formatCode>
                <c:ptCount val="3"/>
                <c:pt idx="0">
                  <c:v>0.16935085297476013</c:v>
                </c:pt>
                <c:pt idx="1">
                  <c:v>0.17226079140130435</c:v>
                </c:pt>
                <c:pt idx="2">
                  <c:v>0.17840007600589045</c:v>
                </c:pt>
              </c:numCache>
            </c:numRef>
          </c:val>
        </c:ser>
        <c:ser>
          <c:idx val="2"/>
          <c:order val="2"/>
          <c:tx>
            <c:strRef>
              <c:f>freqs!$J$257</c:f>
              <c:strCache>
                <c:ptCount val="1"/>
                <c:pt idx="0">
                  <c:v>Слабая индивидуалист. ориентация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freqs!$K$254:$M$254</c:f>
              <c:strCache>
                <c:ptCount val="3"/>
                <c:pt idx="0">
                  <c:v> '08</c:v>
                </c:pt>
                <c:pt idx="1">
                  <c:v> '10</c:v>
                </c:pt>
                <c:pt idx="2">
                  <c:v> '12</c:v>
                </c:pt>
              </c:strCache>
            </c:strRef>
          </c:cat>
          <c:val>
            <c:numRef>
              <c:f>freqs!$K$257:$M$257</c:f>
              <c:numCache>
                <c:formatCode>0%</c:formatCode>
                <c:ptCount val="3"/>
                <c:pt idx="0">
                  <c:v>0.232595395129267</c:v>
                </c:pt>
                <c:pt idx="1">
                  <c:v>0.20813969055405743</c:v>
                </c:pt>
                <c:pt idx="2">
                  <c:v>0.21127262362833119</c:v>
                </c:pt>
              </c:numCache>
            </c:numRef>
          </c:val>
        </c:ser>
        <c:ser>
          <c:idx val="3"/>
          <c:order val="3"/>
          <c:tx>
            <c:strRef>
              <c:f>freqs!$J$258</c:f>
              <c:strCache>
                <c:ptCount val="1"/>
                <c:pt idx="0">
                  <c:v>Слабая социальная ориентация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freqs!$K$254:$M$254</c:f>
              <c:strCache>
                <c:ptCount val="3"/>
                <c:pt idx="0">
                  <c:v> '08</c:v>
                </c:pt>
                <c:pt idx="1">
                  <c:v> '10</c:v>
                </c:pt>
                <c:pt idx="2">
                  <c:v> '12</c:v>
                </c:pt>
              </c:strCache>
            </c:strRef>
          </c:cat>
          <c:val>
            <c:numRef>
              <c:f>freqs!$K$258:$M$258</c:f>
              <c:numCache>
                <c:formatCode>0%</c:formatCode>
                <c:ptCount val="3"/>
                <c:pt idx="0">
                  <c:v>0.26163573461492579</c:v>
                </c:pt>
                <c:pt idx="1">
                  <c:v>0.27972536194465164</c:v>
                </c:pt>
                <c:pt idx="2">
                  <c:v>0.29808560163412662</c:v>
                </c:pt>
              </c:numCache>
            </c:numRef>
          </c:val>
        </c:ser>
        <c:ser>
          <c:idx val="4"/>
          <c:order val="4"/>
          <c:tx>
            <c:strRef>
              <c:f>freqs!$J$259</c:f>
              <c:strCache>
                <c:ptCount val="1"/>
                <c:pt idx="0">
                  <c:v>Сильная социальная ориентация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freqs!$K$254:$M$254</c:f>
              <c:strCache>
                <c:ptCount val="3"/>
                <c:pt idx="0">
                  <c:v> '08</c:v>
                </c:pt>
                <c:pt idx="1">
                  <c:v> '10</c:v>
                </c:pt>
                <c:pt idx="2">
                  <c:v> '12</c:v>
                </c:pt>
              </c:strCache>
            </c:strRef>
          </c:cat>
          <c:val>
            <c:numRef>
              <c:f>freqs!$K$259:$M$259</c:f>
              <c:numCache>
                <c:formatCode>0%</c:formatCode>
                <c:ptCount val="3"/>
                <c:pt idx="0">
                  <c:v>0.17756531520016361</c:v>
                </c:pt>
                <c:pt idx="1">
                  <c:v>0.16038403427238129</c:v>
                </c:pt>
                <c:pt idx="2">
                  <c:v>0.15443446867132202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35"/>
        <c:overlap val="100"/>
        <c:axId val="14580888"/>
        <c:axId val="241085416"/>
      </c:barChart>
      <c:catAx>
        <c:axId val="14580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1085416"/>
        <c:crosses val="max"/>
        <c:auto val="1"/>
        <c:lblAlgn val="ctr"/>
        <c:lblOffset val="100"/>
        <c:noMultiLvlLbl val="0"/>
      </c:catAx>
      <c:valAx>
        <c:axId val="241085416"/>
        <c:scaling>
          <c:orientation val="maxMin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4580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005583216993458"/>
          <c:y val="0.64988202126036854"/>
          <c:w val="0.65201883469564037"/>
          <c:h val="0.259260332549267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68465596910904"/>
          <c:y val="2.7909876442539699E-2"/>
          <c:w val="0.39723563818635399"/>
          <c:h val="0.8996540661498589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'freqs obs'!$D$42</c:f>
              <c:strCache>
                <c:ptCount val="1"/>
                <c:pt idx="0">
                  <c:v>Ценности Роста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'freqs obs'!$C$43:$C$66</c:f>
              <c:strCache>
                <c:ptCount val="24"/>
                <c:pt idx="0">
                  <c:v>Косово</c:v>
                </c:pt>
                <c:pt idx="1">
                  <c:v>Словакия</c:v>
                </c:pt>
                <c:pt idx="2">
                  <c:v>Россия</c:v>
                </c:pt>
                <c:pt idx="3">
                  <c:v>Болгария</c:v>
                </c:pt>
                <c:pt idx="4">
                  <c:v>Чехия</c:v>
                </c:pt>
                <c:pt idx="5">
                  <c:v>Польша</c:v>
                </c:pt>
                <c:pt idx="6">
                  <c:v>Португалия</c:v>
                </c:pt>
                <c:pt idx="7">
                  <c:v>Венгрия</c:v>
                </c:pt>
                <c:pt idx="8">
                  <c:v>Израиль</c:v>
                </c:pt>
                <c:pt idx="9">
                  <c:v>Кипр</c:v>
                </c:pt>
                <c:pt idx="10">
                  <c:v>Словения</c:v>
                </c:pt>
                <c:pt idx="11">
                  <c:v>Ирландия</c:v>
                </c:pt>
                <c:pt idx="12">
                  <c:v>Эстония</c:v>
                </c:pt>
                <c:pt idx="13">
                  <c:v>Великобритания</c:v>
                </c:pt>
                <c:pt idx="14">
                  <c:v>Бельгия</c:v>
                </c:pt>
                <c:pt idx="15">
                  <c:v>Испаня</c:v>
                </c:pt>
                <c:pt idx="16">
                  <c:v>Нидерланды</c:v>
                </c:pt>
                <c:pt idx="17">
                  <c:v>Норвегия</c:v>
                </c:pt>
                <c:pt idx="18">
                  <c:v>Германия</c:v>
                </c:pt>
                <c:pt idx="19">
                  <c:v>Швейцария</c:v>
                </c:pt>
                <c:pt idx="20">
                  <c:v>Дания</c:v>
                </c:pt>
                <c:pt idx="21">
                  <c:v>Финляндия</c:v>
                </c:pt>
                <c:pt idx="22">
                  <c:v>Швеция</c:v>
                </c:pt>
                <c:pt idx="23">
                  <c:v>Исландия</c:v>
                </c:pt>
              </c:strCache>
            </c:strRef>
          </c:cat>
          <c:val>
            <c:numRef>
              <c:f>'freqs obs'!$D$43:$D$66</c:f>
              <c:numCache>
                <c:formatCode>0%</c:formatCode>
                <c:ptCount val="24"/>
                <c:pt idx="0">
                  <c:v>1.2E-2</c:v>
                </c:pt>
                <c:pt idx="1">
                  <c:v>2.1000000000000001E-2</c:v>
                </c:pt>
                <c:pt idx="2">
                  <c:v>2.3E-2</c:v>
                </c:pt>
                <c:pt idx="3">
                  <c:v>3.5999999999999997E-2</c:v>
                </c:pt>
                <c:pt idx="4">
                  <c:v>0.05</c:v>
                </c:pt>
                <c:pt idx="5">
                  <c:v>5.5E-2</c:v>
                </c:pt>
                <c:pt idx="6">
                  <c:v>6.9000000000000006E-2</c:v>
                </c:pt>
                <c:pt idx="7">
                  <c:v>7.5999999999999998E-2</c:v>
                </c:pt>
                <c:pt idx="8">
                  <c:v>8.6999999999999994E-2</c:v>
                </c:pt>
                <c:pt idx="9">
                  <c:v>0.108</c:v>
                </c:pt>
                <c:pt idx="10">
                  <c:v>0.124</c:v>
                </c:pt>
                <c:pt idx="11">
                  <c:v>0.14899999999999999</c:v>
                </c:pt>
                <c:pt idx="12">
                  <c:v>0.157</c:v>
                </c:pt>
                <c:pt idx="13">
                  <c:v>0.215</c:v>
                </c:pt>
                <c:pt idx="14">
                  <c:v>0.22800000000000001</c:v>
                </c:pt>
                <c:pt idx="15">
                  <c:v>0.24199999999999999</c:v>
                </c:pt>
                <c:pt idx="16">
                  <c:v>0.245</c:v>
                </c:pt>
                <c:pt idx="17">
                  <c:v>0.26400000000000001</c:v>
                </c:pt>
                <c:pt idx="18">
                  <c:v>0.313</c:v>
                </c:pt>
                <c:pt idx="19">
                  <c:v>0.317</c:v>
                </c:pt>
                <c:pt idx="20">
                  <c:v>0.318</c:v>
                </c:pt>
                <c:pt idx="21">
                  <c:v>0.33200000000000002</c:v>
                </c:pt>
                <c:pt idx="22">
                  <c:v>0.375</c:v>
                </c:pt>
                <c:pt idx="23">
                  <c:v>0.45800000000000002</c:v>
                </c:pt>
              </c:numCache>
            </c:numRef>
          </c:val>
        </c:ser>
        <c:ser>
          <c:idx val="1"/>
          <c:order val="1"/>
          <c:tx>
            <c:strRef>
              <c:f>'freqs obs'!$E$42</c:f>
              <c:strCache>
                <c:ptCount val="1"/>
                <c:pt idx="0">
                  <c:v>Сильная социальная ориентаиця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'freqs obs'!$C$43:$C$66</c:f>
              <c:strCache>
                <c:ptCount val="24"/>
                <c:pt idx="0">
                  <c:v>Косово</c:v>
                </c:pt>
                <c:pt idx="1">
                  <c:v>Словакия</c:v>
                </c:pt>
                <c:pt idx="2">
                  <c:v>Россия</c:v>
                </c:pt>
                <c:pt idx="3">
                  <c:v>Болгария</c:v>
                </c:pt>
                <c:pt idx="4">
                  <c:v>Чехия</c:v>
                </c:pt>
                <c:pt idx="5">
                  <c:v>Польша</c:v>
                </c:pt>
                <c:pt idx="6">
                  <c:v>Португалия</c:v>
                </c:pt>
                <c:pt idx="7">
                  <c:v>Венгрия</c:v>
                </c:pt>
                <c:pt idx="8">
                  <c:v>Израиль</c:v>
                </c:pt>
                <c:pt idx="9">
                  <c:v>Кипр</c:v>
                </c:pt>
                <c:pt idx="10">
                  <c:v>Словения</c:v>
                </c:pt>
                <c:pt idx="11">
                  <c:v>Ирландия</c:v>
                </c:pt>
                <c:pt idx="12">
                  <c:v>Эстония</c:v>
                </c:pt>
                <c:pt idx="13">
                  <c:v>Великобритания</c:v>
                </c:pt>
                <c:pt idx="14">
                  <c:v>Бельгия</c:v>
                </c:pt>
                <c:pt idx="15">
                  <c:v>Испаня</c:v>
                </c:pt>
                <c:pt idx="16">
                  <c:v>Нидерланды</c:v>
                </c:pt>
                <c:pt idx="17">
                  <c:v>Норвегия</c:v>
                </c:pt>
                <c:pt idx="18">
                  <c:v>Германия</c:v>
                </c:pt>
                <c:pt idx="19">
                  <c:v>Швейцария</c:v>
                </c:pt>
                <c:pt idx="20">
                  <c:v>Дания</c:v>
                </c:pt>
                <c:pt idx="21">
                  <c:v>Финляндия</c:v>
                </c:pt>
                <c:pt idx="22">
                  <c:v>Швеция</c:v>
                </c:pt>
                <c:pt idx="23">
                  <c:v>Исландия</c:v>
                </c:pt>
              </c:strCache>
            </c:strRef>
          </c:cat>
          <c:val>
            <c:numRef>
              <c:f>'freqs obs'!$E$43:$E$66</c:f>
              <c:numCache>
                <c:formatCode>0%</c:formatCode>
                <c:ptCount val="24"/>
                <c:pt idx="0">
                  <c:v>0.309</c:v>
                </c:pt>
                <c:pt idx="1">
                  <c:v>0.16200000000000001</c:v>
                </c:pt>
                <c:pt idx="2">
                  <c:v>0.19800000000000001</c:v>
                </c:pt>
                <c:pt idx="3">
                  <c:v>0.24099999999999999</c:v>
                </c:pt>
                <c:pt idx="4">
                  <c:v>0.11</c:v>
                </c:pt>
                <c:pt idx="5">
                  <c:v>0.16400000000000001</c:v>
                </c:pt>
                <c:pt idx="6">
                  <c:v>7.1999999999999995E-2</c:v>
                </c:pt>
                <c:pt idx="7">
                  <c:v>0.14899999999999999</c:v>
                </c:pt>
                <c:pt idx="8">
                  <c:v>0.182</c:v>
                </c:pt>
                <c:pt idx="9">
                  <c:v>0.28799999999999998</c:v>
                </c:pt>
                <c:pt idx="10">
                  <c:v>0.188</c:v>
                </c:pt>
                <c:pt idx="11">
                  <c:v>0.13600000000000001</c:v>
                </c:pt>
                <c:pt idx="12">
                  <c:v>0.129</c:v>
                </c:pt>
                <c:pt idx="13">
                  <c:v>0.14099999999999999</c:v>
                </c:pt>
                <c:pt idx="14">
                  <c:v>8.1000000000000003E-2</c:v>
                </c:pt>
                <c:pt idx="15">
                  <c:v>7.8E-2</c:v>
                </c:pt>
                <c:pt idx="16">
                  <c:v>0.25800000000000001</c:v>
                </c:pt>
                <c:pt idx="17">
                  <c:v>0.08</c:v>
                </c:pt>
                <c:pt idx="18">
                  <c:v>0.123</c:v>
                </c:pt>
                <c:pt idx="19">
                  <c:v>0.112</c:v>
                </c:pt>
                <c:pt idx="20">
                  <c:v>0.11</c:v>
                </c:pt>
                <c:pt idx="21">
                  <c:v>0.14199999999999999</c:v>
                </c:pt>
                <c:pt idx="22">
                  <c:v>0.128</c:v>
                </c:pt>
                <c:pt idx="23">
                  <c:v>8.4000000000000005E-2</c:v>
                </c:pt>
              </c:numCache>
            </c:numRef>
          </c:val>
        </c:ser>
        <c:ser>
          <c:idx val="2"/>
          <c:order val="2"/>
          <c:tx>
            <c:strRef>
              <c:f>'freqs obs'!$F$42</c:f>
              <c:strCache>
                <c:ptCount val="1"/>
                <c:pt idx="0">
                  <c:v>Слабая социальная ориентация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'freqs obs'!$C$43:$C$66</c:f>
              <c:strCache>
                <c:ptCount val="24"/>
                <c:pt idx="0">
                  <c:v>Косово</c:v>
                </c:pt>
                <c:pt idx="1">
                  <c:v>Словакия</c:v>
                </c:pt>
                <c:pt idx="2">
                  <c:v>Россия</c:v>
                </c:pt>
                <c:pt idx="3">
                  <c:v>Болгария</c:v>
                </c:pt>
                <c:pt idx="4">
                  <c:v>Чехия</c:v>
                </c:pt>
                <c:pt idx="5">
                  <c:v>Польша</c:v>
                </c:pt>
                <c:pt idx="6">
                  <c:v>Португалия</c:v>
                </c:pt>
                <c:pt idx="7">
                  <c:v>Венгрия</c:v>
                </c:pt>
                <c:pt idx="8">
                  <c:v>Израиль</c:v>
                </c:pt>
                <c:pt idx="9">
                  <c:v>Кипр</c:v>
                </c:pt>
                <c:pt idx="10">
                  <c:v>Словения</c:v>
                </c:pt>
                <c:pt idx="11">
                  <c:v>Ирландия</c:v>
                </c:pt>
                <c:pt idx="12">
                  <c:v>Эстония</c:v>
                </c:pt>
                <c:pt idx="13">
                  <c:v>Великобритания</c:v>
                </c:pt>
                <c:pt idx="14">
                  <c:v>Бельгия</c:v>
                </c:pt>
                <c:pt idx="15">
                  <c:v>Испаня</c:v>
                </c:pt>
                <c:pt idx="16">
                  <c:v>Нидерланды</c:v>
                </c:pt>
                <c:pt idx="17">
                  <c:v>Норвегия</c:v>
                </c:pt>
                <c:pt idx="18">
                  <c:v>Германия</c:v>
                </c:pt>
                <c:pt idx="19">
                  <c:v>Швейцария</c:v>
                </c:pt>
                <c:pt idx="20">
                  <c:v>Дания</c:v>
                </c:pt>
                <c:pt idx="21">
                  <c:v>Финляндия</c:v>
                </c:pt>
                <c:pt idx="22">
                  <c:v>Швеция</c:v>
                </c:pt>
                <c:pt idx="23">
                  <c:v>Исландия</c:v>
                </c:pt>
              </c:strCache>
            </c:strRef>
          </c:cat>
          <c:val>
            <c:numRef>
              <c:f>'freqs obs'!$F$43:$F$66</c:f>
              <c:numCache>
                <c:formatCode>0%</c:formatCode>
                <c:ptCount val="24"/>
                <c:pt idx="0">
                  <c:v>0.3</c:v>
                </c:pt>
                <c:pt idx="1">
                  <c:v>0.39200000000000002</c:v>
                </c:pt>
                <c:pt idx="2">
                  <c:v>0.24</c:v>
                </c:pt>
                <c:pt idx="3">
                  <c:v>0.34599999999999997</c:v>
                </c:pt>
                <c:pt idx="4">
                  <c:v>0.28399999999999997</c:v>
                </c:pt>
                <c:pt idx="5">
                  <c:v>0.46100000000000002</c:v>
                </c:pt>
                <c:pt idx="6">
                  <c:v>0.28799999999999998</c:v>
                </c:pt>
                <c:pt idx="7">
                  <c:v>0.23699999999999999</c:v>
                </c:pt>
                <c:pt idx="8">
                  <c:v>0.22</c:v>
                </c:pt>
                <c:pt idx="9">
                  <c:v>0.28799999999999998</c:v>
                </c:pt>
                <c:pt idx="10">
                  <c:v>0.38400000000000001</c:v>
                </c:pt>
                <c:pt idx="11">
                  <c:v>0.32700000000000001</c:v>
                </c:pt>
                <c:pt idx="12">
                  <c:v>0.36399999999999999</c:v>
                </c:pt>
                <c:pt idx="13">
                  <c:v>0.35899999999999999</c:v>
                </c:pt>
                <c:pt idx="14">
                  <c:v>0.29699999999999999</c:v>
                </c:pt>
                <c:pt idx="15">
                  <c:v>0.224</c:v>
                </c:pt>
                <c:pt idx="16">
                  <c:v>0.34100000000000003</c:v>
                </c:pt>
                <c:pt idx="17">
                  <c:v>0.32600000000000001</c:v>
                </c:pt>
                <c:pt idx="18">
                  <c:v>0.309</c:v>
                </c:pt>
                <c:pt idx="19">
                  <c:v>0.25800000000000001</c:v>
                </c:pt>
                <c:pt idx="20">
                  <c:v>0.20100000000000001</c:v>
                </c:pt>
                <c:pt idx="21">
                  <c:v>0.26800000000000002</c:v>
                </c:pt>
                <c:pt idx="22">
                  <c:v>0.2</c:v>
                </c:pt>
                <c:pt idx="23">
                  <c:v>0.20699999999999999</c:v>
                </c:pt>
              </c:numCache>
            </c:numRef>
          </c:val>
        </c:ser>
        <c:ser>
          <c:idx val="3"/>
          <c:order val="3"/>
          <c:tx>
            <c:strRef>
              <c:f>'freqs obs'!$G$42</c:f>
              <c:strCache>
                <c:ptCount val="1"/>
                <c:pt idx="0">
                  <c:v>Слабая индивидуалистическая ориентация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'freqs obs'!$C$43:$C$66</c:f>
              <c:strCache>
                <c:ptCount val="24"/>
                <c:pt idx="0">
                  <c:v>Косово</c:v>
                </c:pt>
                <c:pt idx="1">
                  <c:v>Словакия</c:v>
                </c:pt>
                <c:pt idx="2">
                  <c:v>Россия</c:v>
                </c:pt>
                <c:pt idx="3">
                  <c:v>Болгария</c:v>
                </c:pt>
                <c:pt idx="4">
                  <c:v>Чехия</c:v>
                </c:pt>
                <c:pt idx="5">
                  <c:v>Польша</c:v>
                </c:pt>
                <c:pt idx="6">
                  <c:v>Португалия</c:v>
                </c:pt>
                <c:pt idx="7">
                  <c:v>Венгрия</c:v>
                </c:pt>
                <c:pt idx="8">
                  <c:v>Израиль</c:v>
                </c:pt>
                <c:pt idx="9">
                  <c:v>Кипр</c:v>
                </c:pt>
                <c:pt idx="10">
                  <c:v>Словения</c:v>
                </c:pt>
                <c:pt idx="11">
                  <c:v>Ирландия</c:v>
                </c:pt>
                <c:pt idx="12">
                  <c:v>Эстония</c:v>
                </c:pt>
                <c:pt idx="13">
                  <c:v>Великобритания</c:v>
                </c:pt>
                <c:pt idx="14">
                  <c:v>Бельгия</c:v>
                </c:pt>
                <c:pt idx="15">
                  <c:v>Испаня</c:v>
                </c:pt>
                <c:pt idx="16">
                  <c:v>Нидерланды</c:v>
                </c:pt>
                <c:pt idx="17">
                  <c:v>Норвегия</c:v>
                </c:pt>
                <c:pt idx="18">
                  <c:v>Германия</c:v>
                </c:pt>
                <c:pt idx="19">
                  <c:v>Швейцария</c:v>
                </c:pt>
                <c:pt idx="20">
                  <c:v>Дания</c:v>
                </c:pt>
                <c:pt idx="21">
                  <c:v>Финляндия</c:v>
                </c:pt>
                <c:pt idx="22">
                  <c:v>Швеция</c:v>
                </c:pt>
                <c:pt idx="23">
                  <c:v>Исландия</c:v>
                </c:pt>
              </c:strCache>
            </c:strRef>
          </c:cat>
          <c:val>
            <c:numRef>
              <c:f>'freqs obs'!$G$43:$G$66</c:f>
              <c:numCache>
                <c:formatCode>0%</c:formatCode>
                <c:ptCount val="24"/>
                <c:pt idx="0">
                  <c:v>0.152</c:v>
                </c:pt>
                <c:pt idx="1">
                  <c:v>0.26600000000000001</c:v>
                </c:pt>
                <c:pt idx="2">
                  <c:v>0.28299999999999997</c:v>
                </c:pt>
                <c:pt idx="3">
                  <c:v>0.188</c:v>
                </c:pt>
                <c:pt idx="4">
                  <c:v>0.33300000000000002</c:v>
                </c:pt>
                <c:pt idx="5">
                  <c:v>0.193</c:v>
                </c:pt>
                <c:pt idx="6">
                  <c:v>0.46100000000000002</c:v>
                </c:pt>
                <c:pt idx="7">
                  <c:v>0.29199999999999998</c:v>
                </c:pt>
                <c:pt idx="8">
                  <c:v>0.20200000000000001</c:v>
                </c:pt>
                <c:pt idx="9">
                  <c:v>0.1</c:v>
                </c:pt>
                <c:pt idx="10">
                  <c:v>0.16600000000000001</c:v>
                </c:pt>
                <c:pt idx="11">
                  <c:v>0.23799999999999999</c:v>
                </c:pt>
                <c:pt idx="12">
                  <c:v>0.218</c:v>
                </c:pt>
                <c:pt idx="13">
                  <c:v>0.15</c:v>
                </c:pt>
                <c:pt idx="14">
                  <c:v>0.28199999999999997</c:v>
                </c:pt>
                <c:pt idx="15">
                  <c:v>0.32300000000000001</c:v>
                </c:pt>
                <c:pt idx="16">
                  <c:v>8.2000000000000003E-2</c:v>
                </c:pt>
                <c:pt idx="17">
                  <c:v>0.183</c:v>
                </c:pt>
                <c:pt idx="18">
                  <c:v>0.12</c:v>
                </c:pt>
                <c:pt idx="19">
                  <c:v>0.14000000000000001</c:v>
                </c:pt>
                <c:pt idx="20">
                  <c:v>0.16900000000000001</c:v>
                </c:pt>
                <c:pt idx="21">
                  <c:v>0.159</c:v>
                </c:pt>
                <c:pt idx="22">
                  <c:v>0.16200000000000001</c:v>
                </c:pt>
                <c:pt idx="23">
                  <c:v>9.5000000000000001E-2</c:v>
                </c:pt>
              </c:numCache>
            </c:numRef>
          </c:val>
        </c:ser>
        <c:ser>
          <c:idx val="4"/>
          <c:order val="4"/>
          <c:tx>
            <c:strRef>
              <c:f>'freqs obs'!$H$42</c:f>
              <c:strCache>
                <c:ptCount val="1"/>
                <c:pt idx="0">
                  <c:v>Сильная индивидуалистическая ориентация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'freqs obs'!$C$43:$C$66</c:f>
              <c:strCache>
                <c:ptCount val="24"/>
                <c:pt idx="0">
                  <c:v>Косово</c:v>
                </c:pt>
                <c:pt idx="1">
                  <c:v>Словакия</c:v>
                </c:pt>
                <c:pt idx="2">
                  <c:v>Россия</c:v>
                </c:pt>
                <c:pt idx="3">
                  <c:v>Болгария</c:v>
                </c:pt>
                <c:pt idx="4">
                  <c:v>Чехия</c:v>
                </c:pt>
                <c:pt idx="5">
                  <c:v>Польша</c:v>
                </c:pt>
                <c:pt idx="6">
                  <c:v>Португалия</c:v>
                </c:pt>
                <c:pt idx="7">
                  <c:v>Венгрия</c:v>
                </c:pt>
                <c:pt idx="8">
                  <c:v>Израиль</c:v>
                </c:pt>
                <c:pt idx="9">
                  <c:v>Кипр</c:v>
                </c:pt>
                <c:pt idx="10">
                  <c:v>Словения</c:v>
                </c:pt>
                <c:pt idx="11">
                  <c:v>Ирландия</c:v>
                </c:pt>
                <c:pt idx="12">
                  <c:v>Эстония</c:v>
                </c:pt>
                <c:pt idx="13">
                  <c:v>Великобритания</c:v>
                </c:pt>
                <c:pt idx="14">
                  <c:v>Бельгия</c:v>
                </c:pt>
                <c:pt idx="15">
                  <c:v>Испаня</c:v>
                </c:pt>
                <c:pt idx="16">
                  <c:v>Нидерланды</c:v>
                </c:pt>
                <c:pt idx="17">
                  <c:v>Норвегия</c:v>
                </c:pt>
                <c:pt idx="18">
                  <c:v>Германия</c:v>
                </c:pt>
                <c:pt idx="19">
                  <c:v>Швейцария</c:v>
                </c:pt>
                <c:pt idx="20">
                  <c:v>Дания</c:v>
                </c:pt>
                <c:pt idx="21">
                  <c:v>Финляндия</c:v>
                </c:pt>
                <c:pt idx="22">
                  <c:v>Швеция</c:v>
                </c:pt>
                <c:pt idx="23">
                  <c:v>Исландия</c:v>
                </c:pt>
              </c:strCache>
            </c:strRef>
          </c:cat>
          <c:val>
            <c:numRef>
              <c:f>'freqs obs'!$H$43:$H$66</c:f>
              <c:numCache>
                <c:formatCode>0%</c:formatCode>
                <c:ptCount val="24"/>
                <c:pt idx="0">
                  <c:v>0.22700000000000001</c:v>
                </c:pt>
                <c:pt idx="1">
                  <c:v>0.159</c:v>
                </c:pt>
                <c:pt idx="2">
                  <c:v>0.255</c:v>
                </c:pt>
                <c:pt idx="3">
                  <c:v>0.189</c:v>
                </c:pt>
                <c:pt idx="4">
                  <c:v>0.224</c:v>
                </c:pt>
                <c:pt idx="5">
                  <c:v>0.128</c:v>
                </c:pt>
                <c:pt idx="6">
                  <c:v>0.11</c:v>
                </c:pt>
                <c:pt idx="7">
                  <c:v>0.246</c:v>
                </c:pt>
                <c:pt idx="8">
                  <c:v>0.309</c:v>
                </c:pt>
                <c:pt idx="9">
                  <c:v>0.216</c:v>
                </c:pt>
                <c:pt idx="10">
                  <c:v>0.13800000000000001</c:v>
                </c:pt>
                <c:pt idx="11">
                  <c:v>0.15</c:v>
                </c:pt>
                <c:pt idx="12">
                  <c:v>0.13300000000000001</c:v>
                </c:pt>
                <c:pt idx="13">
                  <c:v>0.13500000000000001</c:v>
                </c:pt>
                <c:pt idx="14">
                  <c:v>0.112</c:v>
                </c:pt>
                <c:pt idx="15">
                  <c:v>0.13300000000000001</c:v>
                </c:pt>
                <c:pt idx="16">
                  <c:v>7.3999999999999996E-2</c:v>
                </c:pt>
                <c:pt idx="17">
                  <c:v>0.14699999999999999</c:v>
                </c:pt>
                <c:pt idx="18">
                  <c:v>0.13500000000000001</c:v>
                </c:pt>
                <c:pt idx="19">
                  <c:v>0.17299999999999999</c:v>
                </c:pt>
                <c:pt idx="20">
                  <c:v>0.20300000000000001</c:v>
                </c:pt>
                <c:pt idx="21">
                  <c:v>9.9000000000000005E-2</c:v>
                </c:pt>
                <c:pt idx="22">
                  <c:v>0.13400000000000001</c:v>
                </c:pt>
                <c:pt idx="23">
                  <c:v>0.155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9"/>
        <c:overlap val="100"/>
        <c:axId val="238876464"/>
        <c:axId val="238880776"/>
      </c:barChart>
      <c:catAx>
        <c:axId val="238876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8880776"/>
        <c:crosses val="autoZero"/>
        <c:auto val="1"/>
        <c:lblAlgn val="ctr"/>
        <c:lblOffset val="100"/>
        <c:tickLblSkip val="1"/>
        <c:noMultiLvlLbl val="0"/>
      </c:catAx>
      <c:valAx>
        <c:axId val="238880776"/>
        <c:scaling>
          <c:orientation val="minMax"/>
          <c:max val="1"/>
        </c:scaling>
        <c:delete val="1"/>
        <c:axPos val="b"/>
        <c:numFmt formatCode="0%" sourceLinked="1"/>
        <c:majorTickMark val="none"/>
        <c:minorTickMark val="none"/>
        <c:tickLblPos val="nextTo"/>
        <c:crossAx val="23887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9271076622668539"/>
          <c:y val="0.12749621008401343"/>
          <c:w val="0.36574739751733931"/>
          <c:h val="0.608628142313842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361824126618461E-2"/>
          <c:y val="3.4307987989993953E-2"/>
          <c:w val="0.89961415391504718"/>
          <c:h val="0.5664035159670898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freqs!$P$255</c:f>
              <c:strCache>
                <c:ptCount val="1"/>
                <c:pt idx="0">
                  <c:v>Сильная индивидуалистическая ориентация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26%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freqs!$AH$253:$AL$254</c:f>
              <c:strCache>
                <c:ptCount val="5"/>
                <c:pt idx="0">
                  <c:v>Северная </c:v>
                </c:pt>
                <c:pt idx="1">
                  <c:v>Западная</c:v>
                </c:pt>
                <c:pt idx="2">
                  <c:v>Средиземн.</c:v>
                </c:pt>
                <c:pt idx="3">
                  <c:v>Постсоц.</c:v>
                </c:pt>
                <c:pt idx="4">
                  <c:v>Россия</c:v>
                </c:pt>
              </c:strCache>
            </c:strRef>
          </c:cat>
          <c:val>
            <c:numRef>
              <c:f>freqs!$AH$255:$AL$255</c:f>
              <c:numCache>
                <c:formatCode>0%</c:formatCode>
                <c:ptCount val="5"/>
                <c:pt idx="0">
                  <c:v>0.14275000000000002</c:v>
                </c:pt>
                <c:pt idx="1">
                  <c:v>0.13933333333333334</c:v>
                </c:pt>
                <c:pt idx="2">
                  <c:v>0.17499999999999999</c:v>
                </c:pt>
                <c:pt idx="3">
                  <c:v>0.17214285714285715</c:v>
                </c:pt>
                <c:pt idx="4">
                  <c:v>0.254</c:v>
                </c:pt>
              </c:numCache>
            </c:numRef>
          </c:val>
        </c:ser>
        <c:ser>
          <c:idx val="1"/>
          <c:order val="1"/>
          <c:tx>
            <c:strRef>
              <c:f>freqs!$P$256</c:f>
              <c:strCache>
                <c:ptCount val="1"/>
                <c:pt idx="0">
                  <c:v>Слабая индивидуалистическая ориентация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28%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freqs!$AH$253:$AL$254</c:f>
              <c:strCache>
                <c:ptCount val="5"/>
                <c:pt idx="0">
                  <c:v>Северная </c:v>
                </c:pt>
                <c:pt idx="1">
                  <c:v>Западная</c:v>
                </c:pt>
                <c:pt idx="2">
                  <c:v>Средиземн.</c:v>
                </c:pt>
                <c:pt idx="3">
                  <c:v>Постсоц.</c:v>
                </c:pt>
                <c:pt idx="4">
                  <c:v>Россия</c:v>
                </c:pt>
              </c:strCache>
            </c:strRef>
          </c:cat>
          <c:val>
            <c:numRef>
              <c:f>freqs!$AH$256:$AL$256</c:f>
              <c:numCache>
                <c:formatCode>0%</c:formatCode>
                <c:ptCount val="5"/>
                <c:pt idx="0">
                  <c:v>0.17075000000000001</c:v>
                </c:pt>
                <c:pt idx="1">
                  <c:v>0.21433333333333329</c:v>
                </c:pt>
                <c:pt idx="2">
                  <c:v>0.217</c:v>
                </c:pt>
                <c:pt idx="3">
                  <c:v>0.24242857142857144</c:v>
                </c:pt>
                <c:pt idx="4">
                  <c:v>0.28699999999999998</c:v>
                </c:pt>
              </c:numCache>
            </c:numRef>
          </c:val>
        </c:ser>
        <c:ser>
          <c:idx val="2"/>
          <c:order val="2"/>
          <c:tx>
            <c:strRef>
              <c:f>freqs!$P$257</c:f>
              <c:strCache>
                <c:ptCount val="1"/>
                <c:pt idx="0">
                  <c:v>Слабая социальная ориентация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24%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freqs!$AH$253:$AL$254</c:f>
              <c:strCache>
                <c:ptCount val="5"/>
                <c:pt idx="0">
                  <c:v>Северная </c:v>
                </c:pt>
                <c:pt idx="1">
                  <c:v>Западная</c:v>
                </c:pt>
                <c:pt idx="2">
                  <c:v>Средиземн.</c:v>
                </c:pt>
                <c:pt idx="3">
                  <c:v>Постсоц.</c:v>
                </c:pt>
                <c:pt idx="4">
                  <c:v>Россия</c:v>
                </c:pt>
              </c:strCache>
            </c:strRef>
          </c:cat>
          <c:val>
            <c:numRef>
              <c:f>freqs!$AH$257:$AL$257</c:f>
              <c:numCache>
                <c:formatCode>0%</c:formatCode>
                <c:ptCount val="5"/>
                <c:pt idx="0">
                  <c:v>0.22649999999999998</c:v>
                </c:pt>
                <c:pt idx="1">
                  <c:v>0.27066666666666667</c:v>
                </c:pt>
                <c:pt idx="2">
                  <c:v>0.26625000000000004</c:v>
                </c:pt>
                <c:pt idx="3">
                  <c:v>0.33842857142857141</c:v>
                </c:pt>
                <c:pt idx="4">
                  <c:v>0.23100000000000001</c:v>
                </c:pt>
              </c:numCache>
            </c:numRef>
          </c:val>
        </c:ser>
        <c:ser>
          <c:idx val="3"/>
          <c:order val="3"/>
          <c:tx>
            <c:strRef>
              <c:f>freqs!$P$258</c:f>
              <c:strCache>
                <c:ptCount val="1"/>
                <c:pt idx="0">
                  <c:v>Сильная социальная ориентаиця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freqs!$AH$253:$AL$254</c:f>
              <c:strCache>
                <c:ptCount val="5"/>
                <c:pt idx="0">
                  <c:v>Северная </c:v>
                </c:pt>
                <c:pt idx="1">
                  <c:v>Западная</c:v>
                </c:pt>
                <c:pt idx="2">
                  <c:v>Средиземн.</c:v>
                </c:pt>
                <c:pt idx="3">
                  <c:v>Постсоц.</c:v>
                </c:pt>
                <c:pt idx="4">
                  <c:v>Россия</c:v>
                </c:pt>
              </c:strCache>
            </c:strRef>
          </c:cat>
          <c:val>
            <c:numRef>
              <c:f>freqs!$AH$258:$AL$258</c:f>
              <c:numCache>
                <c:formatCode>0%</c:formatCode>
                <c:ptCount val="5"/>
                <c:pt idx="0">
                  <c:v>0.11825000000000001</c:v>
                </c:pt>
                <c:pt idx="1">
                  <c:v>0.11783333333333335</c:v>
                </c:pt>
                <c:pt idx="2">
                  <c:v>0.20924999999999999</c:v>
                </c:pt>
                <c:pt idx="3">
                  <c:v>0.16857142857142857</c:v>
                </c:pt>
                <c:pt idx="4">
                  <c:v>0.20100000000000001</c:v>
                </c:pt>
              </c:numCache>
            </c:numRef>
          </c:val>
        </c:ser>
        <c:ser>
          <c:idx val="4"/>
          <c:order val="4"/>
          <c:tx>
            <c:strRef>
              <c:f>freqs!$P$259</c:f>
              <c:strCache>
                <c:ptCount val="1"/>
                <c:pt idx="0">
                  <c:v>Ценности Роста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2%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freqs!$AH$253:$AL$254</c:f>
              <c:strCache>
                <c:ptCount val="5"/>
                <c:pt idx="0">
                  <c:v>Северная </c:v>
                </c:pt>
                <c:pt idx="1">
                  <c:v>Западная</c:v>
                </c:pt>
                <c:pt idx="2">
                  <c:v>Средиземн.</c:v>
                </c:pt>
                <c:pt idx="3">
                  <c:v>Постсоц.</c:v>
                </c:pt>
                <c:pt idx="4">
                  <c:v>Россия</c:v>
                </c:pt>
              </c:strCache>
            </c:strRef>
          </c:cat>
          <c:val>
            <c:numRef>
              <c:f>freqs!$AH$259:$AL$259</c:f>
              <c:numCache>
                <c:formatCode>0%</c:formatCode>
                <c:ptCount val="5"/>
                <c:pt idx="0">
                  <c:v>0.34224999999999994</c:v>
                </c:pt>
                <c:pt idx="1">
                  <c:v>0.25799999999999995</c:v>
                </c:pt>
                <c:pt idx="2">
                  <c:v>0.13300000000000001</c:v>
                </c:pt>
                <c:pt idx="3">
                  <c:v>7.8428571428571417E-2</c:v>
                </c:pt>
                <c:pt idx="4">
                  <c:v>2.7E-2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35"/>
        <c:overlap val="100"/>
        <c:axId val="238877640"/>
        <c:axId val="238876856"/>
      </c:barChart>
      <c:catAx>
        <c:axId val="238877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8876856"/>
        <c:crosses val="max"/>
        <c:auto val="1"/>
        <c:lblAlgn val="ctr"/>
        <c:lblOffset val="100"/>
        <c:noMultiLvlLbl val="0"/>
      </c:catAx>
      <c:valAx>
        <c:axId val="238876856"/>
        <c:scaling>
          <c:orientation val="maxMin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238877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99049666784924"/>
          <c:y val="0.72202621945619017"/>
          <c:w val="0.65201883469564037"/>
          <c:h val="0.259260332549267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361824126618461E-2"/>
          <c:y val="3.4307987989993953E-2"/>
          <c:w val="0.89961415391504718"/>
          <c:h val="0.4956320099931479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freqs!$P$255</c:f>
              <c:strCache>
                <c:ptCount val="1"/>
                <c:pt idx="0">
                  <c:v>Сильная индивидуалистическая ориентация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26%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freqs!$AC$253:$AE$254</c:f>
              <c:multiLvlStrCache>
                <c:ptCount val="3"/>
                <c:lvl>
                  <c:pt idx="0">
                    <c:v> '08</c:v>
                  </c:pt>
                  <c:pt idx="1">
                    <c:v> '10</c:v>
                  </c:pt>
                  <c:pt idx="2">
                    <c:v> '12</c:v>
                  </c:pt>
                </c:lvl>
                <c:lvl>
                  <c:pt idx="0">
                    <c:v>Россия</c:v>
                  </c:pt>
                </c:lvl>
              </c:multiLvlStrCache>
            </c:multiLvlStrRef>
          </c:cat>
          <c:val>
            <c:numRef>
              <c:f>freqs!$AC$255:$AE$255</c:f>
              <c:numCache>
                <c:formatCode>0%</c:formatCode>
                <c:ptCount val="3"/>
                <c:pt idx="0">
                  <c:v>0.219</c:v>
                </c:pt>
                <c:pt idx="1">
                  <c:v>0.22900000000000001</c:v>
                </c:pt>
                <c:pt idx="2">
                  <c:v>0.254</c:v>
                </c:pt>
              </c:numCache>
            </c:numRef>
          </c:val>
        </c:ser>
        <c:ser>
          <c:idx val="1"/>
          <c:order val="1"/>
          <c:tx>
            <c:strRef>
              <c:f>freqs!$P$256</c:f>
              <c:strCache>
                <c:ptCount val="1"/>
                <c:pt idx="0">
                  <c:v>Слабая индивидуалистическая ориентация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28%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freqs!$AC$253:$AE$254</c:f>
              <c:multiLvlStrCache>
                <c:ptCount val="3"/>
                <c:lvl>
                  <c:pt idx="0">
                    <c:v> '08</c:v>
                  </c:pt>
                  <c:pt idx="1">
                    <c:v> '10</c:v>
                  </c:pt>
                  <c:pt idx="2">
                    <c:v> '12</c:v>
                  </c:pt>
                </c:lvl>
                <c:lvl>
                  <c:pt idx="0">
                    <c:v>Россия</c:v>
                  </c:pt>
                </c:lvl>
              </c:multiLvlStrCache>
            </c:multiLvlStrRef>
          </c:cat>
          <c:val>
            <c:numRef>
              <c:f>freqs!$AC$256:$AE$256</c:f>
              <c:numCache>
                <c:formatCode>0%</c:formatCode>
                <c:ptCount val="3"/>
                <c:pt idx="0">
                  <c:v>0.249</c:v>
                </c:pt>
                <c:pt idx="1">
                  <c:v>0.28999999999999998</c:v>
                </c:pt>
                <c:pt idx="2">
                  <c:v>0.28699999999999998</c:v>
                </c:pt>
              </c:numCache>
            </c:numRef>
          </c:val>
        </c:ser>
        <c:ser>
          <c:idx val="2"/>
          <c:order val="2"/>
          <c:tx>
            <c:strRef>
              <c:f>freqs!$P$257</c:f>
              <c:strCache>
                <c:ptCount val="1"/>
                <c:pt idx="0">
                  <c:v>Слабая социальная ориентация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24%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freqs!$AC$253:$AE$254</c:f>
              <c:multiLvlStrCache>
                <c:ptCount val="3"/>
                <c:lvl>
                  <c:pt idx="0">
                    <c:v> '08</c:v>
                  </c:pt>
                  <c:pt idx="1">
                    <c:v> '10</c:v>
                  </c:pt>
                  <c:pt idx="2">
                    <c:v> '12</c:v>
                  </c:pt>
                </c:lvl>
                <c:lvl>
                  <c:pt idx="0">
                    <c:v>Россия</c:v>
                  </c:pt>
                </c:lvl>
              </c:multiLvlStrCache>
            </c:multiLvlStrRef>
          </c:cat>
          <c:val>
            <c:numRef>
              <c:f>freqs!$AC$257:$AE$257</c:f>
              <c:numCache>
                <c:formatCode>0%</c:formatCode>
                <c:ptCount val="3"/>
                <c:pt idx="0">
                  <c:v>0.29899999999999999</c:v>
                </c:pt>
                <c:pt idx="1">
                  <c:v>0.28399999999999997</c:v>
                </c:pt>
                <c:pt idx="2">
                  <c:v>0.23100000000000001</c:v>
                </c:pt>
              </c:numCache>
            </c:numRef>
          </c:val>
        </c:ser>
        <c:ser>
          <c:idx val="3"/>
          <c:order val="3"/>
          <c:tx>
            <c:strRef>
              <c:f>freqs!$P$258</c:f>
              <c:strCache>
                <c:ptCount val="1"/>
                <c:pt idx="0">
                  <c:v>Сильная социальная ориентаиця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ysClr val="windowText" lastClr="000000"/>
              </a:solidFill>
            </a:ln>
            <a:effectLst>
              <a:softEdge rad="0"/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freqs!$AC$253:$AE$254</c:f>
              <c:multiLvlStrCache>
                <c:ptCount val="3"/>
                <c:lvl>
                  <c:pt idx="0">
                    <c:v> '08</c:v>
                  </c:pt>
                  <c:pt idx="1">
                    <c:v> '10</c:v>
                  </c:pt>
                  <c:pt idx="2">
                    <c:v> '12</c:v>
                  </c:pt>
                </c:lvl>
                <c:lvl>
                  <c:pt idx="0">
                    <c:v>Россия</c:v>
                  </c:pt>
                </c:lvl>
              </c:multiLvlStrCache>
            </c:multiLvlStrRef>
          </c:cat>
          <c:val>
            <c:numRef>
              <c:f>freqs!$AC$258:$AE$258</c:f>
              <c:numCache>
                <c:formatCode>0%</c:formatCode>
                <c:ptCount val="3"/>
                <c:pt idx="0">
                  <c:v>0.20699999999999999</c:v>
                </c:pt>
                <c:pt idx="1">
                  <c:v>0.16900000000000001</c:v>
                </c:pt>
                <c:pt idx="2">
                  <c:v>0.20100000000000001</c:v>
                </c:pt>
              </c:numCache>
            </c:numRef>
          </c:val>
        </c:ser>
        <c:ser>
          <c:idx val="4"/>
          <c:order val="4"/>
          <c:tx>
            <c:strRef>
              <c:f>freqs!$P$259</c:f>
              <c:strCache>
                <c:ptCount val="1"/>
                <c:pt idx="0">
                  <c:v>Ценности Роста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freqs!$AC$253:$AE$254</c:f>
              <c:multiLvlStrCache>
                <c:ptCount val="3"/>
                <c:lvl>
                  <c:pt idx="0">
                    <c:v> '08</c:v>
                  </c:pt>
                  <c:pt idx="1">
                    <c:v> '10</c:v>
                  </c:pt>
                  <c:pt idx="2">
                    <c:v> '12</c:v>
                  </c:pt>
                </c:lvl>
                <c:lvl>
                  <c:pt idx="0">
                    <c:v>Россия</c:v>
                  </c:pt>
                </c:lvl>
              </c:multiLvlStrCache>
            </c:multiLvlStrRef>
          </c:cat>
          <c:val>
            <c:numRef>
              <c:f>freqs!$AC$259:$AE$259</c:f>
              <c:numCache>
                <c:formatCode>0%</c:formatCode>
                <c:ptCount val="3"/>
                <c:pt idx="0">
                  <c:v>2.5999999999999999E-2</c:v>
                </c:pt>
                <c:pt idx="1">
                  <c:v>2.8000000000000001E-2</c:v>
                </c:pt>
                <c:pt idx="2">
                  <c:v>2.7E-2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35"/>
        <c:overlap val="100"/>
        <c:axId val="238881560"/>
        <c:axId val="238878816"/>
      </c:barChart>
      <c:catAx>
        <c:axId val="238881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8878816"/>
        <c:crosses val="max"/>
        <c:auto val="1"/>
        <c:lblAlgn val="ctr"/>
        <c:lblOffset val="100"/>
        <c:noMultiLvlLbl val="0"/>
      </c:catAx>
      <c:valAx>
        <c:axId val="238878816"/>
        <c:scaling>
          <c:orientation val="maxMin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238881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8198081497701817E-3"/>
          <c:y val="0.67390154948181946"/>
          <c:w val="0.99018019185022976"/>
          <c:h val="0.326098450518180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833344654321283"/>
          <c:y val="3.5341365461847386E-2"/>
          <c:w val="0.80895832836127779"/>
          <c:h val="0.77692901178050422"/>
        </c:manualLayout>
      </c:layout>
      <c:bubbleChart>
        <c:varyColors val="0"/>
        <c:ser>
          <c:idx val="1"/>
          <c:order val="0"/>
          <c:spPr>
            <a:solidFill>
              <a:schemeClr val="accent2">
                <a:alpha val="75000"/>
              </a:schemeClr>
            </a:solidFill>
            <a:ln w="25400"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 w="25400">
                <a:solidFill>
                  <a:schemeClr val="tx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noFill/>
              <a:ln w="25400">
                <a:solidFill>
                  <a:schemeClr val="tx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noFill/>
              <a:ln w="25400">
                <a:solidFill>
                  <a:schemeClr val="tx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noFill/>
              <a:ln w="25400">
                <a:solidFill>
                  <a:schemeClr val="tx1"/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noFill/>
              <a:ln w="25400">
                <a:solidFill>
                  <a:schemeClr val="tx1"/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</a:ln>
              <a:effectLst/>
            </c:spPr>
          </c:dPt>
          <c:dPt>
            <c:idx val="10"/>
            <c:invertIfNegative val="0"/>
            <c:bubble3D val="0"/>
            <c:spPr>
              <a:pattFill prst="dkDnDiag">
                <a:fgClr>
                  <a:schemeClr val="tx1"/>
                </a:fgClr>
                <a:bgClr>
                  <a:schemeClr val="bg1"/>
                </a:bgClr>
              </a:pattFill>
              <a:ln w="25400">
                <a:solidFill>
                  <a:sysClr val="windowText" lastClr="000000"/>
                </a:solidFill>
              </a:ln>
              <a:effectLst/>
            </c:spPr>
          </c:dPt>
          <c:dPt>
            <c:idx val="11"/>
            <c:invertIfNegative val="0"/>
            <c:bubble3D val="0"/>
            <c:spPr>
              <a:pattFill prst="dkDnDiag">
                <a:fgClr>
                  <a:schemeClr val="tx1"/>
                </a:fgClr>
                <a:bgClr>
                  <a:schemeClr val="bg1"/>
                </a:bgClr>
              </a:pattFill>
              <a:ln w="25400">
                <a:solidFill>
                  <a:sysClr val="windowText" lastClr="000000"/>
                </a:solidFill>
              </a:ln>
              <a:effectLst/>
            </c:spPr>
          </c:dPt>
          <c:dPt>
            <c:idx val="12"/>
            <c:invertIfNegative val="0"/>
            <c:bubble3D val="0"/>
            <c:spPr>
              <a:pattFill prst="dkDnDiag">
                <a:fgClr>
                  <a:schemeClr val="tx1"/>
                </a:fgClr>
                <a:bgClr>
                  <a:schemeClr val="bg1"/>
                </a:bgClr>
              </a:pattFill>
              <a:ln w="25400">
                <a:solidFill>
                  <a:sysClr val="windowText" lastClr="000000"/>
                </a:solidFill>
              </a:ln>
              <a:effectLst/>
            </c:spPr>
          </c:dPt>
          <c:dPt>
            <c:idx val="13"/>
            <c:invertIfNegative val="0"/>
            <c:bubble3D val="0"/>
            <c:spPr>
              <a:pattFill prst="dkDnDiag">
                <a:fgClr>
                  <a:schemeClr val="tx1"/>
                </a:fgClr>
                <a:bgClr>
                  <a:schemeClr val="bg1"/>
                </a:bgClr>
              </a:pattFill>
              <a:ln w="25400">
                <a:solidFill>
                  <a:sysClr val="windowText" lastClr="000000"/>
                </a:solidFill>
              </a:ln>
              <a:effectLst/>
            </c:spPr>
          </c:dPt>
          <c:dPt>
            <c:idx val="14"/>
            <c:invertIfNegative val="0"/>
            <c:bubble3D val="0"/>
            <c:spPr>
              <a:pattFill prst="dkDnDiag">
                <a:fgClr>
                  <a:schemeClr val="tx1"/>
                </a:fgClr>
                <a:bgClr>
                  <a:schemeClr val="bg1"/>
                </a:bgClr>
              </a:pattFill>
              <a:ln w="25400">
                <a:solidFill>
                  <a:sysClr val="windowText" lastClr="000000"/>
                </a:solidFill>
              </a:ln>
              <a:effectLst/>
            </c:spPr>
          </c:dPt>
          <c:xVal>
            <c:numRef>
              <c:f>maps!$E$99:$E$113</c:f>
              <c:numCache>
                <c:formatCode>General</c:formatCode>
                <c:ptCount val="15"/>
                <c:pt idx="0">
                  <c:v>0.4</c:v>
                </c:pt>
                <c:pt idx="1">
                  <c:v>-1.62</c:v>
                </c:pt>
                <c:pt idx="2">
                  <c:v>0.5</c:v>
                </c:pt>
                <c:pt idx="3">
                  <c:v>-1.95</c:v>
                </c:pt>
                <c:pt idx="4">
                  <c:v>-0.13</c:v>
                </c:pt>
                <c:pt idx="5">
                  <c:v>0.42</c:v>
                </c:pt>
                <c:pt idx="6">
                  <c:v>-1.51</c:v>
                </c:pt>
                <c:pt idx="7">
                  <c:v>0.41</c:v>
                </c:pt>
                <c:pt idx="8">
                  <c:v>-1.68</c:v>
                </c:pt>
                <c:pt idx="9">
                  <c:v>-0.12</c:v>
                </c:pt>
                <c:pt idx="10">
                  <c:v>0.4</c:v>
                </c:pt>
                <c:pt idx="11">
                  <c:v>-1.38</c:v>
                </c:pt>
                <c:pt idx="12">
                  <c:v>0.28999999999999998</c:v>
                </c:pt>
                <c:pt idx="13">
                  <c:v>-1.79</c:v>
                </c:pt>
                <c:pt idx="14">
                  <c:v>-0.13</c:v>
                </c:pt>
              </c:numCache>
            </c:numRef>
          </c:xVal>
          <c:yVal>
            <c:numRef>
              <c:f>maps!$F$99:$F$113</c:f>
              <c:numCache>
                <c:formatCode>General</c:formatCode>
                <c:ptCount val="15"/>
                <c:pt idx="0">
                  <c:v>1.64</c:v>
                </c:pt>
                <c:pt idx="1">
                  <c:v>1.06</c:v>
                </c:pt>
                <c:pt idx="2">
                  <c:v>-0.37</c:v>
                </c:pt>
                <c:pt idx="3">
                  <c:v>1.54</c:v>
                </c:pt>
                <c:pt idx="4">
                  <c:v>0.11</c:v>
                </c:pt>
                <c:pt idx="5">
                  <c:v>1.74</c:v>
                </c:pt>
                <c:pt idx="6">
                  <c:v>1.01</c:v>
                </c:pt>
                <c:pt idx="7">
                  <c:v>-0.39</c:v>
                </c:pt>
                <c:pt idx="8">
                  <c:v>1.54</c:v>
                </c:pt>
                <c:pt idx="9">
                  <c:v>7.0000000000000007E-2</c:v>
                </c:pt>
                <c:pt idx="10">
                  <c:v>1.75</c:v>
                </c:pt>
                <c:pt idx="11">
                  <c:v>0.93</c:v>
                </c:pt>
                <c:pt idx="12">
                  <c:v>-0.28000000000000003</c:v>
                </c:pt>
                <c:pt idx="13">
                  <c:v>1.44</c:v>
                </c:pt>
                <c:pt idx="14">
                  <c:v>7.0000000000000007E-2</c:v>
                </c:pt>
              </c:numCache>
            </c:numRef>
          </c:yVal>
          <c:bubbleSize>
            <c:numRef>
              <c:f>maps!$G$99:$G$113</c:f>
              <c:numCache>
                <c:formatCode>General</c:formatCode>
                <c:ptCount val="15"/>
                <c:pt idx="0">
                  <c:v>71</c:v>
                </c:pt>
                <c:pt idx="1">
                  <c:v>744</c:v>
                </c:pt>
                <c:pt idx="2">
                  <c:v>529</c:v>
                </c:pt>
                <c:pt idx="3">
                  <c:v>528</c:v>
                </c:pt>
                <c:pt idx="4">
                  <c:v>632</c:v>
                </c:pt>
                <c:pt idx="5">
                  <c:v>71</c:v>
                </c:pt>
                <c:pt idx="6">
                  <c:v>756</c:v>
                </c:pt>
                <c:pt idx="7">
                  <c:v>583</c:v>
                </c:pt>
                <c:pt idx="8">
                  <c:v>433</c:v>
                </c:pt>
                <c:pt idx="9">
                  <c:v>747</c:v>
                </c:pt>
                <c:pt idx="10">
                  <c:v>58</c:v>
                </c:pt>
                <c:pt idx="11">
                  <c:v>596</c:v>
                </c:pt>
                <c:pt idx="12">
                  <c:v>632</c:v>
                </c:pt>
                <c:pt idx="13">
                  <c:v>491</c:v>
                </c:pt>
                <c:pt idx="14">
                  <c:v>702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70"/>
        <c:showNegBubbles val="0"/>
        <c:axId val="238877248"/>
        <c:axId val="238878424"/>
      </c:bubbleChart>
      <c:valAx>
        <c:axId val="238877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8878424"/>
        <c:crossesAt val="-1"/>
        <c:crossBetween val="midCat"/>
      </c:valAx>
      <c:valAx>
        <c:axId val="2388784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8877248"/>
        <c:crossesAt val="-2.5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ubbleChart>
        <c:varyColors val="0"/>
        <c:ser>
          <c:idx val="0"/>
          <c:order val="0"/>
          <c:tx>
            <c:strRef>
              <c:f>MAP_submit!$B$2:$B$13</c:f>
              <c:strCache>
                <c:ptCount val="12"/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19050"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 w="19050"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 w="19050"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 w="19050"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B2B2B2"/>
              </a:solidFill>
              <a:ln w="19050"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 w="19050">
                <a:noFill/>
              </a:ln>
              <a:effectLst/>
            </c:spPr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Lbls>
            <c:dLbl>
              <c:idx val="1"/>
              <c:layout>
                <c:manualLayout>
                  <c:x val="-3.9165696015794595E-2"/>
                  <c:y val="-0.1096602469720399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Growth,</a:t>
                    </a:r>
                  </a:p>
                  <a:p>
                    <a:r>
                      <a:rPr lang="en-US"/>
                      <a:t>17%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762955766590751"/>
                      <c:h val="0.12748673764584889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7.0533350947587031E-2"/>
                  <c:y val="-6.6731837788645804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Strong Social Focus,</a:t>
                    </a:r>
                  </a:p>
                  <a:p>
                    <a:r>
                      <a:rPr lang="en-US"/>
                      <a:t>17%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980994208454734"/>
                      <c:h val="0.16763319694873369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0.2056122141454666"/>
                  <c:y val="2.8194988050933359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Strong Personal Focus,</a:t>
                    </a:r>
                  </a:p>
                  <a:p>
                    <a:r>
                      <a:rPr lang="en-US"/>
                      <a:t>18%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850630121476121"/>
                      <c:h val="0.16763319694873369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0.39316738833544057"/>
                  <c:y val="1.1962199516118292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Weak Personal Focus,</a:t>
                    </a:r>
                  </a:p>
                  <a:p>
                    <a:r>
                      <a:rPr lang="en-US"/>
                      <a:t>22%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641368876431685"/>
                      <c:h val="0.16763319694873369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3.9701769112339448E-2"/>
                  <c:y val="2.8088075349408465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Weak Social Focus,</a:t>
                    </a:r>
                  </a:p>
                  <a:p>
                    <a:r>
                      <a:rPr lang="en-US"/>
                      <a:t>26%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2/3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8127660628408203E-2"/>
                  <c:y val="9.8241021582856306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7.2272891749310897E-2"/>
                  <c:y val="-3.192833201442830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?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6.1325615912634399E-2"/>
                  <c:y val="-2.53164018413625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1/6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1135044391378703E-2"/>
                  <c:y val="-9.8241021582856306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/>
                      <a:t>6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MAP_submit!$C$2:$C$13</c:f>
              <c:numCache>
                <c:formatCode>####.00</c:formatCode>
                <c:ptCount val="12"/>
                <c:pt idx="1">
                  <c:v>0.57820988855241739</c:v>
                </c:pt>
                <c:pt idx="2" formatCode="###0.00">
                  <c:v>-1.3671749173053613</c:v>
                </c:pt>
                <c:pt idx="3">
                  <c:v>0.54693649170620728</c:v>
                </c:pt>
                <c:pt idx="4">
                  <c:v>-9.8804935983227066E-2</c:v>
                </c:pt>
                <c:pt idx="5" formatCode="###0.00">
                  <c:v>-1.4042313857539386</c:v>
                </c:pt>
              </c:numCache>
            </c:numRef>
          </c:xVal>
          <c:yVal>
            <c:numRef>
              <c:f>MAP_submit!$D$2:$D$13</c:f>
              <c:numCache>
                <c:formatCode>###0.00</c:formatCode>
                <c:ptCount val="12"/>
                <c:pt idx="1">
                  <c:v>1.9809639867048687</c:v>
                </c:pt>
                <c:pt idx="2">
                  <c:v>1.7489776338945968</c:v>
                </c:pt>
                <c:pt idx="3" formatCode="####.00">
                  <c:v>-0.1091026969671656</c:v>
                </c:pt>
                <c:pt idx="4" formatCode="####.00">
                  <c:v>0.33162828886450829</c:v>
                </c:pt>
                <c:pt idx="5">
                  <c:v>1.3088559727283993</c:v>
                </c:pt>
              </c:numCache>
            </c:numRef>
          </c:yVal>
          <c:bubbleSize>
            <c:numRef>
              <c:f>MAP_submit!$E$2:$E$13</c:f>
              <c:numCache>
                <c:formatCode>###0</c:formatCode>
                <c:ptCount val="12"/>
                <c:pt idx="1">
                  <c:v>9880.6300515797411</c:v>
                </c:pt>
                <c:pt idx="2">
                  <c:v>9865.5781212550046</c:v>
                </c:pt>
                <c:pt idx="3">
                  <c:v>10505.315006180948</c:v>
                </c:pt>
                <c:pt idx="4">
                  <c:v>12683.638558868593</c:v>
                </c:pt>
                <c:pt idx="5">
                  <c:v>15228.29781279246</c:v>
                </c:pt>
              </c:numCache>
            </c:numRef>
          </c:bubbleSize>
          <c:bubble3D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bubbleScale val="60"/>
        <c:showNegBubbles val="0"/>
        <c:axId val="238879600"/>
        <c:axId val="238879992"/>
      </c:bubbleChart>
      <c:valAx>
        <c:axId val="238879600"/>
        <c:scaling>
          <c:orientation val="minMax"/>
          <c:max val="1"/>
          <c:min val="-2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strRef>
              <c:f>MAP_submit!$C$1</c:f>
              <c:strCache>
                <c:ptCount val="1"/>
                <c:pt idx="0">
                  <c:v>Conservation - Openness to Сhange</c:v>
                </c:pt>
              </c:strCache>
            </c:strRef>
          </c:tx>
          <c:layout>
            <c:manualLayout>
              <c:xMode val="edge"/>
              <c:yMode val="edge"/>
              <c:x val="0.33870507862723398"/>
              <c:y val="0.9290870005469009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8879992"/>
        <c:crossesAt val="-4"/>
        <c:crossBetween val="midCat"/>
      </c:valAx>
      <c:valAx>
        <c:axId val="238879992"/>
        <c:scaling>
          <c:orientation val="minMax"/>
          <c:max val="2.5"/>
          <c:min val="-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strRef>
              <c:f>MAP_submit!$D$1</c:f>
              <c:strCache>
                <c:ptCount val="1"/>
                <c:pt idx="0">
                  <c:v>Self-Enhancement - Self-Transcendence</c:v>
                </c:pt>
              </c:strCache>
            </c:strRef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8879600"/>
        <c:crossesAt val="-4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>
        <c:manualLayout>
          <c:xMode val="edge"/>
          <c:yMode val="edge"/>
          <c:x val="0.20437941085003891"/>
          <c:y val="2.4679489048013002E-2"/>
        </c:manualLayout>
      </c:layout>
      <c:overlay val="0"/>
      <c:txPr>
        <a:bodyPr/>
        <a:lstStyle/>
        <a:p>
          <a:pPr>
            <a:defRPr>
              <a:solidFill>
                <a:schemeClr val="accent1">
                  <a:lumMod val="75000"/>
                </a:schemeClr>
              </a:solidFill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574794623785284"/>
          <c:y val="0.14959025753767041"/>
          <c:w val="0.6137053575594712"/>
          <c:h val="0.7744313041325676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разницы!$R$1</c:f>
              <c:strCache>
                <c:ptCount val="1"/>
                <c:pt idx="0">
                  <c:v>Безопасность минус Самостоятельность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23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разницы!$Q$2:$Q$27</c:f>
              <c:strCache>
                <c:ptCount val="26"/>
                <c:pt idx="0">
                  <c:v>Дания</c:v>
                </c:pt>
                <c:pt idx="1">
                  <c:v>Швеция</c:v>
                </c:pt>
                <c:pt idx="2">
                  <c:v>Нидерланды</c:v>
                </c:pt>
                <c:pt idx="3">
                  <c:v>Швейцария</c:v>
                </c:pt>
                <c:pt idx="4">
                  <c:v>Норвегия</c:v>
                </c:pt>
                <c:pt idx="5">
                  <c:v>Австрия</c:v>
                </c:pt>
                <c:pt idx="6">
                  <c:v>Германия</c:v>
                </c:pt>
                <c:pt idx="7">
                  <c:v>Франция</c:v>
                </c:pt>
                <c:pt idx="8">
                  <c:v>Бельгия</c:v>
                </c:pt>
                <c:pt idx="9">
                  <c:v>Финляндия</c:v>
                </c:pt>
                <c:pt idx="10">
                  <c:v>Словения</c:v>
                </c:pt>
                <c:pt idx="11">
                  <c:v>Великобритания</c:v>
                </c:pt>
                <c:pt idx="12">
                  <c:v>Ирландия</c:v>
                </c:pt>
                <c:pt idx="13">
                  <c:v>Эстония (эст.)</c:v>
                </c:pt>
                <c:pt idx="14">
                  <c:v>Латвия</c:v>
                </c:pt>
                <c:pt idx="15">
                  <c:v>Португалия</c:v>
                </c:pt>
                <c:pt idx="16">
                  <c:v>Испания</c:v>
                </c:pt>
                <c:pt idx="17">
                  <c:v>Румыния</c:v>
                </c:pt>
                <c:pt idx="18">
                  <c:v>Кипр</c:v>
                </c:pt>
                <c:pt idx="19">
                  <c:v>Словакия</c:v>
                </c:pt>
                <c:pt idx="20">
                  <c:v>Польша</c:v>
                </c:pt>
                <c:pt idx="21">
                  <c:v>Венгрия</c:v>
                </c:pt>
                <c:pt idx="22">
                  <c:v>Эстония (рус.)</c:v>
                </c:pt>
                <c:pt idx="23">
                  <c:v>Россия</c:v>
                </c:pt>
                <c:pt idx="24">
                  <c:v>Украина</c:v>
                </c:pt>
                <c:pt idx="25">
                  <c:v>Болгария</c:v>
                </c:pt>
              </c:strCache>
            </c:strRef>
          </c:cat>
          <c:val>
            <c:numRef>
              <c:f>разницы!$R$2:$R$27</c:f>
              <c:numCache>
                <c:formatCode>0.00</c:formatCode>
                <c:ptCount val="26"/>
                <c:pt idx="0">
                  <c:v>-0.7170236500476197</c:v>
                </c:pt>
                <c:pt idx="1">
                  <c:v>-0.61816300737020313</c:v>
                </c:pt>
                <c:pt idx="2">
                  <c:v>-0.48494992471596982</c:v>
                </c:pt>
                <c:pt idx="3">
                  <c:v>-0.38685123250234432</c:v>
                </c:pt>
                <c:pt idx="4">
                  <c:v>-0.28914305187790135</c:v>
                </c:pt>
                <c:pt idx="5">
                  <c:v>-0.20835846161270571</c:v>
                </c:pt>
                <c:pt idx="6">
                  <c:v>-0.19799836931683523</c:v>
                </c:pt>
                <c:pt idx="7">
                  <c:v>-8.2164444349249313E-2</c:v>
                </c:pt>
                <c:pt idx="8">
                  <c:v>-7.5403450194768823E-2</c:v>
                </c:pt>
                <c:pt idx="9">
                  <c:v>-3.4371620915362396E-2</c:v>
                </c:pt>
                <c:pt idx="10">
                  <c:v>-2.7626193724420389E-2</c:v>
                </c:pt>
                <c:pt idx="11">
                  <c:v>2.7205017559782049E-2</c:v>
                </c:pt>
                <c:pt idx="12">
                  <c:v>4.7218682591341481E-2</c:v>
                </c:pt>
                <c:pt idx="13">
                  <c:v>0.13082382752359467</c:v>
                </c:pt>
                <c:pt idx="14">
                  <c:v>0.24226804123711407</c:v>
                </c:pt>
                <c:pt idx="15">
                  <c:v>0.34058299532813802</c:v>
                </c:pt>
                <c:pt idx="16">
                  <c:v>0.34161280430221885</c:v>
                </c:pt>
                <c:pt idx="17">
                  <c:v>0.34171313486399479</c:v>
                </c:pt>
                <c:pt idx="18">
                  <c:v>0.35231878748076983</c:v>
                </c:pt>
                <c:pt idx="19">
                  <c:v>0.39106909044930632</c:v>
                </c:pt>
                <c:pt idx="20">
                  <c:v>0.41502340039087005</c:v>
                </c:pt>
                <c:pt idx="21">
                  <c:v>0.43582277189735968</c:v>
                </c:pt>
                <c:pt idx="22">
                  <c:v>0.55141509433962332</c:v>
                </c:pt>
                <c:pt idx="23">
                  <c:v>0.59236553371124157</c:v>
                </c:pt>
                <c:pt idx="24">
                  <c:v>0.7300676290418826</c:v>
                </c:pt>
                <c:pt idx="25">
                  <c:v>0.82460452253425065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238881168"/>
        <c:axId val="238881952"/>
      </c:barChart>
      <c:catAx>
        <c:axId val="23888116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600" b="1"/>
            </a:pPr>
            <a:endParaRPr lang="ru-RU"/>
          </a:p>
        </c:txPr>
        <c:crossAx val="238881952"/>
        <c:crosses val="autoZero"/>
        <c:auto val="1"/>
        <c:lblAlgn val="ctr"/>
        <c:lblOffset val="1000"/>
        <c:tickLblSkip val="1"/>
        <c:noMultiLvlLbl val="0"/>
      </c:catAx>
      <c:valAx>
        <c:axId val="238881952"/>
        <c:scaling>
          <c:orientation val="minMax"/>
          <c:max val="2.5"/>
        </c:scaling>
        <c:delete val="0"/>
        <c:axPos val="b"/>
        <c:numFmt formatCode="0.00" sourceLinked="1"/>
        <c:majorTickMark val="out"/>
        <c:minorTickMark val="none"/>
        <c:tickLblPos val="nextTo"/>
        <c:crossAx val="23888116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>
        <c:manualLayout>
          <c:xMode val="edge"/>
          <c:yMode val="edge"/>
          <c:x val="0.142125"/>
          <c:y val="2.4679489048013002E-2"/>
        </c:manualLayout>
      </c:layout>
      <c:overlay val="0"/>
      <c:txPr>
        <a:bodyPr/>
        <a:lstStyle/>
        <a:p>
          <a:pPr>
            <a:defRPr>
              <a:solidFill>
                <a:schemeClr val="accent1">
                  <a:lumMod val="75000"/>
                </a:schemeClr>
              </a:solidFill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разницы!$N$1</c:f>
              <c:strCache>
                <c:ptCount val="1"/>
                <c:pt idx="0">
                  <c:v>Универсализм минус Власть-богатство</c:v>
                </c:pt>
              </c:strCache>
            </c:strRef>
          </c:tx>
          <c:invertIfNegative val="0"/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разницы!$M$2:$M$27</c:f>
              <c:strCache>
                <c:ptCount val="26"/>
                <c:pt idx="0">
                  <c:v>Латвия</c:v>
                </c:pt>
                <c:pt idx="1">
                  <c:v>Румыния</c:v>
                </c:pt>
                <c:pt idx="2">
                  <c:v>Россия</c:v>
                </c:pt>
                <c:pt idx="3">
                  <c:v>Эстония (рус.)</c:v>
                </c:pt>
                <c:pt idx="4">
                  <c:v>Украина</c:v>
                </c:pt>
                <c:pt idx="5">
                  <c:v>Словакия</c:v>
                </c:pt>
                <c:pt idx="6">
                  <c:v>Кипр</c:v>
                </c:pt>
                <c:pt idx="7">
                  <c:v>Австрия</c:v>
                </c:pt>
                <c:pt idx="8">
                  <c:v>Польша</c:v>
                </c:pt>
                <c:pt idx="9">
                  <c:v>Португалия</c:v>
                </c:pt>
                <c:pt idx="10">
                  <c:v>Словения</c:v>
                </c:pt>
                <c:pt idx="11">
                  <c:v>Венгрия</c:v>
                </c:pt>
                <c:pt idx="12">
                  <c:v>Германия</c:v>
                </c:pt>
                <c:pt idx="13">
                  <c:v>Ирландия</c:v>
                </c:pt>
                <c:pt idx="14">
                  <c:v>Норвегия</c:v>
                </c:pt>
                <c:pt idx="15">
                  <c:v>Великобритания</c:v>
                </c:pt>
                <c:pt idx="16">
                  <c:v>Дания</c:v>
                </c:pt>
                <c:pt idx="17">
                  <c:v>Нидерланды</c:v>
                </c:pt>
                <c:pt idx="18">
                  <c:v>Швеция</c:v>
                </c:pt>
                <c:pt idx="19">
                  <c:v>Бельгия</c:v>
                </c:pt>
                <c:pt idx="20">
                  <c:v>Швейцария</c:v>
                </c:pt>
                <c:pt idx="21">
                  <c:v>Испания</c:v>
                </c:pt>
                <c:pt idx="22">
                  <c:v>Эстония (эст.)</c:v>
                </c:pt>
                <c:pt idx="23">
                  <c:v>Болгария</c:v>
                </c:pt>
                <c:pt idx="24">
                  <c:v>Финляндия</c:v>
                </c:pt>
                <c:pt idx="25">
                  <c:v>Франция</c:v>
                </c:pt>
              </c:strCache>
            </c:strRef>
          </c:cat>
          <c:val>
            <c:numRef>
              <c:f>разницы!$N$2:$N$27</c:f>
              <c:numCache>
                <c:formatCode>0.00</c:formatCode>
                <c:ptCount val="26"/>
                <c:pt idx="0">
                  <c:v>0.30420962199312718</c:v>
                </c:pt>
                <c:pt idx="1">
                  <c:v>0.5911642352143055</c:v>
                </c:pt>
                <c:pt idx="2">
                  <c:v>0.65931184642343021</c:v>
                </c:pt>
                <c:pt idx="3">
                  <c:v>0.7419239894783386</c:v>
                </c:pt>
                <c:pt idx="4">
                  <c:v>0.89987126808762419</c:v>
                </c:pt>
                <c:pt idx="5">
                  <c:v>0.97534245080815685</c:v>
                </c:pt>
                <c:pt idx="6">
                  <c:v>1.1363994122737033</c:v>
                </c:pt>
                <c:pt idx="7">
                  <c:v>1.1601350792271741</c:v>
                </c:pt>
                <c:pt idx="8">
                  <c:v>1.1935157312095179</c:v>
                </c:pt>
                <c:pt idx="9">
                  <c:v>1.2110335697645351</c:v>
                </c:pt>
                <c:pt idx="10">
                  <c:v>1.36527967257844</c:v>
                </c:pt>
                <c:pt idx="11">
                  <c:v>1.3714765951670818</c:v>
                </c:pt>
                <c:pt idx="12">
                  <c:v>1.483872510007163</c:v>
                </c:pt>
                <c:pt idx="13">
                  <c:v>1.4883605497148564</c:v>
                </c:pt>
                <c:pt idx="14">
                  <c:v>1.4976384698406262</c:v>
                </c:pt>
                <c:pt idx="15">
                  <c:v>1.5351744284069013</c:v>
                </c:pt>
                <c:pt idx="16">
                  <c:v>1.5482187429090062</c:v>
                </c:pt>
                <c:pt idx="17">
                  <c:v>1.5549957082222199</c:v>
                </c:pt>
                <c:pt idx="18">
                  <c:v>1.5677871575301618</c:v>
                </c:pt>
                <c:pt idx="19">
                  <c:v>1.599299867837263</c:v>
                </c:pt>
                <c:pt idx="20">
                  <c:v>1.7443335215574933</c:v>
                </c:pt>
                <c:pt idx="21">
                  <c:v>1.7709852631702061</c:v>
                </c:pt>
                <c:pt idx="22">
                  <c:v>1.8699857842679939</c:v>
                </c:pt>
                <c:pt idx="23">
                  <c:v>1.8745459981429728</c:v>
                </c:pt>
                <c:pt idx="24">
                  <c:v>2.0152302064865415</c:v>
                </c:pt>
                <c:pt idx="25">
                  <c:v>2.1753286942483503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238882736"/>
        <c:axId val="238883128"/>
      </c:barChart>
      <c:catAx>
        <c:axId val="2388827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238883128"/>
        <c:crosses val="autoZero"/>
        <c:auto val="1"/>
        <c:lblAlgn val="ctr"/>
        <c:lblOffset val="100"/>
        <c:tickLblSkip val="1"/>
        <c:noMultiLvlLbl val="0"/>
      </c:catAx>
      <c:valAx>
        <c:axId val="238883128"/>
        <c:scaling>
          <c:orientation val="minMax"/>
        </c:scaling>
        <c:delete val="0"/>
        <c:axPos val="b"/>
        <c:numFmt formatCode="0.00" sourceLinked="1"/>
        <c:majorTickMark val="out"/>
        <c:minorTickMark val="none"/>
        <c:tickLblPos val="nextTo"/>
        <c:crossAx val="23888273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0.80301</cdr:x>
      <cdr:y>0.23009</cdr:y>
    </cdr:from>
    <cdr:to>
      <cdr:x>0.97697</cdr:x>
      <cdr:y>0.35814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364934" y="1193435"/>
          <a:ext cx="945625" cy="664172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784EA17D-A159-4D9B-94F3-818B7677B09C}" type="TxLink">
            <a:rPr lang="ru-RU" sz="1400" b="1" i="0" u="none" strike="noStrike">
              <a:solidFill>
                <a:srgbClr val="000000"/>
              </a:solidFill>
              <a:latin typeface="Calibri"/>
            </a:rPr>
            <a:pPr/>
            <a:t>Ценности Роста</a:t>
          </a:fld>
          <a:endParaRPr lang="en-US" sz="1400" b="1" dirty="0"/>
        </a:p>
      </cdr:txBody>
    </cdr:sp>
  </cdr:relSizeAnchor>
  <cdr:relSizeAnchor xmlns:cdr="http://schemas.openxmlformats.org/drawingml/2006/chartDrawing">
    <cdr:from>
      <cdr:x>0.34078</cdr:x>
      <cdr:y>0.07314</cdr:y>
    </cdr:from>
    <cdr:to>
      <cdr:x>0.68124</cdr:x>
      <cdr:y>0.19177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481529" y="299284"/>
          <a:ext cx="1480126" cy="485432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5BCCAC3F-8131-4E32-AF73-F671D488DF04}" type="TxLink">
            <a:rPr lang="ru-RU" sz="1400" b="1" i="0" u="none" strike="noStrike">
              <a:solidFill>
                <a:srgbClr val="000000"/>
              </a:solidFill>
              <a:latin typeface="Calibri"/>
            </a:rPr>
            <a:pPr/>
            <a:t>Сильная социальная ориентация</a:t>
          </a:fld>
          <a:endParaRPr lang="en-US" sz="1400" b="1"/>
        </a:p>
      </cdr:txBody>
    </cdr:sp>
  </cdr:relSizeAnchor>
  <cdr:relSizeAnchor xmlns:cdr="http://schemas.openxmlformats.org/drawingml/2006/chartDrawing">
    <cdr:from>
      <cdr:x>0.37727</cdr:x>
      <cdr:y>0.70544</cdr:y>
    </cdr:from>
    <cdr:to>
      <cdr:x>0.89792</cdr:x>
      <cdr:y>0.8232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050729" y="3658970"/>
          <a:ext cx="2830121" cy="610800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6B3B866E-ADA3-45F9-9E71-4ADBA6192E5D}" type="TxLink">
            <a:rPr lang="ru-RU" sz="1400" b="1" i="0" u="none" strike="noStrike">
              <a:solidFill>
                <a:srgbClr val="000000"/>
              </a:solidFill>
              <a:latin typeface="Calibri"/>
            </a:rPr>
            <a:pPr/>
            <a:t>Сильная индивидуалист. ориентация</a:t>
          </a:fld>
          <a:endParaRPr lang="en-US" sz="1400" b="1" dirty="0"/>
        </a:p>
      </cdr:txBody>
    </cdr:sp>
  </cdr:relSizeAnchor>
  <cdr:relSizeAnchor xmlns:cdr="http://schemas.openxmlformats.org/drawingml/2006/chartDrawing">
    <cdr:from>
      <cdr:x>0.21065</cdr:x>
      <cdr:y>0.56203</cdr:y>
    </cdr:from>
    <cdr:to>
      <cdr:x>0.59123</cdr:x>
      <cdr:y>0.66973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145022" y="2915136"/>
          <a:ext cx="2068736" cy="558620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26ECAEE8-72CA-4D3F-A8B8-DA42BCC23334}" type="TxLink">
            <a:rPr lang="ru-RU" sz="1400" b="1" i="0" u="none" strike="noStrike">
              <a:solidFill>
                <a:srgbClr val="000000"/>
              </a:solidFill>
              <a:latin typeface="Calibri"/>
            </a:rPr>
            <a:pPr/>
            <a:t>Слабая индивидуалист. ориентация</a:t>
          </a:fld>
          <a:endParaRPr lang="en-US" sz="1400" b="1" dirty="0"/>
        </a:p>
      </cdr:txBody>
    </cdr:sp>
  </cdr:relSizeAnchor>
  <cdr:relSizeAnchor xmlns:cdr="http://schemas.openxmlformats.org/drawingml/2006/chartDrawing">
    <cdr:from>
      <cdr:x>0.42385</cdr:x>
      <cdr:y>0.29103</cdr:y>
    </cdr:from>
    <cdr:to>
      <cdr:x>0.74076</cdr:x>
      <cdr:y>0.439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1842647" y="1190893"/>
          <a:ext cx="1377744" cy="605491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0563C082-9B34-4A94-87D0-94DB0D577934}" type="TxLink">
            <a:rPr lang="ru-RU" sz="1400" b="1" i="0" u="none" strike="noStrike">
              <a:solidFill>
                <a:srgbClr val="000000"/>
              </a:solidFill>
              <a:latin typeface="Calibri"/>
            </a:rPr>
            <a:pPr/>
            <a:t>Слабая социальная ориентация</a:t>
          </a:fld>
          <a:endParaRPr lang="en-US" sz="1400" b="1" dirty="0"/>
        </a:p>
      </cdr:txBody>
    </cdr:sp>
  </cdr:relSizeAnchor>
  <cdr:relSizeAnchor xmlns:cdr="http://schemas.openxmlformats.org/drawingml/2006/chartDrawing">
    <cdr:from>
      <cdr:x>0.38229</cdr:x>
      <cdr:y>0.69157</cdr:y>
    </cdr:from>
    <cdr:to>
      <cdr:x>0.58229</cdr:x>
      <cdr:y>0.92289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747838" y="273367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0.13005</cdr:x>
      <cdr:y>0.84623</cdr:y>
    </cdr:from>
    <cdr:to>
      <cdr:x>0.94536</cdr:x>
      <cdr:y>0.92093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566738" y="3465952"/>
          <a:ext cx="3552825" cy="305948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fld id="{4918D2B2-7857-4C20-9F22-7B5836C794FF}" type="TxLink">
            <a:rPr lang="ru-RU" sz="1600" b="0" i="1" u="none" strike="noStrike">
              <a:solidFill>
                <a:srgbClr val="000000"/>
              </a:solidFill>
              <a:latin typeface="Calibri"/>
            </a:rPr>
            <a:pPr algn="ctr"/>
            <a:t>Сохранение - Открытость изменениям</a:t>
          </a:fld>
          <a:endParaRPr lang="en-US" sz="2800" b="1" i="1" dirty="0"/>
        </a:p>
      </cdr:txBody>
    </cdr:sp>
  </cdr:relSizeAnchor>
  <cdr:relSizeAnchor xmlns:cdr="http://schemas.openxmlformats.org/drawingml/2006/chartDrawing">
    <cdr:from>
      <cdr:x>0.02656</cdr:x>
      <cdr:y>0.00932</cdr:y>
    </cdr:from>
    <cdr:to>
      <cdr:x>0.09114</cdr:x>
      <cdr:y>0.85817</cdr:y>
    </cdr:to>
    <cdr:sp macro="" textlink="">
      <cdr:nvSpPr>
        <cdr:cNvPr id="12" name="TextBox 11"/>
        <cdr:cNvSpPr txBox="1"/>
      </cdr:nvSpPr>
      <cdr:spPr>
        <a:xfrm xmlns:a="http://schemas.openxmlformats.org/drawingml/2006/main" rot="16200000">
          <a:off x="-1881518" y="2074247"/>
          <a:ext cx="4402833" cy="351040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fld id="{2481A199-C7CD-48E4-8A61-08CD4B715FDF}" type="TxLink">
            <a:rPr lang="ru-RU" sz="1600" b="0" i="1" u="none" strike="noStrike">
              <a:solidFill>
                <a:srgbClr val="000000"/>
              </a:solidFill>
              <a:latin typeface="Calibri"/>
            </a:rPr>
            <a:pPr algn="ctr"/>
            <a:t>Самоутверждение - Забота о людях и природе</a:t>
          </a:fld>
          <a:endParaRPr lang="en-US" sz="2800" b="1" i="1" dirty="0"/>
        </a:p>
      </cdr:txBody>
    </cdr:sp>
  </cdr:relSizeAnchor>
  <cdr:relSizeAnchor xmlns:cdr="http://schemas.openxmlformats.org/drawingml/2006/chartDrawing">
    <cdr:from>
      <cdr:x>0.10925</cdr:x>
      <cdr:y>0.94079</cdr:y>
    </cdr:from>
    <cdr:to>
      <cdr:x>0.14634</cdr:x>
      <cdr:y>0.97962</cdr:y>
    </cdr:to>
    <cdr:sp macro="" textlink="">
      <cdr:nvSpPr>
        <cdr:cNvPr id="13" name="Oval 12"/>
        <cdr:cNvSpPr/>
      </cdr:nvSpPr>
      <cdr:spPr>
        <a:xfrm xmlns:a="http://schemas.openxmlformats.org/drawingml/2006/main">
          <a:off x="474951" y="3849703"/>
          <a:ext cx="161240" cy="158882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28575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0.41526</cdr:x>
      <cdr:y>0.94079</cdr:y>
    </cdr:from>
    <cdr:to>
      <cdr:x>0.45235</cdr:x>
      <cdr:y>0.97962</cdr:y>
    </cdr:to>
    <cdr:sp macro="" textlink="">
      <cdr:nvSpPr>
        <cdr:cNvPr id="14" name="Oval 13"/>
        <cdr:cNvSpPr/>
      </cdr:nvSpPr>
      <cdr:spPr>
        <a:xfrm xmlns:a="http://schemas.openxmlformats.org/drawingml/2006/main">
          <a:off x="1805308" y="3849703"/>
          <a:ext cx="161240" cy="158882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>
            <a:lumMod val="65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0.69504</cdr:x>
      <cdr:y>0.94079</cdr:y>
    </cdr:from>
    <cdr:to>
      <cdr:x>0.73213</cdr:x>
      <cdr:y>0.97962</cdr:y>
    </cdr:to>
    <cdr:sp macro="" textlink="">
      <cdr:nvSpPr>
        <cdr:cNvPr id="15" name="Oval 14"/>
        <cdr:cNvSpPr/>
      </cdr:nvSpPr>
      <cdr:spPr>
        <a:xfrm xmlns:a="http://schemas.openxmlformats.org/drawingml/2006/main">
          <a:off x="3021633" y="3849703"/>
          <a:ext cx="161272" cy="158882"/>
        </a:xfrm>
        <a:prstGeom xmlns:a="http://schemas.openxmlformats.org/drawingml/2006/main" prst="ellipse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0.13817</cdr:x>
      <cdr:y>0.9324</cdr:y>
    </cdr:from>
    <cdr:to>
      <cdr:x>0.32896</cdr:x>
      <cdr:y>0.99414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751057" y="4836190"/>
          <a:ext cx="1037086" cy="320232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/>
            <a:t>Раунд</a:t>
          </a:r>
          <a:r>
            <a:rPr lang="en-US" sz="1400" b="1" dirty="0"/>
            <a:t> 4</a:t>
          </a:r>
        </a:p>
      </cdr:txBody>
    </cdr:sp>
  </cdr:relSizeAnchor>
  <cdr:relSizeAnchor xmlns:cdr="http://schemas.openxmlformats.org/drawingml/2006/chartDrawing">
    <cdr:from>
      <cdr:x>0.44418</cdr:x>
      <cdr:y>0.92776</cdr:y>
    </cdr:from>
    <cdr:to>
      <cdr:x>0.63497</cdr:x>
      <cdr:y>0.99414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2414449" y="4812127"/>
          <a:ext cx="1037086" cy="344295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/>
            <a:t>Раунд</a:t>
          </a:r>
          <a:r>
            <a:rPr lang="en-US" sz="1400" b="1" dirty="0"/>
            <a:t> 5</a:t>
          </a:r>
        </a:p>
      </cdr:txBody>
    </cdr:sp>
  </cdr:relSizeAnchor>
  <cdr:relSizeAnchor xmlns:cdr="http://schemas.openxmlformats.org/drawingml/2006/chartDrawing">
    <cdr:from>
      <cdr:x>0.72478</cdr:x>
      <cdr:y>0.93008</cdr:y>
    </cdr:from>
    <cdr:to>
      <cdr:x>0.91557</cdr:x>
      <cdr:y>0.99593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3939719" y="4824159"/>
          <a:ext cx="1037086" cy="341548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/>
            <a:t>Раунд</a:t>
          </a:r>
          <a:r>
            <a:rPr lang="en-US" sz="1400" b="1" dirty="0"/>
            <a:t> 6</a:t>
          </a:r>
        </a:p>
      </cdr:txBody>
    </cdr:sp>
  </cdr:relSizeAnchor>
  <cdr:relSizeAnchor xmlns:cdr="http://schemas.openxmlformats.org/drawingml/2006/chartDrawing">
    <cdr:from>
      <cdr:x>0.68762</cdr:x>
      <cdr:y>0.93146</cdr:y>
    </cdr:from>
    <cdr:to>
      <cdr:x>0.74393</cdr:x>
      <cdr:y>0.99642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989385" y="3811539"/>
          <a:ext cx="244808" cy="265792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0.75124</cdr:x>
      <cdr:y>0.14181</cdr:y>
    </cdr:from>
    <cdr:to>
      <cdr:x>1</cdr:x>
      <cdr:y>0.26986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291093" y="585420"/>
          <a:ext cx="1089787" cy="528615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784EA17D-A159-4D9B-94F3-818B7677B09C}" type="TxLink">
            <a:rPr lang="ru-RU" sz="1100" b="1" i="0" u="none" strike="noStrike">
              <a:solidFill>
                <a:srgbClr val="000000"/>
              </a:solidFill>
              <a:latin typeface="Calibri"/>
            </a:rPr>
            <a:pPr/>
            <a:t>Ценности Роста</a:t>
          </a:fld>
          <a:endParaRPr lang="en-US" sz="1400" b="1"/>
        </a:p>
      </cdr:txBody>
    </cdr:sp>
  </cdr:relSizeAnchor>
  <cdr:relSizeAnchor xmlns:cdr="http://schemas.openxmlformats.org/drawingml/2006/chartDrawing">
    <cdr:from>
      <cdr:x>0.37292</cdr:x>
      <cdr:y>0.07314</cdr:y>
    </cdr:from>
    <cdr:to>
      <cdr:x>0.71338</cdr:x>
      <cdr:y>0.19177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633721" y="301936"/>
          <a:ext cx="1491515" cy="489727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5BCCAC3F-8131-4E32-AF73-F671D488DF04}" type="TxLink">
            <a:rPr lang="ru-RU" sz="1100" b="1" i="0" u="none" strike="noStrike">
              <a:solidFill>
                <a:srgbClr val="000000"/>
              </a:solidFill>
              <a:latin typeface="Calibri"/>
            </a:rPr>
            <a:pPr/>
            <a:t>Сильная социальная ориентация</a:t>
          </a:fld>
          <a:endParaRPr lang="en-US" sz="1400" b="1"/>
        </a:p>
      </cdr:txBody>
    </cdr:sp>
  </cdr:relSizeAnchor>
  <cdr:relSizeAnchor xmlns:cdr="http://schemas.openxmlformats.org/drawingml/2006/chartDrawing">
    <cdr:from>
      <cdr:x>0.42452</cdr:x>
      <cdr:y>0.70632</cdr:y>
    </cdr:from>
    <cdr:to>
      <cdr:x>0.94517</cdr:x>
      <cdr:y>0.82408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859779" y="2915807"/>
          <a:ext cx="2280905" cy="486136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6B3B866E-ADA3-45F9-9E71-4ADBA6192E5D}" type="TxLink">
            <a:rPr lang="ru-RU" sz="1100" b="1" i="0" u="none" strike="noStrike">
              <a:solidFill>
                <a:srgbClr val="000000"/>
              </a:solidFill>
              <a:latin typeface="Calibri"/>
            </a:rPr>
            <a:pPr/>
            <a:t>Сильная индивидуалист. ориентация</a:t>
          </a:fld>
          <a:endParaRPr lang="en-US" sz="1400" b="1"/>
        </a:p>
      </cdr:txBody>
    </cdr:sp>
  </cdr:relSizeAnchor>
  <cdr:relSizeAnchor xmlns:cdr="http://schemas.openxmlformats.org/drawingml/2006/chartDrawing">
    <cdr:from>
      <cdr:x>0.25256</cdr:x>
      <cdr:y>0.50999</cdr:y>
    </cdr:from>
    <cdr:to>
      <cdr:x>0.63314</cdr:x>
      <cdr:y>0.61769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106448" y="2105333"/>
          <a:ext cx="1667275" cy="444606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26ECAEE8-72CA-4D3F-A8B8-DA42BCC23334}" type="TxLink">
            <a:rPr lang="ru-RU" sz="1100" b="1" i="0" u="none" strike="noStrike">
              <a:solidFill>
                <a:srgbClr val="000000"/>
              </a:solidFill>
              <a:latin typeface="Calibri"/>
            </a:rPr>
            <a:pPr/>
            <a:t>Слабая индивидуалист. ориентация</a:t>
          </a:fld>
          <a:endParaRPr lang="en-US" sz="1400" b="1"/>
        </a:p>
      </cdr:txBody>
    </cdr:sp>
  </cdr:relSizeAnchor>
  <cdr:relSizeAnchor xmlns:cdr="http://schemas.openxmlformats.org/drawingml/2006/chartDrawing">
    <cdr:from>
      <cdr:x>0.44843</cdr:x>
      <cdr:y>0.20074</cdr:y>
    </cdr:from>
    <cdr:to>
      <cdr:x>0.76534</cdr:x>
      <cdr:y>0.34871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1964510" y="828710"/>
          <a:ext cx="1388345" cy="610848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0563C082-9B34-4A94-87D0-94DB0D577934}" type="TxLink">
            <a:rPr lang="ru-RU" sz="1100" b="1" i="0" u="none" strike="noStrike">
              <a:solidFill>
                <a:srgbClr val="000000"/>
              </a:solidFill>
              <a:latin typeface="Calibri"/>
            </a:rPr>
            <a:pPr/>
            <a:t>Слабая социальная ориентация</a:t>
          </a:fld>
          <a:endParaRPr lang="en-US" sz="1400" b="1"/>
        </a:p>
      </cdr:txBody>
    </cdr:sp>
  </cdr:relSizeAnchor>
  <cdr:relSizeAnchor xmlns:cdr="http://schemas.openxmlformats.org/drawingml/2006/chartDrawing">
    <cdr:from>
      <cdr:x>0.38229</cdr:x>
      <cdr:y>0.69157</cdr:y>
    </cdr:from>
    <cdr:to>
      <cdr:x>0.58229</cdr:x>
      <cdr:y>0.92289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747838" y="273367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0.13005</cdr:x>
      <cdr:y>0.84623</cdr:y>
    </cdr:from>
    <cdr:to>
      <cdr:x>0.94536</cdr:x>
      <cdr:y>0.92093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566738" y="3465952"/>
          <a:ext cx="3552825" cy="305948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fld id="{4918D2B2-7857-4C20-9F22-7B5836C794FF}" type="TxLink">
            <a:rPr lang="ru-RU" sz="1400" b="0" i="1" u="none" strike="noStrike">
              <a:solidFill>
                <a:srgbClr val="000000"/>
              </a:solidFill>
              <a:latin typeface="Calibri"/>
            </a:rPr>
            <a:pPr algn="ctr"/>
            <a:t>Сохранение - Открытость изменениям</a:t>
          </a:fld>
          <a:endParaRPr lang="en-US" sz="2400" b="1" i="1"/>
        </a:p>
      </cdr:txBody>
    </cdr:sp>
  </cdr:relSizeAnchor>
  <cdr:relSizeAnchor xmlns:cdr="http://schemas.openxmlformats.org/drawingml/2006/chartDrawing">
    <cdr:from>
      <cdr:x>0</cdr:x>
      <cdr:y>0.0186</cdr:y>
    </cdr:from>
    <cdr:to>
      <cdr:x>0.06458</cdr:x>
      <cdr:y>0.82791</cdr:y>
    </cdr:to>
    <cdr:sp macro="" textlink="">
      <cdr:nvSpPr>
        <cdr:cNvPr id="12" name="TextBox 11"/>
        <cdr:cNvSpPr txBox="1"/>
      </cdr:nvSpPr>
      <cdr:spPr>
        <a:xfrm xmlns:a="http://schemas.openxmlformats.org/drawingml/2006/main" rot="16200000">
          <a:off x="-1516633" y="1592833"/>
          <a:ext cx="3314700" cy="281434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fld id="{2481A199-C7CD-48E4-8A61-08CD4B715FDF}" type="TxLink">
            <a:rPr lang="ru-RU" sz="1200" b="0" i="1" u="none" strike="noStrike">
              <a:solidFill>
                <a:srgbClr val="000000"/>
              </a:solidFill>
              <a:latin typeface="Calibri"/>
            </a:rPr>
            <a:pPr algn="ctr"/>
            <a:t>Самоутверждение - Забота о людях и природе</a:t>
          </a:fld>
          <a:endParaRPr lang="en-US" sz="2000" b="1" i="1"/>
        </a:p>
      </cdr:txBody>
    </cdr:sp>
  </cdr:relSizeAnchor>
  <cdr:relSizeAnchor xmlns:cdr="http://schemas.openxmlformats.org/drawingml/2006/chartDrawing">
    <cdr:from>
      <cdr:x>0.10925</cdr:x>
      <cdr:y>0.94079</cdr:y>
    </cdr:from>
    <cdr:to>
      <cdr:x>0.14634</cdr:x>
      <cdr:y>0.97962</cdr:y>
    </cdr:to>
    <cdr:sp macro="" textlink="">
      <cdr:nvSpPr>
        <cdr:cNvPr id="13" name="Oval 12"/>
        <cdr:cNvSpPr/>
      </cdr:nvSpPr>
      <cdr:spPr>
        <a:xfrm xmlns:a="http://schemas.openxmlformats.org/drawingml/2006/main">
          <a:off x="474951" y="3849703"/>
          <a:ext cx="161240" cy="158882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28575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0.41526</cdr:x>
      <cdr:y>0.94079</cdr:y>
    </cdr:from>
    <cdr:to>
      <cdr:x>0.45235</cdr:x>
      <cdr:y>0.97962</cdr:y>
    </cdr:to>
    <cdr:sp macro="" textlink="">
      <cdr:nvSpPr>
        <cdr:cNvPr id="14" name="Oval 13"/>
        <cdr:cNvSpPr/>
      </cdr:nvSpPr>
      <cdr:spPr>
        <a:xfrm xmlns:a="http://schemas.openxmlformats.org/drawingml/2006/main">
          <a:off x="1805308" y="3849703"/>
          <a:ext cx="161240" cy="158882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>
            <a:lumMod val="65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0.69504</cdr:x>
      <cdr:y>0.94079</cdr:y>
    </cdr:from>
    <cdr:to>
      <cdr:x>0.73213</cdr:x>
      <cdr:y>0.97962</cdr:y>
    </cdr:to>
    <cdr:sp macro="" textlink="">
      <cdr:nvSpPr>
        <cdr:cNvPr id="15" name="Oval 14"/>
        <cdr:cNvSpPr/>
      </cdr:nvSpPr>
      <cdr:spPr>
        <a:xfrm xmlns:a="http://schemas.openxmlformats.org/drawingml/2006/main">
          <a:off x="3021633" y="3849703"/>
          <a:ext cx="161272" cy="158882"/>
        </a:xfrm>
        <a:prstGeom xmlns:a="http://schemas.openxmlformats.org/drawingml/2006/main" prst="ellipse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0.13817</cdr:x>
      <cdr:y>0.91945</cdr:y>
    </cdr:from>
    <cdr:to>
      <cdr:x>0.32896</cdr:x>
      <cdr:y>0.99414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602085" y="3765818"/>
          <a:ext cx="831428" cy="305947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/>
            <a:t>Раунд</a:t>
          </a:r>
          <a:r>
            <a:rPr lang="en-US" sz="1400" b="1"/>
            <a:t> 4</a:t>
          </a:r>
        </a:p>
      </cdr:txBody>
    </cdr:sp>
  </cdr:relSizeAnchor>
  <cdr:relSizeAnchor xmlns:cdr="http://schemas.openxmlformats.org/drawingml/2006/chartDrawing">
    <cdr:from>
      <cdr:x>0.44418</cdr:x>
      <cdr:y>0.91945</cdr:y>
    </cdr:from>
    <cdr:to>
      <cdr:x>0.63497</cdr:x>
      <cdr:y>0.99414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1935585" y="3765818"/>
          <a:ext cx="831428" cy="305947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/>
            <a:t>Раунд</a:t>
          </a:r>
          <a:r>
            <a:rPr lang="en-US" sz="1400" b="1"/>
            <a:t> 5</a:t>
          </a:r>
        </a:p>
      </cdr:txBody>
    </cdr:sp>
  </cdr:relSizeAnchor>
  <cdr:relSizeAnchor xmlns:cdr="http://schemas.openxmlformats.org/drawingml/2006/chartDrawing">
    <cdr:from>
      <cdr:x>0.72478</cdr:x>
      <cdr:y>0.92124</cdr:y>
    </cdr:from>
    <cdr:to>
      <cdr:x>0.91557</cdr:x>
      <cdr:y>0.99593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3150921" y="3769703"/>
          <a:ext cx="829446" cy="305630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/>
            <a:t>Раунд</a:t>
          </a:r>
          <a:r>
            <a:rPr lang="en-US" sz="1400" b="1"/>
            <a:t> 6</a:t>
          </a:r>
        </a:p>
      </cdr:txBody>
    </cdr:sp>
  </cdr:relSizeAnchor>
  <cdr:relSizeAnchor xmlns:cdr="http://schemas.openxmlformats.org/drawingml/2006/chartDrawing">
    <cdr:from>
      <cdr:x>0.68762</cdr:x>
      <cdr:y>0.93146</cdr:y>
    </cdr:from>
    <cdr:to>
      <cdr:x>0.74393</cdr:x>
      <cdr:y>0.99642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989385" y="3811539"/>
          <a:ext cx="244808" cy="265792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A1ACE-FE0F-4F43-AE46-828242E9F68F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702D7-79DC-4505-91F5-463BE42641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061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7C5E4-0450-4AC4-BB72-389EB4FAF45B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0658D4-6BA5-40FD-8B45-82FF647702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52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565617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ru-RU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B916A2-99B2-4B70-B533-F56FD920E93D}" type="slidenum">
              <a:rPr lang="ru-RU" altLang="en-US">
                <a:latin typeface="Calibri" panose="020F0502020204030204" pitchFamily="34" charset="0"/>
              </a:rPr>
              <a:pPr/>
              <a:t>39</a:t>
            </a:fld>
            <a:endParaRPr lang="ru-RU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898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3E787E3B-2621-4692-B4EC-B27E038D6EFB}" type="slidenum">
              <a:rPr lang="ru-RU" altLang="ru-RU" sz="1200" smtClean="0">
                <a:solidFill>
                  <a:srgbClr val="000000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 altLang="ru-RU" sz="120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2788890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13228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0658D4-6BA5-40FD-8B45-82FF6477020C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840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0658D4-6BA5-40FD-8B45-82FF6477020C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342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0658D4-6BA5-40FD-8B45-82FF6477020C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613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en-US" smtClean="0"/>
              <a:t>сократить</a:t>
            </a:r>
            <a:endParaRPr lang="en-US" altLang="en-US" smtClean="0"/>
          </a:p>
        </p:txBody>
      </p:sp>
      <p:sp>
        <p:nvSpPr>
          <p:cNvPr id="51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C983DF08-3530-439A-B7D1-2BFECA4FAD8E}" type="slidenum">
              <a:rPr lang="ru-RU" altLang="en-US" sz="1200">
                <a:solidFill>
                  <a:prstClr val="black"/>
                </a:solidFill>
                <a:latin typeface="Calibri" panose="020F0502020204030204" pitchFamily="34" charset="0"/>
              </a:rPr>
              <a:pPr algn="r"/>
              <a:t>29</a:t>
            </a:fld>
            <a:endParaRPr lang="ru-RU" altLang="en-US" sz="120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3560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en-US" smtClean="0"/>
              <a:t>сократить</a:t>
            </a:r>
            <a:endParaRPr lang="en-US" altLang="en-US" smtClean="0"/>
          </a:p>
        </p:txBody>
      </p:sp>
      <p:sp>
        <p:nvSpPr>
          <p:cNvPr id="51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C983DF08-3530-439A-B7D1-2BFECA4FAD8E}" type="slidenum">
              <a:rPr lang="ru-RU" altLang="en-US" sz="1200">
                <a:latin typeface="Calibri" panose="020F0502020204030204" pitchFamily="34" charset="0"/>
              </a:rPr>
              <a:pPr algn="r" eaLnBrk="1" hangingPunct="1"/>
              <a:t>30</a:t>
            </a:fld>
            <a:endParaRPr lang="ru-RU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9310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84089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058-7683-4997-A69C-3857733EC5C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017C-612C-47DA-89C1-E52AAC12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849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058-7683-4997-A69C-3857733EC5C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017C-612C-47DA-89C1-E52AAC12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80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058-7683-4997-A69C-3857733EC5C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017C-612C-47DA-89C1-E52AAC12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394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9F55E-EE1D-4B18-B671-D8C87F1651F7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A11F37-0E99-48E6-B96A-A804DC3E882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93102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7CA6D-94E5-4095-9ECC-B067E05414BB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029D7A-21AF-4C00-BA27-3C835A147C2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36878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7A65C-52BB-4128-9C0C-BDEA1844FD0F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1A28FD-779C-44A8-885F-E65CBCABCCB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2918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6AB5F-4ED0-4D71-BE49-B02771D0E9B1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EA6BA-03B6-4B6D-812E-EA2559F53C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596600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BDFF0-6395-4F79-A68E-760A88D08736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2D0264-DD8A-4EF3-A094-5D29BAA47BC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1198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DBB4F-A903-4F8E-B8CD-E96E603F6428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C1F982-D65B-446F-BD98-93E9CFF4A4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66547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EDD29-B5CA-48C7-866D-E54EBB6AF2CC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5483AC-75DF-4179-8373-B90706AEA74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49310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A51B5-66EA-4738-87B4-C88F1566C744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DA15C8-B938-432C-9E6F-548013B9E12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7690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058-7683-4997-A69C-3857733EC5C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017C-612C-47DA-89C1-E52AAC12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319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BE712-5070-4AAD-9D30-AA00FBD16918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8BAC5F-E945-44F8-843E-F45BB8A4198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94810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8AEE8-C22F-4F58-AE70-13B950417227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49DDF-09E1-40D8-9884-2691E0E856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59910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3D87D-AB23-48BB-AC92-188AC2C35D96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60DB3-592E-4FC7-B719-F6E03040D0D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1960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0A014-9516-47FA-AE77-D80FA38A9DF3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4C2B5A-45FD-4CC5-9F54-7580467979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1449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9F55E-EE1D-4B18-B671-D8C87F1651F7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A11F37-0E99-48E6-B96A-A804DC3E882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97676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7CA6D-94E5-4095-9ECC-B067E05414BB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029D7A-21AF-4C00-BA27-3C835A147C2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509284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7A65C-52BB-4128-9C0C-BDEA1844FD0F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1A28FD-779C-44A8-885F-E65CBCABCCB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201347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6AB5F-4ED0-4D71-BE49-B02771D0E9B1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EA6BA-03B6-4B6D-812E-EA2559F53C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784733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BDFF0-6395-4F79-A68E-760A88D08736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2D0264-DD8A-4EF3-A094-5D29BAA47BC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27654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DBB4F-A903-4F8E-B8CD-E96E603F6428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C1F982-D65B-446F-BD98-93E9CFF4A4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73680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058-7683-4997-A69C-3857733EC5C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017C-612C-47DA-89C1-E52AAC12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258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EDD29-B5CA-48C7-866D-E54EBB6AF2CC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5483AC-75DF-4179-8373-B90706AEA74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155919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A51B5-66EA-4738-87B4-C88F1566C744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DA15C8-B938-432C-9E6F-548013B9E12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99626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BE712-5070-4AAD-9D30-AA00FBD16918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8BAC5F-E945-44F8-843E-F45BB8A4198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36488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8AEE8-C22F-4F58-AE70-13B950417227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49DDF-09E1-40D8-9884-2691E0E856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131521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3D87D-AB23-48BB-AC92-188AC2C35D96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60DB3-592E-4FC7-B719-F6E03040D0D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803449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0A014-9516-47FA-AE77-D80FA38A9DF3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4C2B5A-45FD-4CC5-9F54-7580467979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17078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2E8C6-6E0D-4BE2-A9C7-0427D984E68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26EE1-E1CA-477A-BD4F-669A8CFDA69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3660547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57691-6D7B-4616-87D3-3DC09AC45AD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96153-02D1-45AC-9423-951050EB893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705399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FD49C-7170-401A-A608-A4DD0389339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14E63-89E5-4D44-87F3-56A57937809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2124762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A5DA3-08C2-43A5-AECB-B6EEA956B4F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D909E-2139-49DB-B346-BFB711BB921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059641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058-7683-4997-A69C-3857733EC5C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017C-612C-47DA-89C1-E52AAC12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165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EBFDB-99A7-443D-BE95-E1CADE1B683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6903E-09CA-4E07-AA2D-AC6FEF8B8D2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9124100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9CD53-6882-47C3-B0D3-996CBC145B9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2D477-C913-4084-828D-3035036C2FC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1311807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A2FFE-019F-4683-B92D-C4DA5F19EB3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EB2A5-F101-4A13-8939-B2980ACFE7B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1411598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BF629-92F9-47A1-90CD-3CEC153BB0F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9C1FA-78A1-4E82-BD2B-252008F6900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6242058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3A1DA-89C0-4F85-9279-8628E8840BF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AFF90-4B80-42C7-9B46-0D735B3F1C2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27428622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E5D67-F9AB-4A1F-BC7E-A40A05099C6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07BD6-CB46-46B4-9383-2D4751E2B3E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4491131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A3622-DEA0-4C09-AFEC-FB19F581AB1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376C2-F3F2-4809-8805-161ECFF3B10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1038822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6D921-CD62-45EB-AF0B-9C84C0F1F4A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71D93-E08F-420E-B7D8-94B34E6BBA5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99540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058-7683-4997-A69C-3857733EC5C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017C-612C-47DA-89C1-E52AAC12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8112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058-7683-4997-A69C-3857733EC5C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017C-612C-47DA-89C1-E52AAC12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468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058-7683-4997-A69C-3857733EC5C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017C-612C-47DA-89C1-E52AAC12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55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058-7683-4997-A69C-3857733EC5C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017C-612C-47DA-89C1-E52AAC12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663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058-7683-4997-A69C-3857733EC5C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017C-612C-47DA-89C1-E52AAC12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044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36058-7683-4997-A69C-3857733EC5C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D017C-612C-47DA-89C1-E52AAC12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139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  <a:endParaRPr lang="ru-RU" alt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  <a:endParaRPr lang="ru-RU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F77BB1-17A0-4BD3-B2B6-E36A92C3F767}" type="datetimeFigureOut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4EDFF86-5020-4868-9E9D-E552902F10BE}" type="slidenum">
              <a:rPr lang="ru-RU" altLang="ru-RU" smtClean="0">
                <a:ea typeface="ＭＳ Ｐゴシック" panose="020B0600070205080204" pitchFamily="34" charset="-128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smtClean="0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557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  <a:endParaRPr lang="ru-RU" alt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  <a:endParaRPr lang="ru-RU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F77BB1-17A0-4BD3-B2B6-E36A92C3F767}" type="datetimeFigureOut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4EDFF86-5020-4868-9E9D-E552902F10BE}" type="slidenum">
              <a:rPr lang="ru-RU" altLang="ru-RU" smtClean="0">
                <a:ea typeface="ＭＳ Ｐゴシック" panose="020B0600070205080204" pitchFamily="34" charset="-128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smtClean="0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69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ru-RU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ru-RU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84D65B-3D4A-4B2F-B53E-7AD76AC3412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D92EC2-670C-4B2F-B016-F544F6824497}" type="slidenum">
              <a:rPr lang="ru-RU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599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papers.ssrn.com/sol3/results.cfm" TargetMode="External"/><Relationship Id="rId2" Type="http://schemas.openxmlformats.org/officeDocument/2006/relationships/hyperlink" Target="http://papers.ssrn.com/sol3/papers.cfm?abstract_id=2011004" TargetMode="External"/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dirty="0"/>
              <a:t>ЕВРОПЕЙСКАЯ ЦЕННОСТНАЯ ТИПОЛОГИЯ И БАЗОВЫЕ ЦЕННОСТИ </a:t>
            </a:r>
            <a:r>
              <a:rPr lang="ru-RU" b="1" dirty="0" smtClean="0"/>
              <a:t>РОССИЯН*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0179" y="3602037"/>
            <a:ext cx="7170821" cy="2594225"/>
          </a:xfrm>
          <a:noFill/>
        </p:spPr>
        <p:txBody>
          <a:bodyPr>
            <a:normAutofit/>
          </a:bodyPr>
          <a:lstStyle/>
          <a:p>
            <a:pPr algn="l"/>
            <a:r>
              <a:rPr lang="ru-RU" b="1" dirty="0" smtClean="0"/>
              <a:t>В.С. </a:t>
            </a:r>
            <a:r>
              <a:rPr lang="ru-RU" b="1" dirty="0" err="1" smtClean="0"/>
              <a:t>Магун</a:t>
            </a:r>
            <a:r>
              <a:rPr lang="ru-RU" b="1" dirty="0" smtClean="0"/>
              <a:t>, </a:t>
            </a:r>
            <a:r>
              <a:rPr lang="ru-RU" b="1" dirty="0" err="1" smtClean="0"/>
              <a:t>М.Г.Руднев</a:t>
            </a:r>
            <a:r>
              <a:rPr lang="ru-RU" b="1" dirty="0"/>
              <a:t> </a:t>
            </a:r>
            <a:r>
              <a:rPr lang="ru-RU" b="1" dirty="0" smtClean="0"/>
              <a:t>(НИУ ВШЭ, </a:t>
            </a:r>
            <a:r>
              <a:rPr lang="ru-RU" b="1" dirty="0"/>
              <a:t>ИС </a:t>
            </a:r>
            <a:r>
              <a:rPr lang="ru-RU" b="1" dirty="0" smtClean="0"/>
              <a:t>РАН)</a:t>
            </a:r>
          </a:p>
          <a:p>
            <a:pPr algn="l"/>
            <a:endParaRPr lang="ru-RU" dirty="0"/>
          </a:p>
          <a:p>
            <a:endParaRPr lang="ru-RU" dirty="0"/>
          </a:p>
          <a:p>
            <a:r>
              <a:rPr lang="ru-RU" b="1" dirty="0" smtClean="0"/>
              <a:t>Москва, 2015</a:t>
            </a:r>
            <a:endParaRPr lang="en-US" b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30179" y="6288336"/>
            <a:ext cx="8313821" cy="3007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400" dirty="0" smtClean="0"/>
              <a:t>*Исследование </a:t>
            </a:r>
            <a:r>
              <a:rPr lang="ru-RU" sz="1400" dirty="0"/>
              <a:t>выполнено </a:t>
            </a:r>
            <a:r>
              <a:rPr lang="ru-RU" sz="1400" dirty="0" smtClean="0"/>
              <a:t>при  поддержке </a:t>
            </a:r>
            <a:r>
              <a:rPr lang="ru-RU" sz="1400" dirty="0"/>
              <a:t>Программы фундаментальных исследований НИУ ВШЭ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1830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Типология европейцев по ценностям Шварца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73158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Получена с помощью</a:t>
            </a:r>
            <a:r>
              <a:rPr lang="en-US" dirty="0" smtClean="0"/>
              <a:t> </a:t>
            </a:r>
            <a:r>
              <a:rPr lang="ru-RU" dirty="0" err="1" smtClean="0"/>
              <a:t>Конфирматорного</a:t>
            </a:r>
            <a:r>
              <a:rPr lang="ru-RU" dirty="0" smtClean="0"/>
              <a:t> анализа латентных классов [</a:t>
            </a:r>
            <a:r>
              <a:rPr lang="en-US" dirty="0" smtClean="0"/>
              <a:t>McCutcheon</a:t>
            </a:r>
            <a:r>
              <a:rPr lang="ru-RU" dirty="0"/>
              <a:t>, 1987</a:t>
            </a:r>
            <a:r>
              <a:rPr lang="ru-RU" dirty="0" smtClean="0"/>
              <a:t>; </a:t>
            </a:r>
            <a:r>
              <a:rPr lang="en-US" dirty="0" smtClean="0"/>
              <a:t>Finch &amp; </a:t>
            </a:r>
            <a:r>
              <a:rPr lang="en-US" dirty="0" err="1" smtClean="0"/>
              <a:t>Bronk</a:t>
            </a:r>
            <a:r>
              <a:rPr lang="en-US" dirty="0" smtClean="0"/>
              <a:t>, 2011</a:t>
            </a:r>
            <a:r>
              <a:rPr lang="ru-RU" dirty="0" smtClean="0"/>
              <a:t>]</a:t>
            </a:r>
            <a:r>
              <a:rPr lang="en-US" dirty="0" smtClean="0"/>
              <a:t> </a:t>
            </a:r>
          </a:p>
          <a:p>
            <a:pPr algn="just"/>
            <a:r>
              <a:rPr lang="ru-RU" dirty="0" smtClean="0"/>
              <a:t>Использовались «сырые» оценки ценностных портретов с коррекцией на стиль ответов (</a:t>
            </a:r>
            <a:r>
              <a:rPr lang="en-US" dirty="0" smtClean="0"/>
              <a:t>random intercept</a:t>
            </a:r>
            <a:r>
              <a:rPr lang="ru-RU" dirty="0" smtClean="0"/>
              <a:t>/методический фактор)</a:t>
            </a:r>
          </a:p>
          <a:p>
            <a:pPr algn="just"/>
            <a:r>
              <a:rPr lang="ru-RU" dirty="0" smtClean="0"/>
              <a:t>Для определения меры сходства типологий, полученных в трех разных раундах, номер раунда введен в качестве предиктора по отношению к параметрам типологии.</a:t>
            </a:r>
          </a:p>
          <a:p>
            <a:pPr algn="just">
              <a:lnSpc>
                <a:spcPct val="120000"/>
              </a:lnSpc>
            </a:pPr>
            <a:r>
              <a:rPr lang="ru-RU" dirty="0" smtClean="0"/>
              <a:t>Введение различных ограничений показало, что типология, содержащая 5 классов, является устойчивой в трех раундах </a:t>
            </a:r>
            <a:r>
              <a:rPr lang="en-US" dirty="0" smtClean="0"/>
              <a:t>ESS – </a:t>
            </a:r>
            <a:r>
              <a:rPr lang="ru-RU" dirty="0" smtClean="0"/>
              <a:t>на уровне </a:t>
            </a:r>
            <a:r>
              <a:rPr lang="en-US" i="1" dirty="0" smtClean="0"/>
              <a:t>partial invariance </a:t>
            </a:r>
            <a:r>
              <a:rPr lang="ru-RU" i="1" dirty="0" smtClean="0"/>
              <a:t>(частичной инвариантности). </a:t>
            </a:r>
          </a:p>
          <a:p>
            <a:pPr marL="269875" indent="0" algn="just">
              <a:lnSpc>
                <a:spcPct val="170000"/>
              </a:lnSpc>
              <a:buNone/>
            </a:pPr>
            <a:r>
              <a:rPr lang="ru-RU" sz="2300" b="1" u="sng" dirty="0" smtClean="0"/>
              <a:t>ЭТО ЗНАЧИТ, ЧТО 5 ЦЕННОСТНЫХ КЛАССОВ, ВЫДЕЛЕННЫЕ В РАЗЛИЧНЫХ РАУНДАХ, ДОСТАТОЧНО ПОХОЖИ, ЧТОБЫ ИХ МОЖНО БЫЛО КОРРЕКТНО СРАВНИВАТЬ. </a:t>
            </a:r>
          </a:p>
          <a:p>
            <a:pPr algn="just"/>
            <a:r>
              <a:rPr lang="ru-RU" dirty="0" smtClean="0"/>
              <a:t>Детали процедуры – </a:t>
            </a:r>
            <a:r>
              <a:rPr lang="en-US" dirty="0" smtClean="0"/>
              <a:t>[</a:t>
            </a:r>
            <a:r>
              <a:rPr lang="en-US" dirty="0" err="1" smtClean="0"/>
              <a:t>Rudnev</a:t>
            </a:r>
            <a:r>
              <a:rPr lang="en-US" dirty="0" smtClean="0"/>
              <a:t>, Magun, Schmidt, 2014]</a:t>
            </a:r>
            <a:r>
              <a:rPr lang="ru-RU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46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3053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>Описание ценностных классов с помощью двух ценностных осей Шварца – комбинация типологического подхода и подхода, ориентированного на переменные</a:t>
            </a:r>
            <a:endParaRPr lang="en-US" b="1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4984148"/>
              </p:ext>
            </p:extLst>
          </p:nvPr>
        </p:nvGraphicFramePr>
        <p:xfrm>
          <a:off x="1747107" y="1552578"/>
          <a:ext cx="5435745" cy="5186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230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88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Теория ценностей </a:t>
            </a:r>
            <a:r>
              <a:rPr lang="ru-RU" sz="2400" b="1" dirty="0" err="1" smtClean="0"/>
              <a:t>Ш.Шварца</a:t>
            </a:r>
            <a:r>
              <a:rPr lang="ru-RU" sz="2400" b="1" dirty="0" smtClean="0"/>
              <a:t> – подход, ориентированный на группировку переменных</a:t>
            </a:r>
            <a:endParaRPr lang="en-US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248" y="2157984"/>
            <a:ext cx="5688140" cy="4329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71500" y="1690689"/>
            <a:ext cx="3276600" cy="442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 smtClean="0">
                <a:solidFill>
                  <a:prstClr val="black"/>
                </a:solidFill>
                <a:cs typeface="Arial" panose="020B0604020202020204" pitchFamily="34" charset="0"/>
              </a:rPr>
              <a:t>Две </a:t>
            </a:r>
            <a:r>
              <a:rPr lang="ru-RU" sz="1600" dirty="0">
                <a:solidFill>
                  <a:prstClr val="black"/>
                </a:solidFill>
                <a:cs typeface="Arial" panose="020B0604020202020204" pitchFamily="34" charset="0"/>
              </a:rPr>
              <a:t>интегральных ценностных </a:t>
            </a:r>
            <a:r>
              <a:rPr lang="ru-RU" sz="1600" dirty="0" smtClean="0">
                <a:solidFill>
                  <a:prstClr val="black"/>
                </a:solidFill>
                <a:cs typeface="Arial" panose="020B0604020202020204" pitchFamily="34" charset="0"/>
              </a:rPr>
              <a:t>переменных (= два предпочтения)</a:t>
            </a:r>
            <a:endParaRPr lang="ru-RU" sz="16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prstClr val="black"/>
                </a:solidFill>
                <a:cs typeface="Arial" panose="020B0604020202020204" pitchFamily="34" charset="0"/>
              </a:rPr>
              <a:t>1. 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Предпочтение «Сохранение -</a:t>
            </a:r>
            <a:r>
              <a:rPr lang="en-US" sz="1600" b="1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Открытость изменениям</a:t>
            </a:r>
            <a:r>
              <a:rPr lang="ru-RU" sz="16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»: </a:t>
            </a:r>
            <a:endParaRPr lang="ru-RU" sz="16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srgbClr val="FF0000"/>
                </a:solidFill>
                <a:cs typeface="Arial" panose="020B0604020202020204" pitchFamily="34" charset="0"/>
              </a:rPr>
              <a:t>Безопасность, Традиция и </a:t>
            </a:r>
            <a:r>
              <a:rPr lang="ru-RU" sz="1600" dirty="0" err="1">
                <a:solidFill>
                  <a:srgbClr val="FF0000"/>
                </a:solidFill>
                <a:cs typeface="Arial" panose="020B0604020202020204" pitchFamily="34" charset="0"/>
              </a:rPr>
              <a:t>Конформность</a:t>
            </a:r>
            <a:endParaRPr lang="en-US" sz="16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VS</a:t>
            </a:r>
            <a:endParaRPr lang="ru-RU" sz="16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srgbClr val="0070C0"/>
                </a:solidFill>
                <a:cs typeface="Arial" panose="020B0604020202020204" pitchFamily="34" charset="0"/>
              </a:rPr>
              <a:t>Самостоятельность, Риск-Новизна и Гедонизм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prstClr val="black"/>
                </a:solidFill>
                <a:cs typeface="Arial" panose="020B0604020202020204" pitchFamily="34" charset="0"/>
              </a:rPr>
              <a:t/>
            </a:r>
            <a:br>
              <a:rPr lang="en-US" sz="1600" dirty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600" b="1" dirty="0">
                <a:solidFill>
                  <a:prstClr val="black"/>
                </a:solidFill>
                <a:cs typeface="Arial" panose="020B0604020202020204" pitchFamily="34" charset="0"/>
              </a:rPr>
              <a:t>2. 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Предпочтение «Самоутверждение - Забота о людях и природе</a:t>
            </a:r>
            <a:r>
              <a:rPr lang="ru-RU" sz="16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»: </a:t>
            </a:r>
            <a:endParaRPr lang="ru-RU" sz="16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srgbClr val="FF0000"/>
                </a:solidFill>
                <a:cs typeface="Arial" panose="020B0604020202020204" pitchFamily="34" charset="0"/>
              </a:rPr>
              <a:t>Личный успех, материальный достаток и  власть</a:t>
            </a:r>
            <a:endParaRPr lang="en-US" sz="16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VS </a:t>
            </a:r>
            <a:endParaRPr lang="ru-RU" sz="16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srgbClr val="0070C0"/>
                </a:solidFill>
                <a:cs typeface="Arial" panose="020B0604020202020204" pitchFamily="34" charset="0"/>
              </a:rPr>
              <a:t>Забота о людях, толерантность, равенство, сохранение природы</a:t>
            </a:r>
          </a:p>
        </p:txBody>
      </p:sp>
    </p:spTree>
    <p:extLst>
      <p:ext uri="{BB962C8B-B14F-4D97-AF65-F5344CB8AC3E}">
        <p14:creationId xmlns:p14="http://schemas.microsoft.com/office/powerpoint/2010/main" val="74180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Размеры ценностных классов (по раундам </a:t>
            </a:r>
            <a:r>
              <a:rPr lang="en-US" b="1" dirty="0" smtClean="0"/>
              <a:t>ESS)</a:t>
            </a:r>
            <a:endParaRPr lang="en-US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8055943"/>
              </p:ext>
            </p:extLst>
          </p:nvPr>
        </p:nvGraphicFramePr>
        <p:xfrm>
          <a:off x="864446" y="2202191"/>
          <a:ext cx="7291137" cy="475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9558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700" b="1" dirty="0" smtClean="0"/>
              <a:t>Корреляции </a:t>
            </a:r>
            <a:r>
              <a:rPr lang="ru-RU" sz="2700" b="1" dirty="0" err="1" smtClean="0"/>
              <a:t>страновых</a:t>
            </a:r>
            <a:r>
              <a:rPr lang="ru-RU" sz="2700" b="1" dirty="0" smtClean="0"/>
              <a:t> долей ценностных классов с  валовым национальным доходом на душу населения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9705334"/>
              </p:ext>
            </p:extLst>
          </p:nvPr>
        </p:nvGraphicFramePr>
        <p:xfrm>
          <a:off x="69449" y="1921396"/>
          <a:ext cx="8993339" cy="25927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4198"/>
                <a:gridCol w="1512301"/>
                <a:gridCol w="1489263"/>
                <a:gridCol w="1489263"/>
                <a:gridCol w="1489263"/>
                <a:gridCol w="1489263"/>
                <a:gridCol w="499788"/>
              </a:tblGrid>
              <a:tr h="1304964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+mn-lt"/>
                        </a:rPr>
                        <a:t>Ценности Роста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+mn-lt"/>
                        </a:rPr>
                        <a:t>Сильная социальная ориентация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+mn-lt"/>
                        </a:rPr>
                        <a:t>Слабая социальная ориентация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+mn-lt"/>
                        </a:rPr>
                        <a:t>Слабая </a:t>
                      </a:r>
                      <a:r>
                        <a:rPr lang="ru-RU" sz="1800" b="1" u="none" strike="noStrike" dirty="0" smtClean="0">
                          <a:effectLst/>
                          <a:latin typeface="+mn-lt"/>
                        </a:rPr>
                        <a:t>индивид. </a:t>
                      </a:r>
                      <a:r>
                        <a:rPr lang="ru-RU" sz="1800" b="1" u="none" strike="noStrike" dirty="0">
                          <a:effectLst/>
                          <a:latin typeface="+mn-lt"/>
                        </a:rPr>
                        <a:t>ориентация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+mn-lt"/>
                        </a:rPr>
                        <a:t>Сильная </a:t>
                      </a:r>
                      <a:r>
                        <a:rPr lang="ru-RU" sz="1800" b="1" u="none" strike="noStrike" dirty="0" smtClean="0">
                          <a:effectLst/>
                          <a:latin typeface="+mn-lt"/>
                        </a:rPr>
                        <a:t>индивид. </a:t>
                      </a:r>
                      <a:r>
                        <a:rPr lang="ru-RU" sz="1800" b="1" u="none" strike="noStrike" dirty="0">
                          <a:effectLst/>
                          <a:latin typeface="+mn-lt"/>
                        </a:rPr>
                        <a:t>ориентация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70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2008</a:t>
                      </a:r>
                      <a:r>
                        <a:rPr lang="ru-RU" sz="1800" b="1" u="none" strike="noStrike" dirty="0" smtClean="0">
                          <a:effectLst/>
                          <a:latin typeface="+mn-lt"/>
                        </a:rPr>
                        <a:t> г.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0.91*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-0.48*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-0.39*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-0.38*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-0.46*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28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70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2010</a:t>
                      </a:r>
                      <a:r>
                        <a:rPr lang="ru-RU" sz="1800" b="1" u="none" strike="noStrike" dirty="0" smtClean="0">
                          <a:effectLst/>
                          <a:latin typeface="+mn-lt"/>
                        </a:rPr>
                        <a:t> г.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0.86*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-0.43*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-0.49*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-0.35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-0.48*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26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3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2012</a:t>
                      </a:r>
                      <a:r>
                        <a:rPr lang="ru-RU" sz="1800" b="1" u="none" strike="noStrike" dirty="0" smtClean="0">
                          <a:effectLst/>
                          <a:latin typeface="+mn-lt"/>
                        </a:rPr>
                        <a:t> г.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0.81*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-0.51*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-0.46*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-0.27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-0.27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23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44429" y="4699884"/>
            <a:ext cx="77777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* </a:t>
            </a:r>
            <a:r>
              <a:rPr lang="ru-RU" sz="1600" dirty="0" smtClean="0"/>
              <a:t>Значимы на уровне </a:t>
            </a:r>
            <a:r>
              <a:rPr lang="en-US" sz="1600" dirty="0" smtClean="0"/>
              <a:t>p&lt; 0.05</a:t>
            </a:r>
            <a:r>
              <a:rPr lang="ru-RU" sz="1600" dirty="0" smtClean="0"/>
              <a:t>. </a:t>
            </a:r>
          </a:p>
          <a:p>
            <a:r>
              <a:rPr lang="ru-RU" sz="1600" dirty="0" smtClean="0"/>
              <a:t>Норвегия исключена. </a:t>
            </a:r>
          </a:p>
          <a:p>
            <a:r>
              <a:rPr lang="ru-RU" sz="1600" dirty="0" smtClean="0"/>
              <a:t>Используется </a:t>
            </a:r>
            <a:r>
              <a:rPr lang="ru-RU" sz="1600" dirty="0"/>
              <a:t>показатель ВНД на душу населения, измеренный с помощью метода Атласа в текущих международных долларах [</a:t>
            </a:r>
            <a:r>
              <a:rPr lang="en-US" sz="1600" dirty="0"/>
              <a:t>World Bank Database</a:t>
            </a:r>
            <a:r>
              <a:rPr lang="ru-RU" sz="1600" dirty="0"/>
              <a:t>, 2008].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4365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52426"/>
            <a:ext cx="7886700" cy="1338264"/>
          </a:xfrm>
        </p:spPr>
        <p:txBody>
          <a:bodyPr>
            <a:noAutofit/>
          </a:bodyPr>
          <a:lstStyle/>
          <a:p>
            <a:pPr algn="ctr"/>
            <a:r>
              <a:rPr lang="ru-RU" altLang="ru-RU" sz="2800" dirty="0" smtClean="0">
                <a:ea typeface="ＭＳ Ｐゴシック" panose="020B0600070205080204" pitchFamily="34" charset="-128"/>
              </a:rPr>
              <a:t>КАК, С ТОЧКИ ЗРЕНИЯ ЦЕННОСТНЫХ ТИПОВ, УСТРОЕНА РОССИЯ И ДРУГИЕ ЕВРОПЕЙСКИЕ СТРАНЫ</a:t>
            </a:r>
            <a:endParaRPr lang="en-US" sz="1800" dirty="0">
              <a:solidFill>
                <a:srgbClr val="FF0000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6990714"/>
              </p:ext>
            </p:extLst>
          </p:nvPr>
        </p:nvGraphicFramePr>
        <p:xfrm>
          <a:off x="436145" y="1504709"/>
          <a:ext cx="7978650" cy="5463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48300" y="6176963"/>
            <a:ext cx="3600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Данные 6 раунда, 2012 г., по </a:t>
            </a:r>
            <a:r>
              <a:rPr lang="ru-RU" sz="1400" dirty="0"/>
              <a:t>единой (</a:t>
            </a:r>
            <a:r>
              <a:rPr lang="ru-RU" sz="1400" dirty="0" smtClean="0"/>
              <a:t>инвариантной) </a:t>
            </a:r>
            <a:r>
              <a:rPr lang="ru-RU" sz="1400" dirty="0"/>
              <a:t>для </a:t>
            </a:r>
            <a:r>
              <a:rPr lang="ru-RU" sz="1400" dirty="0" smtClean="0"/>
              <a:t>трех раундов типологии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628650" y="5934075"/>
            <a:ext cx="4457700" cy="24288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3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2400" b="1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Как, с точки зрения ценностных типов, устроены основные группы европейских стран и </a:t>
            </a:r>
            <a:r>
              <a:rPr lang="ru-RU" altLang="ru-RU" sz="2400" b="1" dirty="0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Россия</a:t>
            </a:r>
            <a:endParaRPr lang="en-US" sz="24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518488"/>
              </p:ext>
            </p:extLst>
          </p:nvPr>
        </p:nvGraphicFramePr>
        <p:xfrm>
          <a:off x="850196" y="1690689"/>
          <a:ext cx="6531912" cy="448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76186" y="6176963"/>
            <a:ext cx="42725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 smtClean="0"/>
              <a:t>Данные 6 раунда, 2012 г., по </a:t>
            </a:r>
            <a:r>
              <a:rPr lang="ru-RU" sz="1600" dirty="0"/>
              <a:t>единой </a:t>
            </a:r>
            <a:r>
              <a:rPr lang="ru-RU" sz="1600" dirty="0" smtClean="0"/>
              <a:t>        инвариантной</a:t>
            </a:r>
            <a:r>
              <a:rPr lang="ru-RU" sz="1600" dirty="0"/>
              <a:t>) для трех раундов </a:t>
            </a:r>
            <a:r>
              <a:rPr lang="ru-RU" sz="1600" dirty="0" smtClean="0"/>
              <a:t>типологии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6043961" y="1690689"/>
            <a:ext cx="1204564" cy="310352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78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+mn-lt"/>
              </a:rPr>
              <a:t>Российская ценностная структура </a:t>
            </a:r>
            <a:r>
              <a:rPr lang="ru-RU" sz="2400" b="1" dirty="0">
                <a:latin typeface="+mn-lt"/>
              </a:rPr>
              <a:t>на протяжении трех раундов </a:t>
            </a:r>
            <a:r>
              <a:rPr lang="en-US" sz="2400" b="1" dirty="0" smtClean="0">
                <a:latin typeface="+mn-lt"/>
              </a:rPr>
              <a:t>ESS</a:t>
            </a:r>
            <a:r>
              <a:rPr lang="ru-RU" sz="2400" b="1" dirty="0" smtClean="0">
                <a:latin typeface="+mn-lt"/>
              </a:rPr>
              <a:t>, 2008-2012гг.</a:t>
            </a:r>
            <a:endParaRPr lang="en-US" sz="2400" b="1" dirty="0">
              <a:latin typeface="+mn-lt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2209486"/>
              </p:ext>
            </p:extLst>
          </p:nvPr>
        </p:nvGraphicFramePr>
        <p:xfrm>
          <a:off x="419099" y="1690689"/>
          <a:ext cx="3713209" cy="448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251803"/>
              </p:ext>
            </p:extLst>
          </p:nvPr>
        </p:nvGraphicFramePr>
        <p:xfrm>
          <a:off x="4581525" y="1690689"/>
          <a:ext cx="4380880" cy="4128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Left Brace 5"/>
          <p:cNvSpPr/>
          <p:nvPr/>
        </p:nvSpPr>
        <p:spPr>
          <a:xfrm>
            <a:off x="542924" y="1859280"/>
            <a:ext cx="219075" cy="941070"/>
          </a:xfrm>
          <a:prstGeom prst="leftBrace">
            <a:avLst>
              <a:gd name="adj1" fmla="val 78643"/>
              <a:gd name="adj2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>
            <a:off x="542924" y="2951161"/>
            <a:ext cx="219075" cy="958850"/>
          </a:xfrm>
          <a:prstGeom prst="leftBrace">
            <a:avLst>
              <a:gd name="adj1" fmla="val 36904"/>
              <a:gd name="adj2" fmla="val 50000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6673" y="2152650"/>
            <a:ext cx="695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45%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6673" y="3245920"/>
            <a:ext cx="695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51%</a:t>
            </a:r>
            <a:endParaRPr lang="en-US" dirty="0"/>
          </a:p>
        </p:txBody>
      </p:sp>
      <p:sp>
        <p:nvSpPr>
          <p:cNvPr id="10" name="Left Brace 9"/>
          <p:cNvSpPr/>
          <p:nvPr/>
        </p:nvSpPr>
        <p:spPr>
          <a:xfrm flipH="1">
            <a:off x="3933824" y="3055936"/>
            <a:ext cx="200026" cy="958850"/>
          </a:xfrm>
          <a:prstGeom prst="leftBrace">
            <a:avLst>
              <a:gd name="adj1" fmla="val 36904"/>
              <a:gd name="adj2" fmla="val 50000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Brace 10"/>
          <p:cNvSpPr/>
          <p:nvPr/>
        </p:nvSpPr>
        <p:spPr>
          <a:xfrm flipH="1">
            <a:off x="3986212" y="1859279"/>
            <a:ext cx="147638" cy="1091881"/>
          </a:xfrm>
          <a:prstGeom prst="leftBrace">
            <a:avLst>
              <a:gd name="adj1" fmla="val 78643"/>
              <a:gd name="adj2" fmla="val 50000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060031" y="2220553"/>
            <a:ext cx="695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54%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060030" y="3312434"/>
            <a:ext cx="695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44%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11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3" cstate="print"/>
          <a:srcRect l="28484" t="44373" r="67597" b="37254"/>
          <a:stretch>
            <a:fillRect/>
          </a:stretch>
        </p:blipFill>
        <p:spPr bwMode="auto">
          <a:xfrm>
            <a:off x="6235727" y="2219317"/>
            <a:ext cx="507209" cy="15001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0" h="0"/>
            <a:contourClr>
              <a:srgbClr val="FFFFFF"/>
            </a:contourClr>
          </a:sp3d>
        </p:spPr>
      </p:pic>
      <p:sp>
        <p:nvSpPr>
          <p:cNvPr id="30723" name="TextBox 7"/>
          <p:cNvSpPr txBox="1">
            <a:spLocks noChangeArrowheads="1"/>
          </p:cNvSpPr>
          <p:nvPr/>
        </p:nvSpPr>
        <p:spPr bwMode="auto">
          <a:xfrm>
            <a:off x="7200900" y="4406900"/>
            <a:ext cx="1979613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defRPr/>
            </a:pPr>
            <a:r>
              <a:rPr lang="ru-RU" altLang="en-US" sz="1400" dirty="0" smtClean="0">
                <a:latin typeface="+mn-lt"/>
              </a:rPr>
              <a:t>Западная Европа</a:t>
            </a:r>
            <a:endParaRPr lang="en-US" altLang="en-US" sz="1400" dirty="0" smtClean="0">
              <a:latin typeface="+mn-lt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ru-RU" altLang="en-US" sz="1400" dirty="0" smtClean="0">
                <a:latin typeface="+mn-lt"/>
              </a:rPr>
              <a:t>Скандинавия</a:t>
            </a:r>
            <a:endParaRPr lang="en-US" altLang="en-US" sz="1400" dirty="0" smtClean="0">
              <a:latin typeface="+mn-lt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ru-RU" altLang="en-US" sz="1400" dirty="0" smtClean="0">
                <a:latin typeface="+mn-lt"/>
              </a:rPr>
              <a:t>Средиземноморье</a:t>
            </a:r>
            <a:endParaRPr lang="en-US" altLang="en-US" sz="1400" dirty="0" smtClean="0">
              <a:latin typeface="+mn-lt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ru-RU" altLang="en-US" sz="1400" dirty="0" smtClean="0">
                <a:latin typeface="+mn-lt"/>
              </a:rPr>
              <a:t>Посткоммунистическая Восточная и Центральная Европа</a:t>
            </a:r>
          </a:p>
        </p:txBody>
      </p:sp>
      <p:pic>
        <p:nvPicPr>
          <p:cNvPr id="8196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2" t="584" r="1025" b="1205"/>
          <a:stretch>
            <a:fillRect/>
          </a:stretch>
        </p:blipFill>
        <p:spPr bwMode="auto">
          <a:xfrm>
            <a:off x="0" y="0"/>
            <a:ext cx="6840538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Box 9"/>
          <p:cNvSpPr txBox="1">
            <a:spLocks noChangeArrowheads="1"/>
          </p:cNvSpPr>
          <p:nvPr/>
        </p:nvSpPr>
        <p:spPr bwMode="auto">
          <a:xfrm>
            <a:off x="5292725" y="6381750"/>
            <a:ext cx="38512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300"/>
              </a:spcBef>
              <a:buFontTx/>
              <a:buNone/>
            </a:pPr>
            <a:r>
              <a:rPr lang="ru-RU" altLang="en-US" sz="1200" b="1"/>
              <a:t>Европейское социальное исследование</a:t>
            </a:r>
            <a:r>
              <a:rPr lang="en-US" altLang="en-US" sz="1200" b="1"/>
              <a:t>,</a:t>
            </a:r>
            <a:r>
              <a:rPr lang="ru-RU" altLang="en-US" sz="1200" b="1"/>
              <a:t> </a:t>
            </a:r>
            <a:r>
              <a:rPr lang="en-US" altLang="en-US" sz="1200" b="1"/>
              <a:t>20</a:t>
            </a:r>
            <a:r>
              <a:rPr lang="ru-RU" altLang="en-US" sz="1200" b="1"/>
              <a:t>12</a:t>
            </a:r>
          </a:p>
        </p:txBody>
      </p:sp>
      <p:sp>
        <p:nvSpPr>
          <p:cNvPr id="3" name="Oval 2"/>
          <p:cNvSpPr/>
          <p:nvPr/>
        </p:nvSpPr>
        <p:spPr>
          <a:xfrm>
            <a:off x="7019925" y="4521200"/>
            <a:ext cx="180975" cy="17938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019925" y="4786313"/>
            <a:ext cx="180975" cy="179387"/>
          </a:xfrm>
          <a:prstGeom prst="ellipse">
            <a:avLst/>
          </a:prstGeom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19925" y="5051425"/>
            <a:ext cx="180975" cy="179388"/>
          </a:xfrm>
          <a:prstGeom prst="ellipse">
            <a:avLst/>
          </a:prstGeom>
          <a:solidFill>
            <a:srgbClr val="FFC000"/>
          </a:solidFill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019925" y="5316538"/>
            <a:ext cx="180975" cy="179387"/>
          </a:xfrm>
          <a:prstGeom prst="ellipse">
            <a:avLst/>
          </a:prstGeom>
          <a:solidFill>
            <a:srgbClr val="FF0000"/>
          </a:solidFill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44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64124"/>
            <a:ext cx="7886700" cy="949568"/>
          </a:xfrm>
        </p:spPr>
        <p:txBody>
          <a:bodyPr/>
          <a:lstStyle/>
          <a:p>
            <a:pPr algn="ctr"/>
            <a:r>
              <a:rPr lang="ru-RU" sz="4000" b="1" dirty="0" smtClean="0"/>
              <a:t>Выводы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13692"/>
            <a:ext cx="7886700" cy="5615353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arenR"/>
            </a:pPr>
            <a:endParaRPr lang="ru-RU" sz="2100" dirty="0" smtClean="0"/>
          </a:p>
          <a:p>
            <a:pPr marL="514350" indent="-514350" algn="just">
              <a:buFont typeface="+mj-lt"/>
              <a:buAutoNum type="arabicParenR"/>
            </a:pPr>
            <a:r>
              <a:rPr lang="ru-RU" sz="2200" dirty="0" smtClean="0"/>
              <a:t>Как </a:t>
            </a:r>
            <a:r>
              <a:rPr lang="ru-RU" sz="2200" dirty="0"/>
              <a:t>и другие европейские страны, население России является ценностно разнородным, в его составе имеются </a:t>
            </a:r>
            <a:r>
              <a:rPr lang="ru-RU" sz="2200" dirty="0" smtClean="0"/>
              <a:t>все ценностные </a:t>
            </a:r>
            <a:r>
              <a:rPr lang="ru-RU" sz="2200" dirty="0"/>
              <a:t>типы, </a:t>
            </a:r>
            <a:r>
              <a:rPr lang="ru-RU" sz="2200" dirty="0" smtClean="0"/>
              <a:t>присутствующие в </a:t>
            </a:r>
            <a:r>
              <a:rPr lang="ru-RU" sz="2200" dirty="0"/>
              <a:t>других европейских странах. </a:t>
            </a:r>
          </a:p>
          <a:p>
            <a:pPr marL="0" indent="0" algn="just">
              <a:buNone/>
            </a:pPr>
            <a:r>
              <a:rPr lang="ru-RU" sz="2200" u="sng" dirty="0" smtClean="0"/>
              <a:t>Типологический анализ </a:t>
            </a:r>
            <a:r>
              <a:rPr lang="ru-RU" sz="2200" u="sng" dirty="0" smtClean="0"/>
              <a:t>дополнил анализ переменных:</a:t>
            </a:r>
            <a:r>
              <a:rPr lang="ru-RU" sz="2200" dirty="0" smtClean="0"/>
              <a:t> </a:t>
            </a:r>
          </a:p>
          <a:p>
            <a:pPr marL="531813" indent="-531813" algn="just">
              <a:buNone/>
            </a:pPr>
            <a:r>
              <a:rPr lang="ru-RU" sz="2200" dirty="0" smtClean="0"/>
              <a:t>2)</a:t>
            </a:r>
            <a:r>
              <a:rPr lang="en-US" sz="2200" dirty="0" smtClean="0"/>
              <a:t> </a:t>
            </a:r>
            <a:r>
              <a:rPr lang="ru-RU" sz="2200" dirty="0" smtClean="0"/>
              <a:t> В </a:t>
            </a:r>
            <a:r>
              <a:rPr lang="ru-RU" sz="2200" dirty="0" smtClean="0"/>
              <a:t>России все же присутствует заметная доля людей с высокими значениями по каждой из ценностных осей – классы Сильной индивидуалистической и Сильной социальной ориентации</a:t>
            </a:r>
            <a:r>
              <a:rPr lang="ru-RU" sz="2200" dirty="0" smtClean="0"/>
              <a:t>.</a:t>
            </a:r>
          </a:p>
          <a:p>
            <a:pPr marL="531813" indent="-531813" algn="just">
              <a:buNone/>
            </a:pPr>
            <a:r>
              <a:rPr lang="ru-RU" sz="2200" dirty="0" smtClean="0"/>
              <a:t>3) Наиболее </a:t>
            </a:r>
            <a:r>
              <a:rPr lang="ru-RU" sz="2200" dirty="0" smtClean="0"/>
              <a:t>резко Россию отличает</a:t>
            </a:r>
            <a:r>
              <a:rPr lang="ru-RU" sz="2200" dirty="0"/>
              <a:t> от Западно- и североевропейских стран</a:t>
            </a:r>
            <a:r>
              <a:rPr lang="ru-RU" sz="2200" dirty="0" smtClean="0"/>
              <a:t> почти полное отсутствие класса ценностей Роста, соединяющего высокие значения </a:t>
            </a:r>
            <a:r>
              <a:rPr lang="ru-RU" sz="2200" u="sng" dirty="0" smtClean="0"/>
              <a:t>одновременно</a:t>
            </a:r>
            <a:r>
              <a:rPr lang="ru-RU" sz="2200" dirty="0" smtClean="0"/>
              <a:t> по обеим осям</a:t>
            </a:r>
            <a:r>
              <a:rPr lang="ru-RU" sz="2200" dirty="0" smtClean="0"/>
              <a:t>. Эта особенность сближает Россию с постсоциалистическими </a:t>
            </a:r>
            <a:r>
              <a:rPr lang="ru-RU" sz="2200" dirty="0" smtClean="0"/>
              <a:t>и </a:t>
            </a:r>
            <a:r>
              <a:rPr lang="ru-RU" sz="2200" dirty="0"/>
              <a:t>средиземноморскими странами, </a:t>
            </a:r>
            <a:r>
              <a:rPr lang="ru-RU" sz="2200" dirty="0" smtClean="0"/>
              <a:t>близкими к ней по уровню экономического развития</a:t>
            </a:r>
            <a:r>
              <a:rPr lang="ru-RU" sz="2200" dirty="0" smtClean="0"/>
              <a:t>.</a:t>
            </a:r>
          </a:p>
          <a:p>
            <a:pPr marL="0" indent="0" algn="just">
              <a:buNone/>
            </a:pPr>
            <a:endParaRPr lang="ru-RU" sz="2200" dirty="0" smtClean="0"/>
          </a:p>
          <a:p>
            <a:pPr marL="1228725" indent="-514350" algn="just">
              <a:buFont typeface="+mj-lt"/>
              <a:buAutoNum type="arabicParenR"/>
              <a:tabLst>
                <a:tab pos="714375" algn="l"/>
              </a:tabLst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84984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 dirty="0" smtClean="0">
                <a:ea typeface="ＭＳ Ｐゴシック" panose="020B0600070205080204" pitchFamily="34" charset="-128"/>
              </a:rPr>
              <a:t>ЗАДАЧИ ДОКЛАДА</a:t>
            </a:r>
            <a:endParaRPr lang="ru-RU" altLang="ru-RU" sz="40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6963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88338" cy="4699000"/>
          </a:xfrm>
        </p:spPr>
        <p:txBody>
          <a:bodyPr/>
          <a:lstStyle/>
          <a:p>
            <a:pPr marL="609600" indent="-609600" eaLnBrk="1" hangingPunct="1">
              <a:spcBef>
                <a:spcPts val="1200"/>
              </a:spcBef>
              <a:buFont typeface="Arial" panose="020B0604020202020204" pitchFamily="34" charset="0"/>
              <a:buAutoNum type="arabicParenR"/>
            </a:pPr>
            <a:endParaRPr lang="ru-RU" altLang="ru-RU" dirty="0" smtClean="0">
              <a:ea typeface="ＭＳ Ｐゴシック" panose="020B0600070205080204" pitchFamily="34" charset="-128"/>
            </a:endParaRPr>
          </a:p>
          <a:p>
            <a:pPr marL="0" indent="0" algn="just" eaLnBrk="1" hangingPunct="1">
              <a:spcBef>
                <a:spcPts val="1200"/>
              </a:spcBef>
              <a:buNone/>
            </a:pPr>
            <a:r>
              <a:rPr lang="ru-RU" altLang="ru-RU" dirty="0" smtClean="0">
                <a:ea typeface="ＭＳ Ｐゴシック" panose="020B0600070205080204" pitchFamily="34" charset="-128"/>
              </a:rPr>
              <a:t>	1) Описать сходство и различия России с другими европейскими </a:t>
            </a:r>
            <a:r>
              <a:rPr lang="ru-RU" altLang="ru-RU" dirty="0">
                <a:ea typeface="ＭＳ Ｐゴシック" panose="020B0600070205080204" pitchFamily="34" charset="-128"/>
              </a:rPr>
              <a:t>странами на языке ценностных </a:t>
            </a:r>
            <a:r>
              <a:rPr lang="ru-RU" altLang="ru-RU" dirty="0" smtClean="0">
                <a:ea typeface="ＭＳ Ｐゴシック" panose="020B0600070205080204" pitchFamily="34" charset="-128"/>
              </a:rPr>
              <a:t>типов (</a:t>
            </a:r>
            <a:r>
              <a:rPr lang="en-US" altLang="ru-RU" dirty="0" smtClean="0">
                <a:ea typeface="ＭＳ Ｐゴシック" panose="020B0600070205080204" pitchFamily="34" charset="-128"/>
              </a:rPr>
              <a:t>person-centered approach)</a:t>
            </a:r>
            <a:endParaRPr lang="ru-RU" altLang="ru-RU" dirty="0" smtClean="0">
              <a:ea typeface="ＭＳ Ｐゴシック" panose="020B0600070205080204" pitchFamily="34" charset="-128"/>
            </a:endParaRPr>
          </a:p>
          <a:p>
            <a:pPr marL="0" indent="0" algn="just" eaLnBrk="1" hangingPunct="1">
              <a:spcBef>
                <a:spcPts val="1200"/>
              </a:spcBef>
              <a:buNone/>
            </a:pPr>
            <a:r>
              <a:rPr lang="ru-RU" altLang="ru-RU" dirty="0">
                <a:ea typeface="ＭＳ Ｐゴシック" panose="020B0600070205080204" pitchFamily="34" charset="-128"/>
              </a:rPr>
              <a:t>	</a:t>
            </a:r>
            <a:r>
              <a:rPr lang="ru-RU" altLang="ru-RU" dirty="0" smtClean="0">
                <a:ea typeface="ＭＳ Ｐゴシック" panose="020B0600070205080204" pitchFamily="34" charset="-128"/>
              </a:rPr>
              <a:t>2) Показать, что дает типологический подход дополнительно к подходу, ориентированному на переменные</a:t>
            </a:r>
            <a:r>
              <a:rPr lang="en-US" altLang="ru-RU" dirty="0" smtClean="0">
                <a:ea typeface="ＭＳ Ｐゴシック" panose="020B0600070205080204" pitchFamily="34" charset="-128"/>
              </a:rPr>
              <a:t> (variable-centered approach)</a:t>
            </a:r>
            <a:endParaRPr lang="en-US" altLang="ru-RU" dirty="0" smtClean="0">
              <a:solidFill>
                <a:srgbClr val="FF33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477838" y="3702050"/>
            <a:ext cx="8080375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200" smtClean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60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dirty="0" smtClean="0">
                <a:ea typeface="ＭＳ Ｐゴシック" panose="020B0600070205080204" pitchFamily="34" charset="-128"/>
              </a:rPr>
              <a:t>ПУБЛИКАЦИИ</a:t>
            </a:r>
          </a:p>
        </p:txBody>
      </p:sp>
      <p:sp>
        <p:nvSpPr>
          <p:cNvPr id="128003" name="Rectangle 3"/>
          <p:cNvSpPr>
            <a:spLocks noGrp="1"/>
          </p:cNvSpPr>
          <p:nvPr>
            <p:ph type="body" idx="1"/>
          </p:nvPr>
        </p:nvSpPr>
        <p:spPr>
          <a:xfrm>
            <a:off x="209550" y="1268413"/>
            <a:ext cx="8731250" cy="4843462"/>
          </a:xfrm>
        </p:spPr>
        <p:txBody>
          <a:bodyPr/>
          <a:lstStyle/>
          <a:p>
            <a:pPr marL="609600" indent="-609600">
              <a:buFont typeface="Arial" panose="020B0604020202020204" pitchFamily="34" charset="0"/>
              <a:buNone/>
            </a:pPr>
            <a:r>
              <a:rPr lang="en-US" altLang="ru-RU" sz="2800" smtClean="0">
                <a:ea typeface="ＭＳ Ｐゴシック" panose="020B0600070205080204" pitchFamily="34" charset="-128"/>
              </a:rPr>
              <a:t>1) </a:t>
            </a:r>
            <a:r>
              <a:rPr lang="ru-RU" altLang="ru-RU" sz="2800" smtClean="0">
                <a:ea typeface="ＭＳ Ｐゴシック" panose="020B0600070205080204" pitchFamily="34" charset="-128"/>
              </a:rPr>
              <a:t>Vladimir Magun</a:t>
            </a:r>
            <a:r>
              <a:rPr lang="en-US" altLang="ru-RU" sz="2800" smtClean="0">
                <a:ea typeface="ＭＳ Ｐゴシック" panose="020B0600070205080204" pitchFamily="34" charset="-128"/>
              </a:rPr>
              <a:t>, </a:t>
            </a:r>
            <a:r>
              <a:rPr lang="ru-RU" altLang="ru-RU" sz="2800" smtClean="0">
                <a:ea typeface="ＭＳ Ｐゴシック" panose="020B0600070205080204" pitchFamily="34" charset="-128"/>
              </a:rPr>
              <a:t>Maksim Rudnev</a:t>
            </a:r>
            <a:r>
              <a:rPr lang="en-US" altLang="ru-RU" sz="2800" smtClean="0">
                <a:ea typeface="ＭＳ Ｐゴシック" panose="020B0600070205080204" pitchFamily="34" charset="-128"/>
              </a:rPr>
              <a:t>, </a:t>
            </a:r>
            <a:r>
              <a:rPr lang="ru-RU" altLang="ru-RU" sz="2800" smtClean="0">
                <a:ea typeface="ＭＳ Ｐゴシック" panose="020B0600070205080204" pitchFamily="34" charset="-128"/>
              </a:rPr>
              <a:t> and Peter Schmidt</a:t>
            </a:r>
            <a:r>
              <a:rPr lang="en-US" altLang="ru-RU" sz="2800" smtClean="0">
                <a:ea typeface="ＭＳ Ｐゴシック" panose="020B0600070205080204" pitchFamily="34" charset="-128"/>
              </a:rPr>
              <a:t>.</a:t>
            </a:r>
          </a:p>
          <a:p>
            <a:pPr marL="609600" indent="-609600">
              <a:buFont typeface="Arial" panose="020B0604020202020204" pitchFamily="34" charset="0"/>
              <a:buNone/>
            </a:pPr>
            <a:r>
              <a:rPr lang="en-US" altLang="ru-RU" sz="2800" smtClean="0">
                <a:ea typeface="ＭＳ Ｐゴシック" panose="020B0600070205080204" pitchFamily="34" charset="-128"/>
              </a:rPr>
              <a:t>	</a:t>
            </a:r>
            <a:r>
              <a:rPr lang="ru-RU" altLang="ru-RU" sz="2800" smtClean="0">
                <a:ea typeface="ＭＳ Ｐゴシック" panose="020B0600070205080204" pitchFamily="34" charset="-128"/>
                <a:hlinkClick r:id="rId2"/>
              </a:rPr>
              <a:t>Within and Between-Country Value Diversity in Europe: Latent Class Analysis</a:t>
            </a:r>
            <a:r>
              <a:rPr lang="en-US" altLang="ru-RU" sz="2800" smtClean="0">
                <a:ea typeface="ＭＳ Ｐゴシック" panose="020B0600070205080204" pitchFamily="34" charset="-128"/>
                <a:hlinkClick r:id="rId2"/>
              </a:rPr>
              <a:t>. </a:t>
            </a:r>
            <a:r>
              <a:rPr lang="ru-RU" altLang="ru-RU" sz="2800" smtClean="0">
                <a:ea typeface="ＭＳ Ｐゴシック" panose="020B0600070205080204" pitchFamily="34" charset="-128"/>
                <a:hlinkClick r:id="rId2"/>
              </a:rPr>
              <a:t>Higher School of Economics Research Paper No. WP BRP 06/SOC/2012</a:t>
            </a:r>
            <a:r>
              <a:rPr lang="ru-RU" altLang="ru-RU" sz="2800" i="1" smtClean="0">
                <a:ea typeface="ＭＳ Ｐゴシック" panose="020B0600070205080204" pitchFamily="34" charset="-128"/>
                <a:hlinkClick r:id="rId2"/>
              </a:rPr>
              <a:t/>
            </a:r>
            <a:br>
              <a:rPr lang="ru-RU" altLang="ru-RU" sz="2800" i="1" smtClean="0">
                <a:ea typeface="ＭＳ Ｐゴシック" panose="020B0600070205080204" pitchFamily="34" charset="-128"/>
                <a:hlinkClick r:id="rId2"/>
              </a:rPr>
            </a:br>
            <a:r>
              <a:rPr lang="ru-RU" altLang="ru-RU" sz="2800" smtClean="0">
                <a:ea typeface="ＭＳ Ｐゴシック" panose="020B0600070205080204" pitchFamily="34" charset="-128"/>
                <a:hlinkClick r:id="rId3"/>
              </a:rPr>
              <a:t>http://papers.ssrn.com/sol3/results.cfm</a:t>
            </a:r>
            <a:r>
              <a:rPr lang="ru-RU" altLang="ru-RU" sz="2800" smtClean="0">
                <a:ea typeface="ＭＳ Ｐゴシック" panose="020B0600070205080204" pitchFamily="34" charset="-128"/>
              </a:rPr>
              <a:t> </a:t>
            </a:r>
            <a:endParaRPr lang="en-US" altLang="ru-RU" sz="2800" smtClean="0">
              <a:ea typeface="ＭＳ Ｐゴシック" panose="020B0600070205080204" pitchFamily="34" charset="-128"/>
            </a:endParaRPr>
          </a:p>
          <a:p>
            <a:pPr marL="609600" indent="-609600">
              <a:buFont typeface="Arial" panose="020B0604020202020204" pitchFamily="34" charset="0"/>
              <a:buNone/>
            </a:pPr>
            <a:r>
              <a:rPr lang="en-US" altLang="ru-RU" sz="2800" smtClean="0">
                <a:ea typeface="ＭＳ Ｐゴシック" panose="020B0600070205080204" pitchFamily="34" charset="-128"/>
              </a:rPr>
              <a:t>2) </a:t>
            </a:r>
            <a:r>
              <a:rPr lang="ru-RU" altLang="ru-RU" sz="2800" smtClean="0">
                <a:ea typeface="ＭＳ Ｐゴシック" panose="020B0600070205080204" pitchFamily="34" charset="-128"/>
              </a:rPr>
              <a:t>Maksim Rudnev</a:t>
            </a:r>
            <a:r>
              <a:rPr lang="en-US" altLang="ru-RU" sz="2800" smtClean="0">
                <a:ea typeface="ＭＳ Ｐゴシック" panose="020B0600070205080204" pitchFamily="34" charset="-128"/>
              </a:rPr>
              <a:t>, </a:t>
            </a:r>
            <a:r>
              <a:rPr lang="ru-RU" altLang="ru-RU" sz="2800" smtClean="0">
                <a:ea typeface="ＭＳ Ｐゴシック" panose="020B0600070205080204" pitchFamily="34" charset="-128"/>
              </a:rPr>
              <a:t>Vladimir Magun and Peter Schmidt</a:t>
            </a:r>
            <a:r>
              <a:rPr lang="en-US" altLang="ru-RU" sz="2800" smtClean="0">
                <a:ea typeface="ＭＳ Ｐゴシック" panose="020B0600070205080204" pitchFamily="34" charset="-128"/>
              </a:rPr>
              <a:t>.</a:t>
            </a:r>
          </a:p>
          <a:p>
            <a:pPr marL="609600" indent="-609600">
              <a:buFont typeface="Arial" panose="020B0604020202020204" pitchFamily="34" charset="0"/>
              <a:buNone/>
            </a:pPr>
            <a:r>
              <a:rPr lang="en-US" altLang="ru-RU" sz="2800" smtClean="0">
                <a:ea typeface="ＭＳ Ｐゴシック" panose="020B0600070205080204" pitchFamily="34" charset="-128"/>
              </a:rPr>
              <a:t>      </a:t>
            </a:r>
            <a:r>
              <a:rPr lang="ru-RU" altLang="ru-RU" sz="2800" smtClean="0">
                <a:ea typeface="ＭＳ Ｐゴシック" panose="020B0600070205080204" pitchFamily="34" charset="-128"/>
              </a:rPr>
              <a:t>The Stability Of The Value Typology Of Europeans: Testing Invariance With Confirmatory Latent Class Analysis</a:t>
            </a:r>
            <a:r>
              <a:rPr lang="en-US" altLang="ru-RU" sz="2800" smtClean="0">
                <a:ea typeface="ＭＳ Ｐゴシック" panose="020B0600070205080204" pitchFamily="34" charset="-128"/>
              </a:rPr>
              <a:t>. </a:t>
            </a:r>
            <a:r>
              <a:rPr lang="ru-RU" altLang="ru-RU" sz="2800" smtClean="0">
                <a:ea typeface="ＭＳ Ｐゴシック" panose="020B0600070205080204" pitchFamily="34" charset="-128"/>
              </a:rPr>
              <a:t>Higher School of Economics </a:t>
            </a:r>
            <a:r>
              <a:rPr lang="ru-RU" altLang="ru-RU" sz="2800" smtClean="0">
                <a:ea typeface="ＭＳ Ｐゴシック" panose="020B0600070205080204" pitchFamily="34" charset="-128"/>
                <a:hlinkClick r:id="rId2"/>
              </a:rPr>
              <a:t>Research Paper No. WP BRP</a:t>
            </a:r>
            <a:r>
              <a:rPr lang="ru-RU" altLang="ru-RU" sz="2800" smtClean="0">
                <a:ea typeface="ＭＳ Ｐゴシック" panose="020B0600070205080204" pitchFamily="34" charset="-128"/>
              </a:rPr>
              <a:t>. </a:t>
            </a:r>
            <a:r>
              <a:rPr lang="en-US" altLang="ru-RU" sz="2800" smtClean="0">
                <a:ea typeface="ＭＳ Ｐゴシック" panose="020B0600070205080204" pitchFamily="34" charset="-128"/>
              </a:rPr>
              <a:t>51</a:t>
            </a:r>
            <a:r>
              <a:rPr lang="ru-RU" altLang="ru-RU" sz="2800" smtClean="0">
                <a:ea typeface="ＭＳ Ｐゴシック" panose="020B0600070205080204" pitchFamily="34" charset="-128"/>
                <a:hlinkClick r:id="rId2"/>
              </a:rPr>
              <a:t>/SOC/201</a:t>
            </a:r>
            <a:r>
              <a:rPr lang="en-US" altLang="ru-RU" sz="2800" smtClean="0">
                <a:ea typeface="ＭＳ Ｐゴシック" panose="020B0600070205080204" pitchFamily="34" charset="-128"/>
                <a:hlinkClick r:id="rId2"/>
              </a:rPr>
              <a:t>4</a:t>
            </a:r>
            <a:r>
              <a:rPr lang="ru-RU" altLang="ru-RU" sz="2800" smtClean="0">
                <a:ea typeface="ＭＳ Ｐゴシック" panose="020B0600070205080204" pitchFamily="34" charset="-128"/>
              </a:rPr>
              <a:t> </a:t>
            </a:r>
          </a:p>
          <a:p>
            <a:pPr marL="609600" indent="-609600">
              <a:buFont typeface="Arial" panose="020B0604020202020204" pitchFamily="34" charset="0"/>
              <a:buAutoNum type="arabicParenR"/>
            </a:pPr>
            <a:endParaRPr lang="ru-RU" altLang="ru-RU" sz="280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159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777" y="2530811"/>
            <a:ext cx="7886700" cy="1325563"/>
          </a:xfrm>
        </p:spPr>
        <p:txBody>
          <a:bodyPr/>
          <a:lstStyle/>
          <a:p>
            <a:pPr algn="ctr"/>
            <a:r>
              <a:rPr lang="ru-RU" b="1" dirty="0" smtClean="0"/>
              <a:t>Спасибо за внимание!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4961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71439" y="71989"/>
          <a:ext cx="9001155" cy="6833660"/>
        </p:xfrm>
        <a:graphic>
          <a:graphicData uri="http://schemas.openxmlformats.org/drawingml/2006/table">
            <a:tbl>
              <a:tblPr/>
              <a:tblGrid>
                <a:gridCol w="563868"/>
                <a:gridCol w="1418031"/>
                <a:gridCol w="7019256"/>
              </a:tblGrid>
              <a:tr h="59638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Оси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65" marR="3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Типологические ценностные индексы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65" marR="3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Исходные высказывания, предлагавшиеся респондентам*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65" marR="3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96">
                <a:tc rowSpan="12">
                  <a:txBody>
                    <a:bodyPr/>
                    <a:lstStyle/>
                    <a:p>
                      <a:pPr marL="71755" marR="7175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Открытость изменениям — Сохранение </a:t>
                      </a:r>
                    </a:p>
                  </a:txBody>
                  <a:tcPr marL="33665" marR="3366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Безопасность</a:t>
                      </a:r>
                    </a:p>
                  </a:txBody>
                  <a:tcPr marL="33665" marR="3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Для него важно жить в безопасном окружении. Он избегает всего, что может угрожать его безопасности </a:t>
                      </a:r>
                    </a:p>
                  </a:txBody>
                  <a:tcPr marL="33665" marR="336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Для него важно, чтобы государство обеспечивало его безопасность во всех отношениях. Он  хочет, чтобы государство было сильным и могло защитить своих граждан </a:t>
                      </a:r>
                    </a:p>
                  </a:txBody>
                  <a:tcPr marL="33665" marR="336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Конформность-Традиция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65" marR="3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Он убежден, что люди должны делать то, что им говорят. Он считает, что люди должны всегда следовать правилам, даже если никто за этим не следит</a:t>
                      </a:r>
                    </a:p>
                  </a:txBody>
                  <a:tcPr marL="33665" marR="336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Для него важно всегда вести себя правильно. Он старается не совершать поступков, которые другие люди могли бы осудить </a:t>
                      </a:r>
                    </a:p>
                  </a:txBody>
                  <a:tcPr marL="33665" marR="336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65" marR="3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Для него очень важно быть простым и скромным. Он старается не привлекать к себе внимание </a:t>
                      </a:r>
                    </a:p>
                  </a:txBody>
                  <a:tcPr marL="33665" marR="336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Он ценит традиции. Он старается следовать религиозным и семейным обычаям</a:t>
                      </a:r>
                    </a:p>
                  </a:txBody>
                  <a:tcPr marL="33665" marR="3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Самостоятельность</a:t>
                      </a:r>
                    </a:p>
                  </a:txBody>
                  <a:tcPr marL="33665" marR="3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Для него важно придумывать новое и подходить ко всему творчески. Ему нравится делать все по-своему, своим оригинальным способом </a:t>
                      </a:r>
                    </a:p>
                  </a:txBody>
                  <a:tcPr marL="33665" marR="336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Для него важно принимать самому решения о том, что и как делать. Ему нравится быть свободным и не зависеть от других </a:t>
                      </a:r>
                    </a:p>
                  </a:txBody>
                  <a:tcPr marL="33665" marR="336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Риск-новизна</a:t>
                      </a:r>
                    </a:p>
                  </a:txBody>
                  <a:tcPr marL="33665" marR="3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Ему нравятся  неожиданности, он всегда старается найти для себя новые занятия. Он считает, что для него в жизни важно попробовать много разного </a:t>
                      </a:r>
                    </a:p>
                  </a:txBody>
                  <a:tcPr marL="33665" marR="336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Он ищет приключений и ему нравится рисковать. Он хочет жить полной событиями жизнью </a:t>
                      </a:r>
                    </a:p>
                  </a:txBody>
                  <a:tcPr marL="33665" marR="336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Гедонизм</a:t>
                      </a:r>
                    </a:p>
                  </a:txBody>
                  <a:tcPr marL="33665" marR="3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Для него важно хорошо проводить время. Ему нравится себя баловать </a:t>
                      </a:r>
                    </a:p>
                  </a:txBody>
                  <a:tcPr marL="33665" marR="336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Он ищет любую возможность повеселиться. Для него важно заниматься тем, что доставляет ему удовольствие </a:t>
                      </a:r>
                    </a:p>
                  </a:txBody>
                  <a:tcPr marL="33665" marR="336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96">
                <a:tc rowSpan="9">
                  <a:txBody>
                    <a:bodyPr/>
                    <a:lstStyle/>
                    <a:p>
                      <a:pPr marL="71755" marR="7175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Забота о людях</a:t>
                      </a:r>
                      <a:r>
                        <a:rPr lang="ru-RU" sz="1200" baseline="0" dirty="0" smtClean="0">
                          <a:latin typeface="Calibri"/>
                          <a:ea typeface="Calibri"/>
                          <a:cs typeface="Times New Roman"/>
                        </a:rPr>
                        <a:t> и природе </a:t>
                      </a: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— 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Самоутверждение</a:t>
                      </a:r>
                    </a:p>
                  </a:txBody>
                  <a:tcPr marL="33665" marR="3366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Самоутверждение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65" marR="3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Для него важно показать свои способности. Он хочет, чтобы люди восхищались тем, что он делает </a:t>
                      </a:r>
                    </a:p>
                  </a:txBody>
                  <a:tcPr marL="33665" marR="336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Для него очень важно быть очень успешным. Он надеется, что люди призн</a:t>
                      </a:r>
                      <a:r>
                        <a:rPr lang="ru-RU" sz="1200" b="1" i="1" dirty="0">
                          <a:latin typeface="Calibri"/>
                          <a:ea typeface="Calibri"/>
                          <a:cs typeface="Times New Roman"/>
                        </a:rPr>
                        <a:t>а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ют его достижения </a:t>
                      </a:r>
                    </a:p>
                  </a:txBody>
                  <a:tcPr marL="33665" marR="336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65" marR="3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Для него важно быть богатым. Он хочет, чтобы у него было много денег и дорогих вещей </a:t>
                      </a:r>
                    </a:p>
                  </a:txBody>
                  <a:tcPr marL="33665" marR="336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Для него важно, чтобы его уважали. Он хочет, чтобы люди делали так, как он скажет </a:t>
                      </a:r>
                    </a:p>
                  </a:txBody>
                  <a:tcPr marL="33665" marR="336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Забота</a:t>
                      </a:r>
                      <a:r>
                        <a:rPr lang="ru-RU" sz="1200" baseline="0" dirty="0" smtClean="0">
                          <a:latin typeface="Calibri"/>
                          <a:ea typeface="Calibri"/>
                          <a:cs typeface="Times New Roman"/>
                        </a:rPr>
                        <a:t> о людях и природе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65" marR="33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Для него очень важно помогать окружающим людям. Ему хочется заботиться об их благополучии </a:t>
                      </a:r>
                    </a:p>
                  </a:txBody>
                  <a:tcPr marL="33665" marR="336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Для него важно быть верным своим друзьям. Он хотел бы посвятить себя близким людям </a:t>
                      </a:r>
                    </a:p>
                  </a:txBody>
                  <a:tcPr marL="33665" marR="336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65" marR="3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Для него важно, чтобы с каждым человеком в мире обращались одинаково. Он убежден, что у всех должны быть равные возможности в жизни </a:t>
                      </a:r>
                    </a:p>
                  </a:txBody>
                  <a:tcPr marL="33665" marR="336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Для него важно выслушивать мнение других, отличающихся от него людей. Даже когда он с ними не согласен, он все равно хочет понять их точку зрения </a:t>
                      </a:r>
                    </a:p>
                  </a:txBody>
                  <a:tcPr marL="33665" marR="3366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1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Он твердо верит, что люди должны беречь природу. Для него важно заботиться об окружающей среде </a:t>
                      </a:r>
                    </a:p>
                  </a:txBody>
                  <a:tcPr marL="33665" marR="3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920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196622"/>
          </a:xfrm>
        </p:spPr>
        <p:txBody>
          <a:bodyPr>
            <a:noAutofit/>
          </a:bodyPr>
          <a:lstStyle/>
          <a:p>
            <a:pPr algn="ctr"/>
            <a:r>
              <a:rPr lang="ru-RU" sz="2100" b="1" u="sng" dirty="0" smtClean="0">
                <a:latin typeface="+mn-lt"/>
              </a:rPr>
              <a:t/>
            </a:r>
            <a:br>
              <a:rPr lang="ru-RU" sz="2100" b="1" u="sng" dirty="0" smtClean="0">
                <a:latin typeface="+mn-lt"/>
              </a:rPr>
            </a:br>
            <a:r>
              <a:rPr lang="ru-RU" sz="2100" dirty="0" smtClean="0">
                <a:latin typeface="+mn-lt"/>
              </a:rPr>
              <a:t>ДВА ВИДЕНИЯ МИРА ЦЕННОСТЕЙ – ЧЕРЕЗ ИНТЕГРАЛЬНЫЕ ПЕРЕМЕННЫЕ ИЛИ ЧЕРЕЗ ТИПЫ ЛЮДЕЙ</a:t>
            </a:r>
            <a:r>
              <a:rPr lang="ru-RU" sz="2100" b="1" u="sng" dirty="0">
                <a:latin typeface="+mn-lt"/>
              </a:rPr>
              <a:t/>
            </a:r>
            <a:br>
              <a:rPr lang="ru-RU" sz="2100" b="1" u="sng" dirty="0">
                <a:latin typeface="+mn-lt"/>
              </a:rPr>
            </a:br>
            <a:r>
              <a:rPr lang="en-US" sz="2100" b="1" u="sng" dirty="0">
                <a:latin typeface="+mn-lt"/>
              </a:rPr>
              <a:t/>
            </a:r>
            <a:br>
              <a:rPr lang="en-US" sz="2100" b="1" u="sng" dirty="0">
                <a:latin typeface="+mn-lt"/>
              </a:rPr>
            </a:br>
            <a:endParaRPr lang="en-US" sz="2100" b="1" u="sng" dirty="0"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901700" y="964597"/>
          <a:ext cx="7645400" cy="534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507"/>
                <a:gridCol w="3987893"/>
              </a:tblGrid>
              <a:tr h="985277">
                <a:tc>
                  <a:txBody>
                    <a:bodyPr/>
                    <a:lstStyle/>
                    <a:p>
                      <a:pPr algn="l"/>
                      <a:r>
                        <a:rPr lang="ru-RU" sz="2100" dirty="0" smtClean="0">
                          <a:solidFill>
                            <a:schemeClr val="tx1"/>
                          </a:solidFill>
                        </a:rPr>
                        <a:t>Подход, ориентированный на переменные (</a:t>
                      </a:r>
                      <a:r>
                        <a:rPr lang="en-US" sz="2100" dirty="0" smtClean="0">
                          <a:solidFill>
                            <a:schemeClr val="tx1"/>
                          </a:solidFill>
                        </a:rPr>
                        <a:t>variable-centered</a:t>
                      </a:r>
                      <a:r>
                        <a:rPr lang="en-US" sz="2100" baseline="0" dirty="0" smtClean="0">
                          <a:solidFill>
                            <a:schemeClr val="tx1"/>
                          </a:solidFill>
                        </a:rPr>
                        <a:t> approach)</a:t>
                      </a:r>
                      <a:endParaRPr lang="en-US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dirty="0" smtClean="0">
                          <a:solidFill>
                            <a:schemeClr val="tx1"/>
                          </a:solidFill>
                        </a:rPr>
                        <a:t>Подход, ориентированный на индивидов</a:t>
                      </a:r>
                      <a:r>
                        <a:rPr lang="en-US" sz="2100" dirty="0" smtClean="0">
                          <a:solidFill>
                            <a:schemeClr val="tx1"/>
                          </a:solidFill>
                        </a:rPr>
                        <a:t> (person-centered approach)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144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Цель – найти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интегральные свойства (</a:t>
                      </a:r>
                      <a:r>
                        <a:rPr lang="ru-RU" b="0" dirty="0" smtClean="0">
                          <a:solidFill>
                            <a:srgbClr val="FF0000"/>
                          </a:solidFill>
                        </a:rPr>
                        <a:t>атрибуты)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, объединяющие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несколько сходных наблюдаемых переменных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Латентная переменная (например, фактор) –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непрерывная (интервальная)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Сравнение людей и групп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по степени выраженности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отдельных латентных  переменных, определение взаимосвязей с участием этих переменных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Цель – найти </a:t>
                      </a:r>
                      <a:r>
                        <a:rPr lang="ru-RU" b="0" dirty="0" smtClean="0">
                          <a:solidFill>
                            <a:srgbClr val="FF0000"/>
                          </a:solidFill>
                        </a:rPr>
                        <a:t>типы (классы) индивидов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, объединяющие людей, похожих 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набором значений по 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всем 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наблюдаемым переменным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Латентная переменная (типология) –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дискретная (номинальная или порядковая)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Сравнение людей и групп на основе их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принадлежности к тому или иному типу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 ценностных  систем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baseline="0" dirty="0" err="1" smtClean="0">
                          <a:solidFill>
                            <a:schemeClr val="tx1"/>
                          </a:solidFill>
                        </a:rPr>
                        <a:t>определе-ние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взаимосвязей с участием типологий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6921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dirty="0" smtClean="0">
                          <a:latin typeface="+mn-lt"/>
                        </a:rPr>
                        <a:t>ЭТИ ПОДХОДЫ ДОПОЛНЯЮТ ДРУГ ДРУГА </a:t>
                      </a:r>
                      <a:endParaRPr lang="en-US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438400" y="6377285"/>
            <a:ext cx="6705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 smtClean="0"/>
              <a:t>                     [</a:t>
            </a:r>
            <a:r>
              <a:rPr lang="en-US" sz="1600" i="1" dirty="0" err="1"/>
              <a:t>Muth</a:t>
            </a:r>
            <a:r>
              <a:rPr lang="ru-RU" sz="1600" i="1" dirty="0"/>
              <a:t>é</a:t>
            </a:r>
            <a:r>
              <a:rPr lang="en-US" sz="1600" i="1" dirty="0"/>
              <a:t>n and </a:t>
            </a:r>
            <a:r>
              <a:rPr lang="en-US" sz="1600" i="1" dirty="0" err="1"/>
              <a:t>Muth</a:t>
            </a:r>
            <a:r>
              <a:rPr lang="ru-RU" sz="1600" i="1" dirty="0"/>
              <a:t>é</a:t>
            </a:r>
            <a:r>
              <a:rPr lang="en-US" sz="1600" i="1" dirty="0"/>
              <a:t>n</a:t>
            </a:r>
            <a:r>
              <a:rPr lang="ru-RU" sz="1600" i="1" dirty="0"/>
              <a:t>, 2000; </a:t>
            </a:r>
            <a:r>
              <a:rPr lang="en-US" sz="1600" i="1" dirty="0"/>
              <a:t>Magnusson</a:t>
            </a:r>
            <a:r>
              <a:rPr lang="ru-RU" sz="1600" i="1" dirty="0"/>
              <a:t>, 2003; </a:t>
            </a:r>
            <a:r>
              <a:rPr lang="en-US" sz="1600" i="1" dirty="0"/>
              <a:t>Marsh et al</a:t>
            </a:r>
            <a:r>
              <a:rPr lang="ru-RU" sz="1600" i="1" dirty="0"/>
              <a:t>., 2009</a:t>
            </a:r>
            <a:r>
              <a:rPr lang="ru-RU" sz="1600" i="1" dirty="0" smtClean="0"/>
              <a:t>]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300390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794" name="Picture 2" descr="http://upload.wikimedia.org/wikipedia/commons/thumb/e/e5/KMeans-Gaussian-data.svg/434px-KMeans-Gaussian-data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6" b="15050"/>
          <a:stretch>
            <a:fillRect/>
          </a:stretch>
        </p:blipFill>
        <p:spPr bwMode="auto">
          <a:xfrm>
            <a:off x="1930400" y="711200"/>
            <a:ext cx="5410200" cy="544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1795" name="TextBox 1"/>
          <p:cNvSpPr txBox="1">
            <a:spLocks noChangeArrowheads="1"/>
          </p:cNvSpPr>
          <p:nvPr/>
        </p:nvSpPr>
        <p:spPr bwMode="auto">
          <a:xfrm>
            <a:off x="4267199" y="6362950"/>
            <a:ext cx="466395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ru-RU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Искусственные данные в </a:t>
            </a: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n-</a:t>
            </a:r>
            <a:r>
              <a:rPr lang="ru-RU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мерном пространстве</a:t>
            </a:r>
            <a:endParaRPr lang="en-US" alt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61796" name="TextBox 3"/>
          <p:cNvSpPr txBox="1">
            <a:spLocks noChangeArrowheads="1"/>
          </p:cNvSpPr>
          <p:nvPr/>
        </p:nvSpPr>
        <p:spPr bwMode="auto">
          <a:xfrm>
            <a:off x="4512469" y="890986"/>
            <a:ext cx="137550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ru-RU" altLang="en-US" dirty="0" smtClean="0">
                <a:solidFill>
                  <a:srgbClr val="000000"/>
                </a:solidFill>
              </a:rPr>
              <a:t>Фактор </a:t>
            </a:r>
            <a:r>
              <a:rPr lang="en-US" altLang="en-US" dirty="0" smtClean="0">
                <a:solidFill>
                  <a:srgbClr val="000000"/>
                </a:solidFill>
              </a:rPr>
              <a:t>1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61797" name="TextBox 4"/>
          <p:cNvSpPr txBox="1">
            <a:spLocks noChangeArrowheads="1"/>
          </p:cNvSpPr>
          <p:nvPr/>
        </p:nvSpPr>
        <p:spPr bwMode="auto">
          <a:xfrm>
            <a:off x="7016750" y="5056188"/>
            <a:ext cx="14160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ru-RU" altLang="en-US" dirty="0" smtClean="0">
                <a:solidFill>
                  <a:srgbClr val="000000"/>
                </a:solidFill>
              </a:rPr>
              <a:t>Фактор </a:t>
            </a:r>
            <a:r>
              <a:rPr lang="en-US" altLang="en-US" dirty="0" smtClean="0">
                <a:solidFill>
                  <a:srgbClr val="000000"/>
                </a:solidFill>
              </a:rPr>
              <a:t>2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61798" name="TextBox 5"/>
          <p:cNvSpPr txBox="1">
            <a:spLocks noChangeArrowheads="1"/>
          </p:cNvSpPr>
          <p:nvPr/>
        </p:nvSpPr>
        <p:spPr bwMode="auto">
          <a:xfrm>
            <a:off x="639763" y="4296142"/>
            <a:ext cx="138442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ru-RU" altLang="en-US" dirty="0" smtClean="0">
                <a:solidFill>
                  <a:srgbClr val="000000"/>
                </a:solidFill>
              </a:rPr>
              <a:t>Фактор </a:t>
            </a:r>
            <a:r>
              <a:rPr lang="en-US" altLang="en-US" dirty="0" smtClean="0">
                <a:solidFill>
                  <a:srgbClr val="000000"/>
                </a:solidFill>
              </a:rPr>
              <a:t>3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61799" name="TextBox 6"/>
          <p:cNvSpPr txBox="1">
            <a:spLocks noChangeArrowheads="1"/>
          </p:cNvSpPr>
          <p:nvPr/>
        </p:nvSpPr>
        <p:spPr bwMode="auto">
          <a:xfrm>
            <a:off x="1947863" y="1443038"/>
            <a:ext cx="1328737" cy="430212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ru-RU" altLang="en-US" b="1" dirty="0" smtClean="0">
                <a:solidFill>
                  <a:srgbClr val="FF0000"/>
                </a:solidFill>
              </a:rPr>
              <a:t>Класс</a:t>
            </a:r>
            <a:r>
              <a:rPr lang="en-US" altLang="en-US" b="1" dirty="0" smtClean="0">
                <a:solidFill>
                  <a:srgbClr val="FF0000"/>
                </a:solidFill>
              </a:rPr>
              <a:t> </a:t>
            </a:r>
            <a:r>
              <a:rPr lang="en-US" alt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61800" name="TextBox 7"/>
          <p:cNvSpPr txBox="1">
            <a:spLocks noChangeArrowheads="1"/>
          </p:cNvSpPr>
          <p:nvPr/>
        </p:nvSpPr>
        <p:spPr bwMode="auto">
          <a:xfrm>
            <a:off x="5351463" y="2598738"/>
            <a:ext cx="1257300" cy="43021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ru-RU" altLang="en-US" b="1" dirty="0" smtClean="0">
                <a:solidFill>
                  <a:srgbClr val="376092"/>
                </a:solidFill>
              </a:rPr>
              <a:t>Класс </a:t>
            </a:r>
            <a:r>
              <a:rPr lang="en-US" altLang="en-US" b="1" dirty="0" smtClean="0">
                <a:solidFill>
                  <a:srgbClr val="376092"/>
                </a:solidFill>
              </a:rPr>
              <a:t>2</a:t>
            </a:r>
            <a:endParaRPr lang="en-US" altLang="en-US" b="1" dirty="0">
              <a:solidFill>
                <a:srgbClr val="376092"/>
              </a:solidFill>
            </a:endParaRPr>
          </a:p>
        </p:txBody>
      </p:sp>
      <p:sp>
        <p:nvSpPr>
          <p:cNvPr id="161801" name="TextBox 8"/>
          <p:cNvSpPr txBox="1">
            <a:spLocks noChangeArrowheads="1"/>
          </p:cNvSpPr>
          <p:nvPr/>
        </p:nvSpPr>
        <p:spPr bwMode="auto">
          <a:xfrm>
            <a:off x="3213100" y="5486400"/>
            <a:ext cx="1257300" cy="430213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ru-RU" altLang="en-US" b="1" dirty="0" smtClean="0">
                <a:solidFill>
                  <a:srgbClr val="00B050"/>
                </a:solidFill>
              </a:rPr>
              <a:t>Класс</a:t>
            </a:r>
            <a:r>
              <a:rPr lang="en-US" altLang="en-US" b="1" dirty="0" smtClean="0">
                <a:solidFill>
                  <a:srgbClr val="00B050"/>
                </a:solidFill>
              </a:rPr>
              <a:t> </a:t>
            </a:r>
            <a:r>
              <a:rPr lang="en-US" altLang="en-US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61802" name="TextBox 9"/>
          <p:cNvSpPr txBox="1">
            <a:spLocks noChangeArrowheads="1"/>
          </p:cNvSpPr>
          <p:nvPr/>
        </p:nvSpPr>
        <p:spPr bwMode="auto">
          <a:xfrm>
            <a:off x="0" y="141288"/>
            <a:ext cx="902493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ru-RU" altLang="en-US" sz="2100" b="1" dirty="0" smtClean="0">
                <a:solidFill>
                  <a:srgbClr val="000000"/>
                </a:solidFill>
                <a:latin typeface="+mn-lt"/>
              </a:rPr>
              <a:t>Иллюстрация: п</a:t>
            </a:r>
            <a:r>
              <a:rPr lang="ru-RU" sz="2100" b="1" dirty="0" smtClean="0">
                <a:latin typeface="+mn-lt"/>
              </a:rPr>
              <a:t>одход, ориентированный </a:t>
            </a:r>
            <a:r>
              <a:rPr lang="ru-RU" sz="2100" b="1" dirty="0">
                <a:latin typeface="+mn-lt"/>
              </a:rPr>
              <a:t>на </a:t>
            </a:r>
            <a:r>
              <a:rPr lang="ru-RU" sz="2100" b="1" dirty="0" smtClean="0">
                <a:latin typeface="+mn-lt"/>
              </a:rPr>
              <a:t>группировку переменных,</a:t>
            </a:r>
            <a:r>
              <a:rPr lang="ru-RU" altLang="en-US" sz="2100" b="1" dirty="0" smtClean="0">
                <a:solidFill>
                  <a:srgbClr val="000000"/>
                </a:solidFill>
                <a:latin typeface="+mn-lt"/>
              </a:rPr>
              <a:t> и подход, ориентированный на  группировку индивидов</a:t>
            </a:r>
            <a:endParaRPr lang="en-US" altLang="en-US" sz="21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190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>Детальные описания ценностных классов с помощью исходных показателей Портретного вопросника Шварца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984"/>
          <a:stretch/>
        </p:blipFill>
        <p:spPr>
          <a:xfrm>
            <a:off x="164123" y="1817810"/>
            <a:ext cx="8904198" cy="48656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8812" y="6562968"/>
            <a:ext cx="2019300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506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b="1" dirty="0" smtClean="0">
                <a:ea typeface="ＭＳ Ｐゴシック" panose="020B0600070205080204" pitchFamily="34" charset="-128"/>
              </a:rPr>
              <a:t>Расположение ценностных классов на ценностной карте, европейская диагональ</a:t>
            </a:r>
            <a:endParaRPr lang="ru-RU" altLang="ru-RU" sz="2800" b="1" dirty="0" smtClean="0">
              <a:solidFill>
                <a:srgbClr val="FF33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95235" name="Rectangle 3"/>
          <p:cNvSpPr>
            <a:spLocks noGrp="1"/>
          </p:cNvSpPr>
          <p:nvPr>
            <p:ph type="body" idx="1"/>
          </p:nvPr>
        </p:nvSpPr>
        <p:spPr>
          <a:xfrm>
            <a:off x="268287" y="1553902"/>
            <a:ext cx="8607425" cy="51246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/>
          <a:lstStyle/>
          <a:p>
            <a:pPr algn="just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ru-RU" sz="2800" dirty="0" smtClean="0">
                <a:ea typeface="ＭＳ Ｐゴシック" panose="020B0600070205080204" pitchFamily="34" charset="-128"/>
              </a:rPr>
              <a:t>		</a:t>
            </a:r>
            <a:r>
              <a:rPr lang="en-US" altLang="ru-RU" sz="2400" dirty="0" smtClean="0">
                <a:ea typeface="ＭＳ Ｐゴシック" panose="020B0600070205080204" pitchFamily="34" charset="-128"/>
              </a:rPr>
              <a:t>1. </a:t>
            </a:r>
            <a:r>
              <a:rPr lang="ru-RU" altLang="ru-RU" sz="2400" dirty="0" smtClean="0">
                <a:ea typeface="ＭＳ Ｐゴシック" panose="020B0600070205080204" pitchFamily="34" charset="-128"/>
              </a:rPr>
              <a:t>Зоны сгущения индивидов (=ценностные классы)</a:t>
            </a:r>
            <a:r>
              <a:rPr lang="en-US" altLang="ru-RU" sz="2400" dirty="0" smtClean="0">
                <a:ea typeface="ＭＳ Ｐゴシック" panose="020B0600070205080204" pitchFamily="34" charset="-128"/>
              </a:rPr>
              <a:t> </a:t>
            </a:r>
            <a:r>
              <a:rPr lang="ru-RU" altLang="ru-RU" sz="2400" dirty="0" smtClean="0">
                <a:ea typeface="ＭＳ Ｐゴシック" panose="020B0600070205080204" pitchFamily="34" charset="-128"/>
              </a:rPr>
              <a:t>приблизительно соответствуют сочетанию крайних значений обеих ценностных осей. Заполнены три из четырех углов ценностной карты</a:t>
            </a:r>
            <a:r>
              <a:rPr lang="en-US" altLang="ru-RU" sz="2400" dirty="0" smtClean="0">
                <a:ea typeface="ＭＳ Ｐゴシック" panose="020B0600070205080204" pitchFamily="34" charset="-128"/>
              </a:rPr>
              <a:t>. </a:t>
            </a:r>
          </a:p>
          <a:p>
            <a:pPr algn="just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ru-RU" sz="2400" dirty="0" smtClean="0">
                <a:ea typeface="ＭＳ Ｐゴシック" panose="020B0600070205080204" pitchFamily="34" charset="-128"/>
              </a:rPr>
              <a:t>		2. </a:t>
            </a:r>
            <a:r>
              <a:rPr lang="ru-RU" altLang="ru-RU" sz="2400" dirty="0" smtClean="0">
                <a:ea typeface="ＭＳ Ｐゴシック" panose="020B0600070205080204" pitchFamily="34" charset="-128"/>
              </a:rPr>
              <a:t>В Европе нет ценностного класса, сочетающего сильное предпочтение Сохранения Открытости с сильным же предпочтением Самоутверждения  Заботе - левый нижний угол ценностной карты остается свободным. </a:t>
            </a:r>
          </a:p>
          <a:p>
            <a:pPr algn="just">
              <a:lnSpc>
                <a:spcPct val="80000"/>
              </a:lnSpc>
              <a:buNone/>
            </a:pPr>
            <a:r>
              <a:rPr lang="en-US" altLang="ru-RU" sz="2400" dirty="0" smtClean="0">
                <a:ea typeface="ＭＳ Ｐゴシック" panose="020B0600070205080204" pitchFamily="34" charset="-128"/>
              </a:rPr>
              <a:t>		3. </a:t>
            </a:r>
            <a:r>
              <a:rPr lang="ru-RU" altLang="ru-RU" sz="2400" dirty="0" smtClean="0">
                <a:ea typeface="ＭＳ Ｐゴシック" panose="020B0600070205080204" pitchFamily="34" charset="-128"/>
              </a:rPr>
              <a:t>Ч</a:t>
            </a:r>
            <a:r>
              <a:rPr lang="ru-RU" sz="2400" dirty="0" smtClean="0"/>
              <a:t>етыре </a:t>
            </a:r>
            <a:r>
              <a:rPr lang="ru-RU" sz="2400" dirty="0"/>
              <a:t>ценностных типа, объединяющие более 80% европейского населения, расположены вдоль линии, идущей из левого верхнего угла </a:t>
            </a:r>
            <a:r>
              <a:rPr lang="ru-RU" sz="2400" dirty="0" smtClean="0"/>
              <a:t>ценностной карты в ее </a:t>
            </a:r>
            <a:r>
              <a:rPr lang="ru-RU" sz="2400" dirty="0"/>
              <a:t>нижний правый угол. На </a:t>
            </a:r>
            <a:r>
              <a:rPr lang="ru-RU" sz="2400" dirty="0" smtClean="0"/>
              <a:t>противоположных концах </a:t>
            </a:r>
            <a:r>
              <a:rPr lang="ru-RU" sz="2400" dirty="0"/>
              <a:t>этой европейской диагонали </a:t>
            </a:r>
            <a:r>
              <a:rPr lang="ru-RU" sz="2400" dirty="0" smtClean="0"/>
              <a:t>расположены ценностные классы Сильной </a:t>
            </a:r>
            <a:r>
              <a:rPr lang="ru-RU" sz="2400" dirty="0"/>
              <a:t>социальной </a:t>
            </a:r>
            <a:r>
              <a:rPr lang="ru-RU" sz="2400" dirty="0" smtClean="0"/>
              <a:t>и Сильной индивидуалистической ориентации</a:t>
            </a:r>
            <a:r>
              <a:rPr lang="ru-RU" sz="2400" dirty="0"/>
              <a:t>. </a:t>
            </a:r>
            <a:r>
              <a:rPr lang="ru-RU" sz="2400" dirty="0" smtClean="0"/>
              <a:t>В промежутке между ними расположены классы </a:t>
            </a:r>
            <a:r>
              <a:rPr lang="ru-RU" sz="2400" dirty="0"/>
              <a:t>Слабой социальной и Слабой индивидуалистической ориентации.   </a:t>
            </a:r>
            <a:r>
              <a:rPr lang="ru-RU" sz="2400" dirty="0" smtClean="0">
                <a:effectLst/>
              </a:rPr>
              <a:t> </a:t>
            </a:r>
            <a:endParaRPr lang="ru-RU" altLang="ru-RU" sz="2400" dirty="0" smtClean="0">
              <a:ea typeface="ＭＳ Ｐゴシック" panose="020B0600070205080204" pitchFamily="34" charset="-128"/>
            </a:endParaRPr>
          </a:p>
          <a:p>
            <a:pPr algn="just">
              <a:lnSpc>
                <a:spcPct val="80000"/>
              </a:lnSpc>
              <a:buFont typeface="Arial" panose="020B0604020202020204" pitchFamily="34" charset="0"/>
              <a:buNone/>
            </a:pPr>
            <a:endParaRPr lang="ru-RU" altLang="ru-RU" sz="2800" b="1" i="1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159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Класс ценностей Роста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2400" dirty="0" smtClean="0">
                <a:ea typeface="Times New Roman" panose="02020603050405020304" pitchFamily="18" charset="0"/>
              </a:rPr>
              <a:t>       Еще один (пятый) ценностный </a:t>
            </a:r>
            <a:r>
              <a:rPr lang="ru-RU" sz="2400" dirty="0">
                <a:ea typeface="Times New Roman" panose="02020603050405020304" pitchFamily="18" charset="0"/>
              </a:rPr>
              <a:t>класс расположен </a:t>
            </a:r>
            <a:r>
              <a:rPr lang="ru-RU" sz="2400" i="1" dirty="0">
                <a:ea typeface="Times New Roman" panose="02020603050405020304" pitchFamily="18" charset="0"/>
              </a:rPr>
              <a:t>вне </a:t>
            </a:r>
            <a:r>
              <a:rPr lang="ru-RU" sz="2400" i="1" dirty="0" smtClean="0">
                <a:ea typeface="Times New Roman" panose="02020603050405020304" pitchFamily="18" charset="0"/>
              </a:rPr>
              <a:t>европейской диагонали</a:t>
            </a:r>
            <a:r>
              <a:rPr lang="ru-RU" sz="2400" dirty="0">
                <a:ea typeface="Times New Roman" panose="02020603050405020304" pitchFamily="18" charset="0"/>
              </a:rPr>
              <a:t>, оказавшиеся в нем индивиды сочетают максимальное предпочтение Открытости Сохранению с максимальным же предпочтением Заботы Самоутверждению. Это </a:t>
            </a:r>
            <a:r>
              <a:rPr lang="ru-RU" sz="2400" dirty="0" smtClean="0">
                <a:ea typeface="Times New Roman" panose="02020603050405020304" pitchFamily="18" charset="0"/>
              </a:rPr>
              <a:t>отличает </a:t>
            </a:r>
            <a:r>
              <a:rPr lang="ru-RU" sz="2400" dirty="0">
                <a:ea typeface="Times New Roman" panose="02020603050405020304" pitchFamily="18" charset="0"/>
              </a:rPr>
              <a:t>их от любого из четырех типов, расположенных на ценностной диагонали, где подобное сочетание ценностных предпочтений невозможно. </a:t>
            </a:r>
            <a:r>
              <a:rPr lang="ru-RU" sz="2400" dirty="0" smtClean="0">
                <a:ea typeface="Times New Roman" panose="02020603050405020304" pitchFamily="18" charset="0"/>
              </a:rPr>
              <a:t>Мы назвали его </a:t>
            </a:r>
            <a:r>
              <a:rPr lang="ru-RU" sz="2400" dirty="0">
                <a:ea typeface="Times New Roman" panose="02020603050405020304" pitchFamily="18" charset="0"/>
              </a:rPr>
              <a:t>классом Ценностей роста – в соответствии с обозначением характерного для него сочетания предпочтений в круге </a:t>
            </a:r>
            <a:r>
              <a:rPr lang="ru-RU" sz="2400" dirty="0" smtClean="0">
                <a:ea typeface="Times New Roman" panose="02020603050405020304" pitchFamily="18" charset="0"/>
              </a:rPr>
              <a:t>Шварца.</a:t>
            </a:r>
            <a:endParaRPr lang="ru-RU" sz="2400" dirty="0"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0114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TextBox 4"/>
          <p:cNvSpPr txBox="1">
            <a:spLocks noChangeArrowheads="1"/>
          </p:cNvSpPr>
          <p:nvPr/>
        </p:nvSpPr>
        <p:spPr bwMode="auto">
          <a:xfrm>
            <a:off x="6588125" y="4292600"/>
            <a:ext cx="22320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fontAlgn="base" hangingPunct="1">
              <a:spcBef>
                <a:spcPts val="300"/>
              </a:spcBef>
              <a:spcAft>
                <a:spcPct val="0"/>
              </a:spcAft>
              <a:buFontTx/>
              <a:buNone/>
            </a:pPr>
            <a:endParaRPr lang="en-US" altLang="en-US" sz="1400" smtClean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68963" name="TextBox 5"/>
          <p:cNvSpPr txBox="1">
            <a:spLocks noChangeArrowheads="1"/>
          </p:cNvSpPr>
          <p:nvPr/>
        </p:nvSpPr>
        <p:spPr bwMode="auto">
          <a:xfrm>
            <a:off x="6572250" y="4000500"/>
            <a:ext cx="21431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fontAlgn="base" hangingPunct="1">
              <a:spcBef>
                <a:spcPts val="300"/>
              </a:spcBef>
              <a:spcAft>
                <a:spcPct val="0"/>
              </a:spcAft>
              <a:buFontTx/>
              <a:buNone/>
            </a:pPr>
            <a:endParaRPr lang="en-US" altLang="en-US" sz="1400" smtClean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68964" name="TextBox 7"/>
          <p:cNvSpPr txBox="1">
            <a:spLocks noChangeArrowheads="1"/>
          </p:cNvSpPr>
          <p:nvPr/>
        </p:nvSpPr>
        <p:spPr bwMode="auto">
          <a:xfrm>
            <a:off x="6588125" y="3213100"/>
            <a:ext cx="21431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fontAlgn="base" hangingPunct="1">
              <a:spcBef>
                <a:spcPts val="300"/>
              </a:spcBef>
              <a:spcAft>
                <a:spcPct val="0"/>
              </a:spcAft>
              <a:buFontTx/>
              <a:buNone/>
            </a:pPr>
            <a:endParaRPr lang="en-US" altLang="en-US" sz="1400" smtClean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68965" name="Rectangle 14"/>
          <p:cNvSpPr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en-US" sz="2400" b="1" dirty="0" smtClean="0">
                <a:solidFill>
                  <a:srgbClr val="000000"/>
                </a:solidFill>
                <a:cs typeface="Arial" panose="020B0604020202020204" pitchFamily="34" charset="0"/>
              </a:rPr>
              <a:t>ПРЕДИКТОРЫ ЧЛЕНСТВА В ЦЕННОСТНЫХ КЛАССАХ НА ИНДИВИДУАЛЬНОМ УРОВНЕ </a:t>
            </a:r>
            <a:endParaRPr lang="en-US" altLang="en-US" sz="2400" b="1" dirty="0" smtClean="0">
              <a:solidFill>
                <a:srgbClr val="FF3300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/>
          </p:nvPr>
        </p:nvGraphicFramePr>
        <p:xfrm>
          <a:off x="1551539" y="814760"/>
          <a:ext cx="5624233" cy="540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ounded Rectangular Callout 1"/>
          <p:cNvSpPr/>
          <p:nvPr/>
        </p:nvSpPr>
        <p:spPr>
          <a:xfrm>
            <a:off x="304800" y="711200"/>
            <a:ext cx="2628900" cy="1103313"/>
          </a:xfrm>
          <a:prstGeom prst="wedgeRoundRectCallout">
            <a:avLst>
              <a:gd name="adj1" fmla="val 62862"/>
              <a:gd name="adj2" fmla="val 51562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white"/>
                </a:solidFill>
              </a:rPr>
              <a:t>the oldest;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white"/>
                </a:solidFill>
              </a:rPr>
              <a:t>the least educated;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white"/>
                </a:solidFill>
              </a:rPr>
              <a:t>lower social class;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white"/>
                </a:solidFill>
              </a:rPr>
              <a:t>more females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6858000" y="3714750"/>
            <a:ext cx="2286000" cy="1581150"/>
          </a:xfrm>
          <a:prstGeom prst="wedgeRoundRectCallout">
            <a:avLst>
              <a:gd name="adj1" fmla="val -60947"/>
              <a:gd name="adj2" fmla="val 24712"/>
              <a:gd name="adj3" fmla="val 16667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white"/>
                </a:solidFill>
              </a:rPr>
              <a:t>Younger;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white"/>
                </a:solidFill>
              </a:rPr>
              <a:t>More males;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white"/>
                </a:solidFill>
              </a:rPr>
              <a:t>A little more educated and more higher-class parents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6572250" y="1814513"/>
            <a:ext cx="2457450" cy="1247775"/>
          </a:xfrm>
          <a:prstGeom prst="wedgeRoundRectCallout">
            <a:avLst>
              <a:gd name="adj1" fmla="val -45953"/>
              <a:gd name="adj2" fmla="val -69038"/>
              <a:gd name="adj3" fmla="val 1666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white"/>
                </a:solidFill>
              </a:rPr>
              <a:t>Younger;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white"/>
                </a:solidFill>
              </a:rPr>
              <a:t>Highly educated;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white"/>
                </a:solidFill>
              </a:rPr>
              <a:t>Higher-class parents</a:t>
            </a:r>
          </a:p>
        </p:txBody>
      </p:sp>
    </p:spTree>
    <p:extLst>
      <p:ext uri="{BB962C8B-B14F-4D97-AF65-F5344CB8AC3E}">
        <p14:creationId xmlns:p14="http://schemas.microsoft.com/office/powerpoint/2010/main" val="42907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/>
              <a:t>Предположения о результатах сравнения России с другими европейскими  странами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4099" name="Rectangle 3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Autofit/>
          </a:bodyPr>
          <a:lstStyle/>
          <a:p>
            <a:pPr marL="717550" indent="-717550" algn="just">
              <a:buAutoNum type="arabicParenR"/>
            </a:pPr>
            <a:r>
              <a:rPr lang="ru-RU" sz="2200" dirty="0" smtClean="0"/>
              <a:t>Сравнение России с другими странами по долям ценностных типов, в целом, </a:t>
            </a:r>
            <a:r>
              <a:rPr lang="ru-RU" sz="2200" dirty="0"/>
              <a:t>подтвердит выводы, </a:t>
            </a:r>
            <a:r>
              <a:rPr lang="ru-RU" sz="2200" dirty="0" smtClean="0"/>
              <a:t>полученные </a:t>
            </a:r>
            <a:r>
              <a:rPr lang="ru-RU" sz="2200" dirty="0"/>
              <a:t>при использовании </a:t>
            </a:r>
            <a:r>
              <a:rPr lang="ru-RU" sz="2200" dirty="0" smtClean="0"/>
              <a:t>ценностных непрерывных переменных, но вскроет также и новые системные эффекты.</a:t>
            </a:r>
          </a:p>
          <a:p>
            <a:pPr marL="742950" indent="-742950">
              <a:buAutoNum type="arabicParenR" startAt="2"/>
            </a:pPr>
            <a:r>
              <a:rPr lang="ru-RU" sz="2200" dirty="0" smtClean="0"/>
              <a:t>Как и другие европейские страны, население </a:t>
            </a:r>
            <a:r>
              <a:rPr lang="ru-RU" sz="2200" dirty="0"/>
              <a:t>России </a:t>
            </a:r>
            <a:r>
              <a:rPr lang="ru-RU" sz="2200" dirty="0" smtClean="0"/>
              <a:t>является ценностно разнородным, в </a:t>
            </a:r>
            <a:r>
              <a:rPr lang="ru-RU" sz="2200" dirty="0"/>
              <a:t>его составе имеются те же ценностные типы, что и в других европейских странах. </a:t>
            </a:r>
            <a:endParaRPr lang="ru-RU" sz="2200" dirty="0" smtClean="0"/>
          </a:p>
          <a:p>
            <a:pPr marL="717550" indent="-717550">
              <a:buNone/>
            </a:pPr>
            <a:r>
              <a:rPr lang="ru-RU" altLang="en-US" sz="2200" dirty="0" smtClean="0"/>
              <a:t>3) 	«Россия </a:t>
            </a:r>
            <a:r>
              <a:rPr lang="ru-RU" altLang="en-US" sz="2200" dirty="0"/>
              <a:t>– обычная страна» (</a:t>
            </a:r>
            <a:r>
              <a:rPr lang="en-US" altLang="en-US" sz="2200" dirty="0"/>
              <a:t>Andrei </a:t>
            </a:r>
            <a:r>
              <a:rPr lang="en-US" altLang="en-US" sz="2200" dirty="0" err="1"/>
              <a:t>Shleifer</a:t>
            </a:r>
            <a:r>
              <a:rPr lang="en-US" altLang="en-US" sz="2200" dirty="0"/>
              <a:t>, Daniel </a:t>
            </a:r>
            <a:r>
              <a:rPr lang="en-US" altLang="en-US" sz="2200" dirty="0" err="1"/>
              <a:t>Treisman</a:t>
            </a:r>
            <a:r>
              <a:rPr lang="ru-RU" altLang="en-US" sz="2200" dirty="0"/>
              <a:t>, 2004, 2014): </a:t>
            </a:r>
            <a:r>
              <a:rPr lang="ru-RU" sz="2200" dirty="0"/>
              <a:t>Социокультурные процессы, происходящие в России, подчиняются закономерностям, общим для различных стран мира. Россия – обычная страна, такая же, как и другие страны с похожим уровнем экономического и политического </a:t>
            </a:r>
            <a:r>
              <a:rPr lang="ru-RU" sz="2200" dirty="0" smtClean="0"/>
              <a:t>развития.</a:t>
            </a:r>
          </a:p>
          <a:p>
            <a:pPr marL="0" indent="0">
              <a:buNone/>
            </a:pPr>
            <a:endParaRPr lang="ru-RU" sz="2200" dirty="0"/>
          </a:p>
          <a:p>
            <a:pPr marL="742950" indent="-742950">
              <a:buAutoNum type="arabicParenR" startAt="4"/>
            </a:pPr>
            <a:endParaRPr lang="ru-RU" sz="2100" dirty="0"/>
          </a:p>
          <a:p>
            <a:endParaRPr lang="ru-RU" sz="2100" dirty="0"/>
          </a:p>
          <a:p>
            <a:pPr marL="609600" indent="-609600" algn="just">
              <a:buAutoNum type="arabicParenR"/>
            </a:pPr>
            <a:endParaRPr lang="en-US" altLang="en-US" sz="2100" dirty="0"/>
          </a:p>
          <a:p>
            <a:pPr marL="609600" indent="-609600" algn="ctr">
              <a:buFont typeface="Arial" panose="020B0604020202020204" pitchFamily="34" charset="0"/>
              <a:buNone/>
            </a:pPr>
            <a:endParaRPr lang="ru-RU" altLang="en-US" sz="2100" dirty="0" smtClean="0"/>
          </a:p>
        </p:txBody>
      </p:sp>
    </p:spTree>
    <p:extLst>
      <p:ext uri="{BB962C8B-B14F-4D97-AF65-F5344CB8AC3E}">
        <p14:creationId xmlns:p14="http://schemas.microsoft.com/office/powerpoint/2010/main" val="2911135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 algn="ctr">
              <a:buNone/>
            </a:pPr>
            <a:r>
              <a:rPr lang="en-US" sz="4000" b="1" dirty="0" smtClean="0"/>
              <a:t>I. </a:t>
            </a:r>
            <a:r>
              <a:rPr lang="ru-RU" sz="4000" b="1" dirty="0" smtClean="0"/>
              <a:t>В </a:t>
            </a:r>
            <a:r>
              <a:rPr lang="ru-RU" sz="4000" b="1" dirty="0" err="1" smtClean="0"/>
              <a:t>В</a:t>
            </a:r>
            <a:r>
              <a:rPr lang="ru-RU" sz="4000" b="1" dirty="0" smtClean="0"/>
              <a:t> Е Д Е Н И Е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94261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Наши предположения</a:t>
            </a:r>
            <a:endParaRPr lang="ru-RU" dirty="0"/>
          </a:p>
        </p:txBody>
      </p:sp>
      <p:sp>
        <p:nvSpPr>
          <p:cNvPr id="4099" name="Rectangle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09600" indent="-609600" algn="just">
              <a:buNone/>
            </a:pPr>
            <a:r>
              <a:rPr lang="ru-RU" altLang="en-US" sz="3500" dirty="0" smtClean="0"/>
              <a:t>1) </a:t>
            </a:r>
            <a:r>
              <a:rPr lang="ru-RU" altLang="en-US" sz="3500" dirty="0"/>
              <a:t>«Россия – обычная страна» </a:t>
            </a:r>
            <a:r>
              <a:rPr lang="ru-RU" altLang="en-US" sz="3500" dirty="0" smtClean="0"/>
              <a:t>(</a:t>
            </a:r>
            <a:r>
              <a:rPr lang="en-US" altLang="en-US" sz="3500" dirty="0" smtClean="0"/>
              <a:t>Andrei </a:t>
            </a:r>
            <a:r>
              <a:rPr lang="en-US" altLang="en-US" sz="3500" dirty="0" err="1"/>
              <a:t>Shleifer</a:t>
            </a:r>
            <a:r>
              <a:rPr lang="en-US" altLang="en-US" sz="3500" dirty="0"/>
              <a:t>, Daniel </a:t>
            </a:r>
            <a:r>
              <a:rPr lang="en-US" altLang="en-US" sz="3500" dirty="0" err="1" smtClean="0"/>
              <a:t>Treisman</a:t>
            </a:r>
            <a:r>
              <a:rPr lang="ru-RU" altLang="en-US" sz="3500" dirty="0" smtClean="0"/>
              <a:t>, 2004, 2014: </a:t>
            </a:r>
            <a:r>
              <a:rPr lang="ru-RU" sz="2600" dirty="0" smtClean="0"/>
              <a:t>Социокультурные </a:t>
            </a:r>
            <a:r>
              <a:rPr lang="ru-RU" sz="2600" dirty="0"/>
              <a:t>процессы, происходящие в России, подчиняются закономерностям, общим для различных стран мира. Россия – обычная страна, такая же, как и другие страны с похожим уровнем экономического и политического развития</a:t>
            </a:r>
            <a:endParaRPr lang="en-US" altLang="en-US" sz="2600" dirty="0"/>
          </a:p>
          <a:p>
            <a:pPr marL="609600" indent="-609600" algn="ctr">
              <a:buFont typeface="Arial" panose="020B0604020202020204" pitchFamily="34" charset="0"/>
              <a:buNone/>
            </a:pPr>
            <a:endParaRPr lang="ru-RU" altLang="en-US" sz="3500" dirty="0" smtClean="0"/>
          </a:p>
          <a:p>
            <a:pPr marL="609600" indent="-609600">
              <a:buFont typeface="Arial" panose="020B0604020202020204" pitchFamily="34" charset="0"/>
              <a:buNone/>
            </a:pPr>
            <a:r>
              <a:rPr lang="en-US" altLang="en-US" sz="3500" dirty="0" smtClean="0"/>
              <a:t>(1) Normal country </a:t>
            </a:r>
            <a:r>
              <a:rPr lang="ru-RU" altLang="en-US" sz="3500" dirty="0" smtClean="0"/>
              <a:t>// </a:t>
            </a:r>
            <a:r>
              <a:rPr lang="en-US" altLang="en-US" sz="3500" dirty="0" smtClean="0"/>
              <a:t>Foreign Affairs, 2004;</a:t>
            </a:r>
            <a:r>
              <a:rPr lang="ru-RU" altLang="en-US" sz="3500" dirty="0" smtClean="0"/>
              <a:t> </a:t>
            </a:r>
            <a:endParaRPr lang="en-US" altLang="en-US" sz="3500" dirty="0" smtClean="0"/>
          </a:p>
          <a:p>
            <a:pPr marL="609600" indent="-609600">
              <a:buFont typeface="Arial" panose="020B0604020202020204" pitchFamily="34" charset="0"/>
              <a:buNone/>
            </a:pPr>
            <a:r>
              <a:rPr lang="en-US" altLang="en-US" sz="3500" dirty="0" smtClean="0"/>
              <a:t>(2) Normal countries </a:t>
            </a:r>
            <a:r>
              <a:rPr lang="ru-RU" altLang="en-US" sz="3500" dirty="0" smtClean="0"/>
              <a:t>// </a:t>
            </a:r>
            <a:r>
              <a:rPr lang="en-US" altLang="en-US" sz="3500" dirty="0" smtClean="0"/>
              <a:t>Foreign Affairs, 2014</a:t>
            </a:r>
            <a:endParaRPr lang="ru-RU" altLang="en-US" sz="3500" dirty="0" smtClean="0"/>
          </a:p>
          <a:p>
            <a:pPr marL="609600" indent="-609600" algn="ctr">
              <a:buFont typeface="Arial" panose="020B0604020202020204" pitchFamily="34" charset="0"/>
              <a:buNone/>
            </a:pPr>
            <a:endParaRPr lang="ru-RU" altLang="en-US" sz="2400" b="1" dirty="0" smtClean="0"/>
          </a:p>
          <a:p>
            <a:pPr marL="609600" indent="-609600" algn="ctr">
              <a:buFont typeface="Arial" panose="020B0604020202020204" pitchFamily="34" charset="0"/>
              <a:buNone/>
            </a:pPr>
            <a:r>
              <a:rPr lang="ru-RU" altLang="en-US" sz="2400" b="1" dirty="0" smtClean="0"/>
              <a:t>Андрей </a:t>
            </a:r>
            <a:r>
              <a:rPr lang="ru-RU" altLang="en-US" sz="2400" b="1" dirty="0" err="1" smtClean="0"/>
              <a:t>Шлейфер</a:t>
            </a:r>
            <a:r>
              <a:rPr lang="ru-RU" altLang="en-US" sz="2400" b="1" dirty="0" smtClean="0"/>
              <a:t>, </a:t>
            </a:r>
            <a:r>
              <a:rPr lang="ru-RU" altLang="en-US" sz="2400" b="1" dirty="0" err="1" smtClean="0"/>
              <a:t>Даниел</a:t>
            </a:r>
            <a:r>
              <a:rPr lang="ru-RU" altLang="en-US" sz="2400" b="1" dirty="0" smtClean="0"/>
              <a:t> </a:t>
            </a:r>
            <a:r>
              <a:rPr lang="ru-RU" altLang="en-US" sz="2400" b="1" dirty="0" err="1" smtClean="0"/>
              <a:t>Трейзман</a:t>
            </a:r>
            <a:r>
              <a:rPr lang="ru-RU" altLang="en-US" sz="2400" b="1" dirty="0" smtClean="0"/>
              <a:t>. Россия – нормальная страна//Россия в глобальной политике. № 2, Март - Апрель 2004</a:t>
            </a:r>
          </a:p>
        </p:txBody>
      </p:sp>
    </p:spTree>
    <p:extLst>
      <p:ext uri="{BB962C8B-B14F-4D97-AF65-F5344CB8AC3E}">
        <p14:creationId xmlns:p14="http://schemas.microsoft.com/office/powerpoint/2010/main" val="817450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0"/>
            <a:ext cx="7056437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Box 9"/>
          <p:cNvSpPr txBox="1">
            <a:spLocks noChangeArrowheads="1"/>
          </p:cNvSpPr>
          <p:nvPr/>
        </p:nvSpPr>
        <p:spPr bwMode="auto">
          <a:xfrm>
            <a:off x="7740650" y="5876925"/>
            <a:ext cx="161925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300"/>
              </a:spcBef>
              <a:buFontTx/>
              <a:buNone/>
            </a:pPr>
            <a:r>
              <a:rPr lang="ru-RU" altLang="en-US" sz="1400" b="1"/>
              <a:t>Европейское социальное исследование</a:t>
            </a:r>
            <a:r>
              <a:rPr lang="en-US" altLang="en-US" sz="1400" b="1"/>
              <a:t>,</a:t>
            </a:r>
            <a:r>
              <a:rPr lang="ru-RU" altLang="en-US" sz="1400" b="1"/>
              <a:t> </a:t>
            </a:r>
            <a:r>
              <a:rPr lang="en-US" altLang="en-US" sz="1400" b="1"/>
              <a:t>20</a:t>
            </a:r>
            <a:r>
              <a:rPr lang="ru-RU" altLang="en-US" sz="1400" b="1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19778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0"/>
            <a:ext cx="7056437" cy="693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9"/>
          <p:cNvSpPr txBox="1">
            <a:spLocks noChangeArrowheads="1"/>
          </p:cNvSpPr>
          <p:nvPr/>
        </p:nvSpPr>
        <p:spPr bwMode="auto">
          <a:xfrm>
            <a:off x="7740650" y="5876925"/>
            <a:ext cx="161925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300"/>
              </a:spcBef>
              <a:buFontTx/>
              <a:buNone/>
            </a:pPr>
            <a:r>
              <a:rPr lang="ru-RU" altLang="en-US" sz="1400" b="1"/>
              <a:t>Европейское социальное исследование</a:t>
            </a:r>
            <a:r>
              <a:rPr lang="en-US" altLang="en-US" sz="1400" b="1"/>
              <a:t>,</a:t>
            </a:r>
            <a:r>
              <a:rPr lang="ru-RU" altLang="en-US" sz="1400" b="1"/>
              <a:t> </a:t>
            </a:r>
            <a:r>
              <a:rPr lang="en-US" altLang="en-US" sz="1400" b="1"/>
              <a:t>20</a:t>
            </a:r>
            <a:r>
              <a:rPr lang="ru-RU" altLang="en-US" sz="1400" b="1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2512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059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9"/>
          <p:cNvSpPr txBox="1">
            <a:spLocks noChangeArrowheads="1"/>
          </p:cNvSpPr>
          <p:nvPr/>
        </p:nvSpPr>
        <p:spPr bwMode="auto">
          <a:xfrm>
            <a:off x="5508625" y="6597650"/>
            <a:ext cx="38512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300"/>
              </a:spcBef>
              <a:buFontTx/>
              <a:buNone/>
            </a:pPr>
            <a:r>
              <a:rPr lang="ru-RU" altLang="en-US" sz="1400" b="1"/>
              <a:t>Европейское социальное исследование</a:t>
            </a:r>
            <a:r>
              <a:rPr lang="en-US" altLang="en-US" sz="1400" b="1"/>
              <a:t>,</a:t>
            </a:r>
            <a:r>
              <a:rPr lang="ru-RU" altLang="en-US" sz="1400" b="1"/>
              <a:t> </a:t>
            </a:r>
            <a:r>
              <a:rPr lang="en-US" altLang="en-US" sz="1400" b="1"/>
              <a:t>20</a:t>
            </a:r>
            <a:r>
              <a:rPr lang="ru-RU" altLang="en-US" sz="1400" b="1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09874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8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altLang="ru-RU" sz="3600" smtClean="0"/>
              <a:t>Разности между средними значениями ценностей по странам</a:t>
            </a:r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328398" y="1780207"/>
          <a:ext cx="4093105" cy="4775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4505965" y="1792907"/>
          <a:ext cx="4158845" cy="4775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7377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3" cstate="print"/>
          <a:srcRect l="28484" t="44373" r="67597" b="37254"/>
          <a:stretch>
            <a:fillRect/>
          </a:stretch>
        </p:blipFill>
        <p:spPr bwMode="auto">
          <a:xfrm>
            <a:off x="6235727" y="2219317"/>
            <a:ext cx="507209" cy="15001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0" h="0"/>
            <a:contourClr>
              <a:srgbClr val="FFFFFF"/>
            </a:contourClr>
          </a:sp3d>
        </p:spPr>
      </p:pic>
      <p:sp>
        <p:nvSpPr>
          <p:cNvPr id="30723" name="TextBox 7"/>
          <p:cNvSpPr txBox="1">
            <a:spLocks noChangeArrowheads="1"/>
          </p:cNvSpPr>
          <p:nvPr/>
        </p:nvSpPr>
        <p:spPr bwMode="auto">
          <a:xfrm>
            <a:off x="7200900" y="4406900"/>
            <a:ext cx="1979613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defRPr/>
            </a:pPr>
            <a:r>
              <a:rPr lang="ru-RU" altLang="en-US" sz="1400" dirty="0" smtClean="0">
                <a:latin typeface="+mn-lt"/>
              </a:rPr>
              <a:t>Западная Европа</a:t>
            </a:r>
            <a:endParaRPr lang="en-US" altLang="en-US" sz="1400" dirty="0" smtClean="0">
              <a:latin typeface="+mn-lt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ru-RU" altLang="en-US" sz="1400" dirty="0" smtClean="0">
                <a:latin typeface="+mn-lt"/>
              </a:rPr>
              <a:t>Скандинавия</a:t>
            </a:r>
            <a:endParaRPr lang="en-US" altLang="en-US" sz="1400" dirty="0" smtClean="0">
              <a:latin typeface="+mn-lt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ru-RU" altLang="en-US" sz="1400" dirty="0" smtClean="0">
                <a:latin typeface="+mn-lt"/>
              </a:rPr>
              <a:t>Средиземноморье</a:t>
            </a:r>
            <a:endParaRPr lang="en-US" altLang="en-US" sz="1400" dirty="0" smtClean="0">
              <a:latin typeface="+mn-lt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ru-RU" altLang="en-US" sz="1400" dirty="0" smtClean="0">
                <a:latin typeface="+mn-lt"/>
              </a:rPr>
              <a:t>Посткоммунистическая Восточная и Центральная Европа</a:t>
            </a:r>
          </a:p>
        </p:txBody>
      </p:sp>
      <p:pic>
        <p:nvPicPr>
          <p:cNvPr id="8196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2" t="584" r="1025" b="1205"/>
          <a:stretch>
            <a:fillRect/>
          </a:stretch>
        </p:blipFill>
        <p:spPr bwMode="auto">
          <a:xfrm>
            <a:off x="0" y="0"/>
            <a:ext cx="6840538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Box 9"/>
          <p:cNvSpPr txBox="1">
            <a:spLocks noChangeArrowheads="1"/>
          </p:cNvSpPr>
          <p:nvPr/>
        </p:nvSpPr>
        <p:spPr bwMode="auto">
          <a:xfrm>
            <a:off x="5292725" y="6381750"/>
            <a:ext cx="38512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300"/>
              </a:spcBef>
              <a:buFontTx/>
              <a:buNone/>
            </a:pPr>
            <a:r>
              <a:rPr lang="ru-RU" altLang="en-US" sz="1200" b="1"/>
              <a:t>Европейское социальное исследование</a:t>
            </a:r>
            <a:r>
              <a:rPr lang="en-US" altLang="en-US" sz="1200" b="1"/>
              <a:t>,</a:t>
            </a:r>
            <a:r>
              <a:rPr lang="ru-RU" altLang="en-US" sz="1200" b="1"/>
              <a:t> </a:t>
            </a:r>
            <a:r>
              <a:rPr lang="en-US" altLang="en-US" sz="1200" b="1"/>
              <a:t>20</a:t>
            </a:r>
            <a:r>
              <a:rPr lang="ru-RU" altLang="en-US" sz="1200" b="1"/>
              <a:t>12</a:t>
            </a:r>
          </a:p>
        </p:txBody>
      </p:sp>
      <p:sp>
        <p:nvSpPr>
          <p:cNvPr id="3" name="Oval 2"/>
          <p:cNvSpPr/>
          <p:nvPr/>
        </p:nvSpPr>
        <p:spPr>
          <a:xfrm>
            <a:off x="7019925" y="4521200"/>
            <a:ext cx="180975" cy="17938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019925" y="4786313"/>
            <a:ext cx="180975" cy="179387"/>
          </a:xfrm>
          <a:prstGeom prst="ellipse">
            <a:avLst/>
          </a:prstGeom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19925" y="5051425"/>
            <a:ext cx="180975" cy="179388"/>
          </a:xfrm>
          <a:prstGeom prst="ellipse">
            <a:avLst/>
          </a:prstGeom>
          <a:solidFill>
            <a:srgbClr val="FFC000"/>
          </a:solidFill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019925" y="5316538"/>
            <a:ext cx="180975" cy="179387"/>
          </a:xfrm>
          <a:prstGeom prst="ellipse">
            <a:avLst/>
          </a:prstGeom>
          <a:solidFill>
            <a:srgbClr val="FF0000"/>
          </a:solidFill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13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en-US" sz="2400" b="1" smtClean="0"/>
              <a:t>Россия – на линии общеевропейского тренда:  уровень валового национального дохода (ВНД) на душу населения тесно связан с предпочтением Открытости изменениям </a:t>
            </a:r>
            <a:r>
              <a:rPr lang="en-US" altLang="en-US" sz="2400" b="1" smtClean="0"/>
              <a:t>- </a:t>
            </a:r>
            <a:r>
              <a:rPr lang="ru-RU" altLang="en-US" sz="2400" b="1" smtClean="0"/>
              <a:t>Сохранению</a:t>
            </a:r>
            <a:endParaRPr lang="ru-RU" altLang="en-US" sz="1800" smtClean="0">
              <a:solidFill>
                <a:srgbClr val="FF0000"/>
              </a:solidFill>
            </a:endParaRPr>
          </a:p>
        </p:txBody>
      </p:sp>
      <p:pic>
        <p:nvPicPr>
          <p:cNvPr id="10243" name="Chart 17"/>
          <p:cNvPicPr>
            <a:picLocks noGrp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69" t="-2621" r="-1920" b="-4663"/>
          <a:stretch>
            <a:fillRect/>
          </a:stretch>
        </p:blipFill>
        <p:spPr>
          <a:xfrm>
            <a:off x="1395413" y="1997075"/>
            <a:ext cx="6353175" cy="3730625"/>
          </a:xfrm>
        </p:spPr>
      </p:pic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2555875" y="6308725"/>
            <a:ext cx="63373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en-US" sz="1500" b="1" i="1"/>
              <a:t>Коэффициент рассчитан без учета Норвегии и Люксембурга</a:t>
            </a:r>
          </a:p>
        </p:txBody>
      </p:sp>
    </p:spTree>
    <p:extLst>
      <p:ext uri="{BB962C8B-B14F-4D97-AF65-F5344CB8AC3E}">
        <p14:creationId xmlns:p14="http://schemas.microsoft.com/office/powerpoint/2010/main" val="135958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en-US" sz="2400" b="1" smtClean="0"/>
              <a:t>Россия – на линии общеевропейского тренда: уровень валового национального дохода (ВНД) на душу населения тесно связан с предпочтением Заботы о людях и природе Самоутверждению </a:t>
            </a:r>
          </a:p>
        </p:txBody>
      </p:sp>
      <p:pic>
        <p:nvPicPr>
          <p:cNvPr id="11267" name="Chart 15"/>
          <p:cNvPicPr>
            <a:picLocks noGrp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78" t="-2328" r="-1285" b="-4187"/>
          <a:stretch>
            <a:fillRect/>
          </a:stretch>
        </p:blipFill>
        <p:spPr>
          <a:xfrm>
            <a:off x="1184275" y="1762125"/>
            <a:ext cx="6773863" cy="4200525"/>
          </a:xfrm>
        </p:spPr>
      </p:pic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2124075" y="6308725"/>
            <a:ext cx="6840538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en-US" sz="1500" b="1" i="1"/>
              <a:t>         Коэффициент рассчитан без учета Норвегии и Люксембурга</a:t>
            </a:r>
          </a:p>
        </p:txBody>
      </p:sp>
    </p:spTree>
    <p:extLst>
      <p:ext uri="{BB962C8B-B14F-4D97-AF65-F5344CB8AC3E}">
        <p14:creationId xmlns:p14="http://schemas.microsoft.com/office/powerpoint/2010/main" val="330823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altLang="en-US" sz="4000" b="1" smtClean="0"/>
              <a:t>Ценностные профили среднего россиянина и среднего европейца</a:t>
            </a:r>
            <a:endParaRPr lang="ru-RU" altLang="en-US" sz="2000" b="1" smtClean="0">
              <a:solidFill>
                <a:srgbClr val="FF0000"/>
              </a:solidFill>
            </a:endParaRPr>
          </a:p>
        </p:txBody>
      </p:sp>
      <p:graphicFrame>
        <p:nvGraphicFramePr>
          <p:cNvPr id="10" name="Chart 9"/>
          <p:cNvGraphicFramePr/>
          <p:nvPr/>
        </p:nvGraphicFramePr>
        <p:xfrm>
          <a:off x="353195" y="1772816"/>
          <a:ext cx="4002781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4860032" y="1772816"/>
          <a:ext cx="4002781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583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0" y="115888"/>
            <a:ext cx="8964613" cy="649287"/>
          </a:xfrm>
        </p:spPr>
        <p:txBody>
          <a:bodyPr>
            <a:normAutofit fontScale="90000"/>
          </a:bodyPr>
          <a:lstStyle/>
          <a:p>
            <a:pPr>
              <a:lnSpc>
                <a:spcPct val="75000"/>
              </a:lnSpc>
            </a:pPr>
            <a:r>
              <a:rPr lang="ru-RU" altLang="en-US" sz="1800" b="1" smtClean="0"/>
              <a:t/>
            </a:r>
            <a:br>
              <a:rPr lang="ru-RU" altLang="en-US" sz="1800" b="1" smtClean="0"/>
            </a:br>
            <a:r>
              <a:rPr lang="ru-RU" altLang="en-US" sz="1800" b="1" smtClean="0"/>
              <a:t/>
            </a:r>
            <a:br>
              <a:rPr lang="ru-RU" altLang="en-US" sz="1800" b="1" smtClean="0"/>
            </a:br>
            <a:r>
              <a:rPr lang="ru-RU" altLang="en-US" sz="1800" b="1" smtClean="0"/>
              <a:t/>
            </a:r>
            <a:br>
              <a:rPr lang="ru-RU" altLang="en-US" sz="1800" b="1" smtClean="0"/>
            </a:br>
            <a:r>
              <a:rPr lang="ru-RU" altLang="en-US" sz="1800" b="1" smtClean="0"/>
              <a:t/>
            </a:r>
            <a:br>
              <a:rPr lang="ru-RU" altLang="en-US" sz="1800" b="1" smtClean="0"/>
            </a:br>
            <a:r>
              <a:rPr lang="ru-RU" altLang="en-US" sz="1800" b="1" smtClean="0"/>
              <a:t> </a:t>
            </a:r>
            <a:r>
              <a:rPr lang="ru-RU" altLang="en-US" sz="2400" b="1" smtClean="0"/>
              <a:t>Представленность ценностных классов в четырех странах</a:t>
            </a:r>
            <a:endParaRPr lang="ru-RU" altLang="en-US" sz="4000" b="1" smtClean="0"/>
          </a:p>
        </p:txBody>
      </p:sp>
      <p:pic>
        <p:nvPicPr>
          <p:cNvPr id="23555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1557338"/>
            <a:ext cx="9037638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704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88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Теория ценностей </a:t>
            </a:r>
            <a:r>
              <a:rPr lang="ru-RU" sz="2400" b="1" dirty="0" err="1" smtClean="0"/>
              <a:t>Ш.Шварца</a:t>
            </a:r>
            <a:r>
              <a:rPr lang="ru-RU" sz="2400" b="1" dirty="0" smtClean="0"/>
              <a:t> – подход, ориентированный на группировку переменных</a:t>
            </a:r>
            <a:endParaRPr lang="en-US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248" y="2157984"/>
            <a:ext cx="5688140" cy="4329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71500" y="1690689"/>
            <a:ext cx="3276600" cy="442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 smtClean="0">
                <a:solidFill>
                  <a:prstClr val="black"/>
                </a:solidFill>
                <a:cs typeface="Arial" panose="020B0604020202020204" pitchFamily="34" charset="0"/>
              </a:rPr>
              <a:t>Две </a:t>
            </a:r>
            <a:r>
              <a:rPr lang="ru-RU" sz="1600" dirty="0">
                <a:solidFill>
                  <a:prstClr val="black"/>
                </a:solidFill>
                <a:cs typeface="Arial" panose="020B0604020202020204" pitchFamily="34" charset="0"/>
              </a:rPr>
              <a:t>интегральных ценностных </a:t>
            </a:r>
            <a:r>
              <a:rPr lang="ru-RU" sz="1600" dirty="0" smtClean="0">
                <a:solidFill>
                  <a:prstClr val="black"/>
                </a:solidFill>
                <a:cs typeface="Arial" panose="020B0604020202020204" pitchFamily="34" charset="0"/>
              </a:rPr>
              <a:t>переменных (= два предпочтения)</a:t>
            </a:r>
            <a:endParaRPr lang="ru-RU" sz="16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prstClr val="black"/>
                </a:solidFill>
                <a:cs typeface="Arial" panose="020B0604020202020204" pitchFamily="34" charset="0"/>
              </a:rPr>
              <a:t>1. 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Предпочтение «Сохранение -</a:t>
            </a:r>
            <a:r>
              <a:rPr lang="en-US" sz="1600" b="1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Открытость изменениям</a:t>
            </a:r>
            <a:r>
              <a:rPr lang="ru-RU" sz="16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»: </a:t>
            </a:r>
            <a:endParaRPr lang="ru-RU" sz="16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srgbClr val="FF0000"/>
                </a:solidFill>
                <a:cs typeface="Arial" panose="020B0604020202020204" pitchFamily="34" charset="0"/>
              </a:rPr>
              <a:t>Безопасность, Традиция и </a:t>
            </a:r>
            <a:r>
              <a:rPr lang="ru-RU" sz="1600" dirty="0" err="1">
                <a:solidFill>
                  <a:srgbClr val="FF0000"/>
                </a:solidFill>
                <a:cs typeface="Arial" panose="020B0604020202020204" pitchFamily="34" charset="0"/>
              </a:rPr>
              <a:t>Конформность</a:t>
            </a:r>
            <a:endParaRPr lang="en-US" sz="16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VS</a:t>
            </a:r>
            <a:endParaRPr lang="ru-RU" sz="16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srgbClr val="0070C0"/>
                </a:solidFill>
                <a:cs typeface="Arial" panose="020B0604020202020204" pitchFamily="34" charset="0"/>
              </a:rPr>
              <a:t>Самостоятельность, Риск-Новизна и Гедонизм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prstClr val="black"/>
                </a:solidFill>
                <a:cs typeface="Arial" panose="020B0604020202020204" pitchFamily="34" charset="0"/>
              </a:rPr>
              <a:t/>
            </a:r>
            <a:br>
              <a:rPr lang="en-US" sz="1600" dirty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600" b="1" dirty="0">
                <a:solidFill>
                  <a:prstClr val="black"/>
                </a:solidFill>
                <a:cs typeface="Arial" panose="020B0604020202020204" pitchFamily="34" charset="0"/>
              </a:rPr>
              <a:t>2. </a:t>
            </a:r>
            <a:r>
              <a:rPr lang="ru-RU" sz="1600" b="1" dirty="0">
                <a:solidFill>
                  <a:prstClr val="black"/>
                </a:solidFill>
                <a:cs typeface="Arial" panose="020B0604020202020204" pitchFamily="34" charset="0"/>
              </a:rPr>
              <a:t>Предпочтение «Самоутверждение - Забота о людях и природе</a:t>
            </a:r>
            <a:r>
              <a:rPr lang="ru-RU" sz="16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»: </a:t>
            </a:r>
            <a:endParaRPr lang="ru-RU" sz="16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srgbClr val="FF0000"/>
                </a:solidFill>
                <a:cs typeface="Arial" panose="020B0604020202020204" pitchFamily="34" charset="0"/>
              </a:rPr>
              <a:t>Личный успех, материальный достаток и  власть</a:t>
            </a:r>
            <a:endParaRPr lang="en-US" sz="16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VS </a:t>
            </a:r>
            <a:endParaRPr lang="ru-RU" sz="16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srgbClr val="0070C0"/>
                </a:solidFill>
                <a:cs typeface="Arial" panose="020B0604020202020204" pitchFamily="34" charset="0"/>
              </a:rPr>
              <a:t>Забота о людях, толерантность, равенство, сохранение природы</a:t>
            </a:r>
          </a:p>
        </p:txBody>
      </p:sp>
    </p:spTree>
    <p:extLst>
      <p:ext uri="{BB962C8B-B14F-4D97-AF65-F5344CB8AC3E}">
        <p14:creationId xmlns:p14="http://schemas.microsoft.com/office/powerpoint/2010/main" val="144934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969"/>
            <a:ext cx="7886700" cy="97037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+mn-lt"/>
              </a:rPr>
              <a:t>Динамика размера классов в группах стран и России</a:t>
            </a:r>
            <a:endParaRPr lang="en-US" sz="24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-277792" y="1275347"/>
          <a:ext cx="9289445" cy="5498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829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2746375" cy="2146300"/>
          </a:xfrm>
        </p:spPr>
        <p:txBody>
          <a:bodyPr/>
          <a:lstStyle/>
          <a:p>
            <a:pPr algn="l"/>
            <a:r>
              <a:rPr lang="ru-RU" altLang="en-US" sz="2400" b="1" dirty="0" smtClean="0"/>
              <a:t>Изменения средних значений ценностных осей в России и других европейских странах</a:t>
            </a:r>
          </a:p>
        </p:txBody>
      </p:sp>
      <p:pic>
        <p:nvPicPr>
          <p:cNvPr id="26627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0"/>
            <a:ext cx="4849813" cy="700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83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3" cstate="print"/>
          <a:srcRect l="28484" t="44373" r="67597" b="37254"/>
          <a:stretch>
            <a:fillRect/>
          </a:stretch>
        </p:blipFill>
        <p:spPr bwMode="auto">
          <a:xfrm>
            <a:off x="6235727" y="2219317"/>
            <a:ext cx="507209" cy="15001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0" h="0"/>
            <a:contourClr>
              <a:srgbClr val="FFFFFF"/>
            </a:contourClr>
          </a:sp3d>
        </p:spPr>
      </p:pic>
      <p:sp>
        <p:nvSpPr>
          <p:cNvPr id="30723" name="TextBox 7"/>
          <p:cNvSpPr txBox="1">
            <a:spLocks noChangeArrowheads="1"/>
          </p:cNvSpPr>
          <p:nvPr/>
        </p:nvSpPr>
        <p:spPr bwMode="auto">
          <a:xfrm>
            <a:off x="7200900" y="4406900"/>
            <a:ext cx="1979613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defRPr/>
            </a:pPr>
            <a:r>
              <a:rPr lang="ru-RU" altLang="en-US" sz="1400" dirty="0" smtClean="0">
                <a:latin typeface="+mn-lt"/>
              </a:rPr>
              <a:t>Западная Европа</a:t>
            </a:r>
            <a:endParaRPr lang="en-US" altLang="en-US" sz="1400" dirty="0" smtClean="0">
              <a:latin typeface="+mn-lt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ru-RU" altLang="en-US" sz="1400" dirty="0" smtClean="0">
                <a:latin typeface="+mn-lt"/>
              </a:rPr>
              <a:t>Скандинавия</a:t>
            </a:r>
            <a:endParaRPr lang="en-US" altLang="en-US" sz="1400" dirty="0" smtClean="0">
              <a:latin typeface="+mn-lt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ru-RU" altLang="en-US" sz="1400" dirty="0" smtClean="0">
                <a:latin typeface="+mn-lt"/>
              </a:rPr>
              <a:t>Средиземноморье</a:t>
            </a:r>
            <a:endParaRPr lang="en-US" altLang="en-US" sz="1400" dirty="0" smtClean="0">
              <a:latin typeface="+mn-lt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ru-RU" altLang="en-US" sz="1400" dirty="0" smtClean="0">
                <a:latin typeface="+mn-lt"/>
              </a:rPr>
              <a:t>Посткоммунистическая Восточная и Центральная Европа</a:t>
            </a:r>
          </a:p>
        </p:txBody>
      </p:sp>
      <p:pic>
        <p:nvPicPr>
          <p:cNvPr id="8196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2" t="584" r="1025" b="1205"/>
          <a:stretch>
            <a:fillRect/>
          </a:stretch>
        </p:blipFill>
        <p:spPr bwMode="auto">
          <a:xfrm>
            <a:off x="164654" y="508656"/>
            <a:ext cx="6768581" cy="6349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Box 9"/>
          <p:cNvSpPr txBox="1">
            <a:spLocks noChangeArrowheads="1"/>
          </p:cNvSpPr>
          <p:nvPr/>
        </p:nvSpPr>
        <p:spPr bwMode="auto">
          <a:xfrm>
            <a:off x="5405377" y="6022975"/>
            <a:ext cx="37386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300"/>
              </a:spcBef>
              <a:buFontTx/>
              <a:buNone/>
            </a:pPr>
            <a:r>
              <a:rPr lang="ru-RU" altLang="en-US" sz="1200" b="1" dirty="0"/>
              <a:t>Европейское социальное исследование</a:t>
            </a:r>
            <a:r>
              <a:rPr lang="en-US" altLang="en-US" sz="1200" b="1" dirty="0"/>
              <a:t>,</a:t>
            </a:r>
            <a:r>
              <a:rPr lang="ru-RU" altLang="en-US" sz="1200" b="1" dirty="0"/>
              <a:t> </a:t>
            </a:r>
            <a:r>
              <a:rPr lang="en-US" altLang="en-US" sz="1200" b="1" dirty="0"/>
              <a:t>20</a:t>
            </a:r>
            <a:r>
              <a:rPr lang="ru-RU" altLang="en-US" sz="1200" b="1" dirty="0"/>
              <a:t>12</a:t>
            </a:r>
          </a:p>
        </p:txBody>
      </p:sp>
      <p:sp>
        <p:nvSpPr>
          <p:cNvPr id="3" name="Oval 2"/>
          <p:cNvSpPr/>
          <p:nvPr/>
        </p:nvSpPr>
        <p:spPr>
          <a:xfrm>
            <a:off x="7019925" y="4521200"/>
            <a:ext cx="180975" cy="17938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019925" y="4786313"/>
            <a:ext cx="180975" cy="179387"/>
          </a:xfrm>
          <a:prstGeom prst="ellipse">
            <a:avLst/>
          </a:prstGeom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19925" y="5051425"/>
            <a:ext cx="180975" cy="179388"/>
          </a:xfrm>
          <a:prstGeom prst="ellipse">
            <a:avLst/>
          </a:prstGeom>
          <a:solidFill>
            <a:srgbClr val="FFC000"/>
          </a:solidFill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019925" y="5316538"/>
            <a:ext cx="180975" cy="179387"/>
          </a:xfrm>
          <a:prstGeom prst="ellipse">
            <a:avLst/>
          </a:prstGeom>
          <a:solidFill>
            <a:srgbClr val="FF0000"/>
          </a:solidFill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49" y="69574"/>
            <a:ext cx="7958759" cy="606287"/>
          </a:xfrm>
        </p:spPr>
        <p:txBody>
          <a:bodyPr>
            <a:noAutofit/>
          </a:bodyPr>
          <a:lstStyle/>
          <a:p>
            <a:pPr algn="ctr"/>
            <a:r>
              <a:rPr lang="ru-RU" altLang="ru-RU" sz="2000" b="1" dirty="0" smtClean="0">
                <a:latin typeface="+mn-lt"/>
              </a:rPr>
              <a:t>Для </a:t>
            </a:r>
            <a:r>
              <a:rPr lang="ru-RU" altLang="ru-RU" sz="2000" b="1" u="sng" dirty="0">
                <a:latin typeface="+mn-lt"/>
              </a:rPr>
              <a:t>среднего россиянина </a:t>
            </a:r>
            <a:r>
              <a:rPr lang="ru-RU" altLang="ru-RU" sz="2000" b="1" dirty="0">
                <a:latin typeface="+mn-lt"/>
              </a:rPr>
              <a:t>крайне значимы ценности Самоутверждения и высоко значимы ценности Сохранения</a:t>
            </a:r>
            <a:endParaRPr lang="ru-RU" sz="2000" dirty="0">
              <a:latin typeface="+mn-lt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28649" y="675861"/>
            <a:ext cx="8422753" cy="5516594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756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 algn="ctr">
              <a:buNone/>
            </a:pPr>
            <a:r>
              <a:rPr lang="en-US" sz="4000" b="1" dirty="0" smtClean="0"/>
              <a:t>II. </a:t>
            </a:r>
            <a:r>
              <a:rPr lang="ru-RU" sz="4000" b="1" dirty="0" smtClean="0"/>
              <a:t>ДАННЫЕ  И  ПОКАЗАТЕЛИ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87191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Данные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     Данные 4</a:t>
            </a:r>
            <a:r>
              <a:rPr lang="ru-RU" dirty="0"/>
              <a:t>, 5 и </a:t>
            </a:r>
            <a:r>
              <a:rPr lang="ru-RU" dirty="0" smtClean="0"/>
              <a:t>6-ого раундов Европейского социального исследования </a:t>
            </a:r>
            <a:r>
              <a:rPr lang="ru-RU" dirty="0"/>
              <a:t>(</a:t>
            </a:r>
            <a:r>
              <a:rPr lang="en-US" dirty="0"/>
              <a:t>ESS</a:t>
            </a:r>
            <a:r>
              <a:rPr lang="ru-RU" dirty="0" smtClean="0"/>
              <a:t>), собранные  в </a:t>
            </a:r>
            <a:r>
              <a:rPr lang="ru-RU" dirty="0"/>
              <a:t>2008, 2010 и 2012 гг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     </a:t>
            </a:r>
            <a:r>
              <a:rPr lang="en-US" dirty="0" smtClean="0"/>
              <a:t>155</a:t>
            </a:r>
            <a:r>
              <a:rPr lang="ru-RU" dirty="0" smtClean="0"/>
              <a:t>.</a:t>
            </a:r>
            <a:r>
              <a:rPr lang="en-US" dirty="0" smtClean="0"/>
              <a:t>467 </a:t>
            </a:r>
            <a:r>
              <a:rPr lang="ru-RU" dirty="0" smtClean="0"/>
              <a:t>респондентов из 32 стран, 1,6% пропущенных значений.</a:t>
            </a:r>
          </a:p>
          <a:p>
            <a:pPr marL="0" indent="0" algn="just">
              <a:buNone/>
            </a:pPr>
            <a:r>
              <a:rPr lang="ru-RU" dirty="0" smtClean="0"/>
              <a:t>     Взвешены с целью коррекции дизайна выборки </a:t>
            </a:r>
            <a:r>
              <a:rPr lang="en-US" dirty="0" smtClean="0"/>
              <a:t>(design weight) </a:t>
            </a:r>
            <a:r>
              <a:rPr lang="ru-RU" dirty="0" smtClean="0"/>
              <a:t>и учета доли населения страны в населении Европы (</a:t>
            </a:r>
            <a:r>
              <a:rPr lang="en-US" dirty="0" smtClean="0"/>
              <a:t>population weight)</a:t>
            </a:r>
            <a:r>
              <a:rPr lang="ru-RU" dirty="0" smtClean="0"/>
              <a:t>.</a:t>
            </a:r>
            <a:endParaRPr lang="ru-RU" dirty="0"/>
          </a:p>
          <a:p>
            <a:pPr marL="0" indent="0" algn="just">
              <a:lnSpc>
                <a:spcPts val="2100"/>
              </a:lnSpc>
              <a:buNone/>
            </a:pPr>
            <a:r>
              <a:rPr lang="ru-RU" dirty="0" smtClean="0"/>
              <a:t>     </a:t>
            </a:r>
          </a:p>
          <a:p>
            <a:pPr marL="0" indent="0" algn="just">
              <a:lnSpc>
                <a:spcPts val="2100"/>
              </a:lnSpc>
              <a:buNone/>
            </a:pPr>
            <a:r>
              <a:rPr lang="ru-RU" dirty="0"/>
              <a:t> </a:t>
            </a:r>
            <a:r>
              <a:rPr lang="ru-RU" dirty="0" smtClean="0"/>
              <a:t>   Портретный ценностный опросник Ш. Шварца:</a:t>
            </a:r>
          </a:p>
          <a:p>
            <a:pPr marL="457200" lvl="1" indent="0" algn="just">
              <a:lnSpc>
                <a:spcPts val="2100"/>
              </a:lnSpc>
              <a:buNone/>
            </a:pPr>
            <a:r>
              <a:rPr lang="ru-RU" dirty="0" smtClean="0"/>
              <a:t>21 ценностный портрет, который нужно оценить по 6-балльной шкале </a:t>
            </a:r>
            <a:r>
              <a:rPr lang="ru-RU" dirty="0"/>
              <a:t>от 1 – «совсем не похож на меня» до 6 – «очень похож на меня</a:t>
            </a:r>
            <a:r>
              <a:rPr lang="ru-RU" dirty="0" smtClean="0"/>
              <a:t>»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10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8715375" cy="8524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dirty="0" smtClean="0"/>
              <a:t/>
            </a:r>
            <a:br>
              <a:rPr lang="ru-RU" altLang="ru-RU" dirty="0" smtClean="0"/>
            </a:br>
            <a:r>
              <a:rPr lang="ru-RU" altLang="ru-RU" sz="2800" b="1" dirty="0" smtClean="0"/>
              <a:t>Ценностные показатели измерены Портретным вопросником Шварца</a:t>
            </a:r>
            <a:r>
              <a:rPr lang="ru-RU" altLang="ru-RU" b="1" dirty="0" smtClean="0"/>
              <a:t> </a:t>
            </a:r>
            <a:br>
              <a:rPr lang="ru-RU" altLang="ru-RU" b="1" dirty="0" smtClean="0"/>
            </a:br>
            <a:endParaRPr lang="ru-RU" altLang="ru-RU" b="1" dirty="0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950" y="1196975"/>
            <a:ext cx="8820150" cy="1511300"/>
          </a:xfrm>
        </p:spPr>
        <p:txBody>
          <a:bodyPr>
            <a:normAutofit lnSpcReduction="10000"/>
          </a:bodyPr>
          <a:lstStyle/>
          <a:p>
            <a:pPr marL="365125" indent="-90488" algn="just" eaLnBrk="1" hangingPunct="1">
              <a:lnSpc>
                <a:spcPct val="90000"/>
              </a:lnSpc>
              <a:buFontTx/>
              <a:buNone/>
            </a:pPr>
            <a:r>
              <a:rPr lang="ru-RU" altLang="ru-RU" sz="1900" b="1" u="sng" dirty="0" smtClean="0"/>
              <a:t>Пример:</a:t>
            </a:r>
            <a:r>
              <a:rPr lang="ru-RU" altLang="ru-RU" sz="1900" dirty="0" smtClean="0"/>
              <a:t> Для измерения того, насколько важна для респондента ценность БЕЗОПАСНОСТИ, ему предъявлялись следующие два портрета воображаемых людей, и он должен был оценить степень своего сходства с этими людьми:</a:t>
            </a:r>
          </a:p>
          <a:p>
            <a:pPr marL="365125" indent="-90488" eaLnBrk="1" hangingPunct="1">
              <a:lnSpc>
                <a:spcPct val="90000"/>
              </a:lnSpc>
              <a:buFontTx/>
              <a:buNone/>
            </a:pPr>
            <a:endParaRPr lang="ru-RU" altLang="ru-RU" sz="1900" b="1" i="1" dirty="0" smtClean="0"/>
          </a:p>
          <a:p>
            <a:pPr marL="365125" indent="-90488" eaLnBrk="1" hangingPunct="1">
              <a:lnSpc>
                <a:spcPct val="90000"/>
              </a:lnSpc>
              <a:buFontTx/>
              <a:buNone/>
            </a:pPr>
            <a:r>
              <a:rPr lang="ru-RU" altLang="ru-RU" sz="1900" b="1" i="1" dirty="0" smtClean="0"/>
              <a:t>Насколько каждый из этих людей похож или не похож на Вас?</a:t>
            </a:r>
          </a:p>
        </p:txBody>
      </p:sp>
      <p:graphicFrame>
        <p:nvGraphicFramePr>
          <p:cNvPr id="107585" name="Group 65"/>
          <p:cNvGraphicFramePr>
            <a:graphicFrameLocks noGrp="1"/>
          </p:cNvGraphicFramePr>
          <p:nvPr/>
        </p:nvGraphicFramePr>
        <p:xfrm>
          <a:off x="142875" y="2708275"/>
          <a:ext cx="8750302" cy="396081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929171"/>
                <a:gridCol w="939875"/>
                <a:gridCol w="941462"/>
                <a:gridCol w="941463"/>
                <a:gridCol w="939875"/>
                <a:gridCol w="941462"/>
                <a:gridCol w="1116994"/>
              </a:tblGrid>
              <a:tr h="11526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очень похож на меня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похож на меня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довольно похож на меня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немного похож на меня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не похож на меня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совсем не  похож на меня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horzOverflow="overflow"/>
                </a:tc>
              </a:tr>
              <a:tr h="1123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Для него  важно жить в безопасном окружении. Он  избегает всего, что может угрожать его  безопасности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баллов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баллов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балла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балла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балла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балл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anchor="ctr" horzOverflow="overflow"/>
                </a:tc>
              </a:tr>
              <a:tr h="1684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Для него важно, чтобы государство обеспечивало его  безопасность во всех отношениях. Он хочет, чтобы государство было сильным и могло защитить своих граждан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баллов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баллов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балла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балла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 балла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балл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7" marR="0" marT="0" marB="0"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84317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 algn="ctr">
              <a:buNone/>
            </a:pPr>
            <a:r>
              <a:rPr lang="en-US" sz="4000" b="1" dirty="0" smtClean="0"/>
              <a:t>III. </a:t>
            </a:r>
            <a:r>
              <a:rPr lang="ru-RU" sz="4000" b="1" dirty="0" smtClean="0"/>
              <a:t>Р Е З У Л Ь Т А Т Ы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45139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3779</TotalTime>
  <Words>1998</Words>
  <Application>Microsoft Office PowerPoint</Application>
  <PresentationFormat>Экран (4:3)</PresentationFormat>
  <Paragraphs>322</Paragraphs>
  <Slides>41</Slides>
  <Notes>10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41</vt:i4>
      </vt:variant>
    </vt:vector>
  </HeadingPairs>
  <TitlesOfParts>
    <vt:vector size="50" baseType="lpstr">
      <vt:lpstr>ＭＳ Ｐゴシック</vt:lpstr>
      <vt:lpstr>Arial</vt:lpstr>
      <vt:lpstr>Calibri</vt:lpstr>
      <vt:lpstr>Calibri Light</vt:lpstr>
      <vt:lpstr>Times New Roman</vt:lpstr>
      <vt:lpstr>Office Theme</vt:lpstr>
      <vt:lpstr>1_Office Theme</vt:lpstr>
      <vt:lpstr>4_Office Theme</vt:lpstr>
      <vt:lpstr>6_Office Theme</vt:lpstr>
      <vt:lpstr>ЕВРОПЕЙСКАЯ ЦЕННОСТНАЯ ТИПОЛОГИЯ И БАЗОВЫЕ ЦЕННОСТИ РОССИЯН*</vt:lpstr>
      <vt:lpstr>ЗАДАЧИ ДОКЛАДА</vt:lpstr>
      <vt:lpstr>Презентация PowerPoint</vt:lpstr>
      <vt:lpstr>Теория ценностей Ш.Шварца – подход, ориентированный на группировку переменных</vt:lpstr>
      <vt:lpstr>Для среднего россиянина крайне значимы ценности Самоутверждения и высоко значимы ценности Сохранения</vt:lpstr>
      <vt:lpstr>Презентация PowerPoint</vt:lpstr>
      <vt:lpstr>Данные</vt:lpstr>
      <vt:lpstr> Ценностные показатели измерены Портретным вопросником Шварца  </vt:lpstr>
      <vt:lpstr>Презентация PowerPoint</vt:lpstr>
      <vt:lpstr>Типология европейцев по ценностям Шварца</vt:lpstr>
      <vt:lpstr>Описание ценностных классов с помощью двух ценностных осей Шварца – комбинация типологического подхода и подхода, ориентированного на переменные</vt:lpstr>
      <vt:lpstr>Теория ценностей Ш.Шварца – подход, ориентированный на группировку переменных</vt:lpstr>
      <vt:lpstr>Размеры ценностных классов (по раундам ESS)</vt:lpstr>
      <vt:lpstr>Корреляции страновых долей ценностных классов с  валовым национальным доходом на душу населения</vt:lpstr>
      <vt:lpstr>КАК, С ТОЧКИ ЗРЕНИЯ ЦЕННОСТНЫХ ТИПОВ, УСТРОЕНА РОССИЯ И ДРУГИЕ ЕВРОПЕЙСКИЕ СТРАНЫ</vt:lpstr>
      <vt:lpstr>Как, с точки зрения ценностных типов, устроены основные группы европейских стран и Россия</vt:lpstr>
      <vt:lpstr>Российская ценностная структура на протяжении трех раундов ESS, 2008-2012гг.</vt:lpstr>
      <vt:lpstr>Презентация PowerPoint</vt:lpstr>
      <vt:lpstr>Выводы</vt:lpstr>
      <vt:lpstr>ПУБЛИКАЦИИ</vt:lpstr>
      <vt:lpstr>Спасибо за внимание!</vt:lpstr>
      <vt:lpstr>Презентация PowerPoint</vt:lpstr>
      <vt:lpstr> ДВА ВИДЕНИЯ МИРА ЦЕННОСТЕЙ – ЧЕРЕЗ ИНТЕГРАЛЬНЫЕ ПЕРЕМЕННЫЕ ИЛИ ЧЕРЕЗ ТИПЫ ЛЮДЕЙ  </vt:lpstr>
      <vt:lpstr>Презентация PowerPoint</vt:lpstr>
      <vt:lpstr>Детальные описания ценностных классов с помощью исходных показателей Портретного вопросника Шварца</vt:lpstr>
      <vt:lpstr>Расположение ценностных классов на ценностной карте, европейская диагональ</vt:lpstr>
      <vt:lpstr>Класс ценностей Роста</vt:lpstr>
      <vt:lpstr>Презентация PowerPoint</vt:lpstr>
      <vt:lpstr>Предположения о результатах сравнения России с другими европейскими  странами</vt:lpstr>
      <vt:lpstr>Наши предположения</vt:lpstr>
      <vt:lpstr>Презентация PowerPoint</vt:lpstr>
      <vt:lpstr>Презентация PowerPoint</vt:lpstr>
      <vt:lpstr>Презентация PowerPoint</vt:lpstr>
      <vt:lpstr>Разности между средними значениями ценностей по странам</vt:lpstr>
      <vt:lpstr>Презентация PowerPoint</vt:lpstr>
      <vt:lpstr>Россия – на линии общеевропейского тренда:  уровень валового национального дохода (ВНД) на душу населения тесно связан с предпочтением Открытости изменениям - Сохранению</vt:lpstr>
      <vt:lpstr>Россия – на линии общеевропейского тренда: уровень валового национального дохода (ВНД) на душу населения тесно связан с предпочтением Заботы о людях и природе Самоутверждению </vt:lpstr>
      <vt:lpstr>Ценностные профили среднего россиянина и среднего европейца</vt:lpstr>
      <vt:lpstr>     Представленность ценностных классов в четырех странах</vt:lpstr>
      <vt:lpstr>Динамика размера классов в группах стран и России</vt:lpstr>
      <vt:lpstr>Изменения средних значений ценностных осей в России и других европейских странах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Rudnev</dc:creator>
  <cp:lastModifiedBy>Vladimir Magun</cp:lastModifiedBy>
  <cp:revision>117</cp:revision>
  <dcterms:created xsi:type="dcterms:W3CDTF">2015-04-03T10:18:25Z</dcterms:created>
  <dcterms:modified xsi:type="dcterms:W3CDTF">2015-04-07T23:22:22Z</dcterms:modified>
</cp:coreProperties>
</file>