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094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802903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100000"/>
              </a:lnSpc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Уровень текста 1</a:t>
            </a:r>
          </a:p>
          <a:p>
            <a:pPr lvl="1">
              <a:defRPr sz="1800"/>
            </a:pPr>
            <a:r>
              <a:rPr sz="3200"/>
              <a:t>Уровень текста 2</a:t>
            </a:r>
          </a:p>
          <a:p>
            <a:pPr lvl="2">
              <a:defRPr sz="1800"/>
            </a:pPr>
            <a:r>
              <a:rPr sz="3200"/>
              <a:t>Уровень текста 3</a:t>
            </a:r>
          </a:p>
          <a:p>
            <a:pPr lvl="3">
              <a:defRPr sz="1800"/>
            </a:pPr>
            <a:r>
              <a:rPr sz="3200"/>
              <a:t>Уровень текста 4</a:t>
            </a:r>
          </a:p>
          <a:p>
            <a:pPr lvl="4">
              <a:defRPr sz="1800"/>
            </a:pPr>
            <a:r>
              <a:rPr sz="3200"/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Текст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Уровень текста 1</a:t>
            </a:r>
          </a:p>
          <a:p>
            <a:pPr lvl="1">
              <a:defRPr sz="1800"/>
            </a:pPr>
            <a:r>
              <a:rPr sz="3400"/>
              <a:t>Уровень текста 2</a:t>
            </a:r>
          </a:p>
          <a:p>
            <a:pPr lvl="2">
              <a:defRPr sz="1800"/>
            </a:pPr>
            <a:r>
              <a:rPr sz="3400"/>
              <a:t>Уровень текста 3</a:t>
            </a:r>
          </a:p>
          <a:p>
            <a:pPr lvl="3">
              <a:defRPr sz="1800"/>
            </a:pPr>
            <a:r>
              <a:rPr sz="3400"/>
              <a:t>Уровень текста 4</a:t>
            </a:r>
          </a:p>
          <a:p>
            <a:pPr lvl="4">
              <a:defRPr sz="1800"/>
            </a:pPr>
            <a:r>
              <a:rPr sz="3400"/>
              <a:t>Уровень текста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Текст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Уровень текста 1</a:t>
            </a:r>
          </a:p>
          <a:p>
            <a:pPr lvl="1">
              <a:defRPr sz="1800"/>
            </a:pPr>
            <a:r>
              <a:rPr sz="3400"/>
              <a:t>Уровень текста 2</a:t>
            </a:r>
          </a:p>
          <a:p>
            <a:pPr lvl="2">
              <a:defRPr sz="1800"/>
            </a:pPr>
            <a:r>
              <a:rPr sz="3400"/>
              <a:t>Уровень текста 3</a:t>
            </a:r>
          </a:p>
          <a:p>
            <a:pPr lvl="3">
              <a:defRPr sz="1800"/>
            </a:pPr>
            <a:r>
              <a:rPr sz="3400"/>
              <a:t>Уровень текста 4</a:t>
            </a:r>
          </a:p>
          <a:p>
            <a:pPr lvl="4">
              <a:defRPr sz="1800"/>
            </a:pPr>
            <a:r>
              <a:rPr sz="3400"/>
              <a:t>Уровень текста 5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100000"/>
              </a:lnSpc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Уровень текста 1</a:t>
            </a:r>
          </a:p>
          <a:p>
            <a:pPr lvl="1">
              <a:defRPr sz="1800"/>
            </a:pPr>
            <a:r>
              <a:rPr sz="3200"/>
              <a:t>Уровень текста 2</a:t>
            </a:r>
          </a:p>
          <a:p>
            <a:pPr lvl="2">
              <a:defRPr sz="1800"/>
            </a:pPr>
            <a:r>
              <a:rPr sz="3200"/>
              <a:t>Уровень текста 3</a:t>
            </a:r>
          </a:p>
          <a:p>
            <a:pPr lvl="3">
              <a:defRPr sz="1800"/>
            </a:pPr>
            <a:r>
              <a:rPr sz="3200"/>
              <a:t>Уровень текста 4</a:t>
            </a:r>
          </a:p>
          <a:p>
            <a:pPr lvl="4">
              <a:defRPr sz="1800"/>
            </a:pPr>
            <a:r>
              <a:rPr sz="3200"/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lIns="0" tIns="0" rIns="0" bIns="0" anchor="ctr"/>
          <a:lstStyle>
            <a:lvl1pPr defTabSz="584200">
              <a:lnSpc>
                <a:spcPct val="100000"/>
              </a:lnSpc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100000"/>
              </a:lnSpc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defTabSz="584200"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Уровень текста 1</a:t>
            </a:r>
          </a:p>
          <a:p>
            <a:pPr lvl="1">
              <a:defRPr sz="1800"/>
            </a:pPr>
            <a:r>
              <a:rPr sz="3200"/>
              <a:t>Уровень текста 2</a:t>
            </a:r>
          </a:p>
          <a:p>
            <a:pPr lvl="2">
              <a:defRPr sz="1800"/>
            </a:pPr>
            <a:r>
              <a:rPr sz="3200"/>
              <a:t>Уровень текста 3</a:t>
            </a:r>
          </a:p>
          <a:p>
            <a:pPr lvl="3">
              <a:defRPr sz="1800"/>
            </a:pPr>
            <a:r>
              <a:rPr sz="3200"/>
              <a:t>Уровень текста 4</a:t>
            </a:r>
          </a:p>
          <a:p>
            <a:pPr lvl="4">
              <a:defRPr sz="1800"/>
            </a:pPr>
            <a:r>
              <a:rPr sz="3200"/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/>
          <a:lstStyle>
            <a:lvl1pPr defTabSz="584200">
              <a:lnSpc>
                <a:spcPct val="100000"/>
              </a:lnSpc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/>
          <a:lstStyle>
            <a:lvl1pPr defTabSz="584200">
              <a:lnSpc>
                <a:spcPct val="100000"/>
              </a:lnSpc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4445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Уровень текста 1</a:t>
            </a:r>
          </a:p>
          <a:p>
            <a:pPr lvl="1">
              <a:defRPr sz="1800"/>
            </a:pPr>
            <a:r>
              <a:rPr sz="3600"/>
              <a:t>Уровень текста 2</a:t>
            </a:r>
          </a:p>
          <a:p>
            <a:pPr lvl="2">
              <a:defRPr sz="1800"/>
            </a:pPr>
            <a:r>
              <a:rPr sz="3600"/>
              <a:t>Уровень текста 3</a:t>
            </a:r>
          </a:p>
          <a:p>
            <a:pPr lvl="3">
              <a:defRPr sz="1800"/>
            </a:pPr>
            <a:r>
              <a:rPr sz="3600"/>
              <a:t>Уровень текста 4</a:t>
            </a:r>
          </a:p>
          <a:p>
            <a:pPr lvl="4">
              <a:defRPr sz="1800"/>
            </a:pPr>
            <a:r>
              <a:rPr sz="3600"/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/>
          <a:lstStyle>
            <a:lvl1pPr defTabSz="584200">
              <a:lnSpc>
                <a:spcPct val="100000"/>
              </a:lnSpc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584200">
              <a:lnSpc>
                <a:spcPct val="100000"/>
              </a:lnSpc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algn="l" defTabSz="584200">
              <a:lnSpc>
                <a:spcPct val="100000"/>
              </a:lnSpc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algn="l" defTabSz="584200">
              <a:lnSpc>
                <a:spcPct val="100000"/>
              </a:lnSpc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algn="l" defTabSz="584200">
              <a:lnSpc>
                <a:spcPct val="100000"/>
              </a:lnSpc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algn="l" defTabSz="584200">
              <a:lnSpc>
                <a:spcPct val="100000"/>
              </a:lnSpc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Уровень текста 1</a:t>
            </a:r>
          </a:p>
          <a:p>
            <a:pPr lvl="1">
              <a:defRPr sz="1800"/>
            </a:pPr>
            <a:r>
              <a:rPr sz="2800"/>
              <a:t>Уровень текста 2</a:t>
            </a:r>
          </a:p>
          <a:p>
            <a:pPr lvl="2">
              <a:defRPr sz="1800"/>
            </a:pPr>
            <a:r>
              <a:rPr sz="2800"/>
              <a:t>Уровень текста 3</a:t>
            </a:r>
          </a:p>
          <a:p>
            <a:pPr lvl="3">
              <a:defRPr sz="1800"/>
            </a:pPr>
            <a:r>
              <a:rPr sz="2800"/>
              <a:t>Уровень текста 4</a:t>
            </a:r>
          </a:p>
          <a:p>
            <a:pPr lvl="4">
              <a:defRPr sz="1800"/>
            </a:pPr>
            <a:r>
              <a:rPr sz="2800"/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/>
          <a:lstStyle>
            <a:lvl1pPr marL="4445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algn="l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Уровень текста 1</a:t>
            </a:r>
          </a:p>
          <a:p>
            <a:pPr lvl="1">
              <a:defRPr sz="1800"/>
            </a:pPr>
            <a:r>
              <a:rPr sz="3600"/>
              <a:t>Уровень текста 2</a:t>
            </a:r>
          </a:p>
          <a:p>
            <a:pPr lvl="2">
              <a:defRPr sz="1800"/>
            </a:pPr>
            <a:r>
              <a:rPr sz="3600"/>
              <a:t>Уровень текста 3</a:t>
            </a:r>
          </a:p>
          <a:p>
            <a:pPr lvl="3">
              <a:defRPr sz="1800"/>
            </a:pPr>
            <a:r>
              <a:rPr sz="3600"/>
              <a:t>Уровень текста 4</a:t>
            </a:r>
          </a:p>
          <a:p>
            <a:pPr lvl="4">
              <a:defRPr sz="1800"/>
            </a:pPr>
            <a:r>
              <a:rPr sz="3600"/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75359" y="-1"/>
            <a:ext cx="11054082" cy="4991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b">
            <a:normAutofit/>
          </a:bodyPr>
          <a:lstStyle/>
          <a:p>
            <a:pPr lvl="0">
              <a:defRPr sz="1800"/>
            </a:pPr>
            <a:r>
              <a:rPr sz="8400"/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25599" y="5122898"/>
            <a:ext cx="9753601" cy="463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pPr lvl="0">
              <a:defRPr sz="1800"/>
            </a:pPr>
            <a:r>
              <a:rPr sz="3400"/>
              <a:t>Уровень текста 1</a:t>
            </a:r>
          </a:p>
          <a:p>
            <a:pPr lvl="1">
              <a:defRPr sz="1800"/>
            </a:pPr>
            <a:r>
              <a:rPr sz="3400"/>
              <a:t>Уровень текста 2</a:t>
            </a:r>
          </a:p>
          <a:p>
            <a:pPr lvl="2">
              <a:defRPr sz="1800"/>
            </a:pPr>
            <a:r>
              <a:rPr sz="3400"/>
              <a:t>Уровень текста 3</a:t>
            </a:r>
          </a:p>
          <a:p>
            <a:pPr lvl="3">
              <a:defRPr sz="1800"/>
            </a:pPr>
            <a:r>
              <a:rPr sz="3400"/>
              <a:t>Уровень текста 4</a:t>
            </a:r>
          </a:p>
          <a:p>
            <a:pPr lvl="4">
              <a:defRPr sz="1800"/>
            </a:pPr>
            <a:r>
              <a:rPr sz="3400"/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184640" y="9114114"/>
            <a:ext cx="2926081" cy="3713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 defTabSz="9144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algn="ctr">
        <a:lnSpc>
          <a:spcPct val="90000"/>
        </a:lnSpc>
        <a:defRPr sz="8400">
          <a:latin typeface="Calibri Light"/>
          <a:ea typeface="Calibri Light"/>
          <a:cs typeface="Calibri Light"/>
          <a:sym typeface="Calibri Light"/>
        </a:defRPr>
      </a:lvl1pPr>
      <a:lvl2pPr algn="ctr">
        <a:lnSpc>
          <a:spcPct val="90000"/>
        </a:lnSpc>
        <a:defRPr sz="8400">
          <a:latin typeface="Calibri Light"/>
          <a:ea typeface="Calibri Light"/>
          <a:cs typeface="Calibri Light"/>
          <a:sym typeface="Calibri Light"/>
        </a:defRPr>
      </a:lvl2pPr>
      <a:lvl3pPr algn="ctr">
        <a:lnSpc>
          <a:spcPct val="90000"/>
        </a:lnSpc>
        <a:defRPr sz="8400">
          <a:latin typeface="Calibri Light"/>
          <a:ea typeface="Calibri Light"/>
          <a:cs typeface="Calibri Light"/>
          <a:sym typeface="Calibri Light"/>
        </a:defRPr>
      </a:lvl3pPr>
      <a:lvl4pPr algn="ctr">
        <a:lnSpc>
          <a:spcPct val="90000"/>
        </a:lnSpc>
        <a:defRPr sz="8400">
          <a:latin typeface="Calibri Light"/>
          <a:ea typeface="Calibri Light"/>
          <a:cs typeface="Calibri Light"/>
          <a:sym typeface="Calibri Light"/>
        </a:defRPr>
      </a:lvl4pPr>
      <a:lvl5pPr algn="ctr">
        <a:lnSpc>
          <a:spcPct val="90000"/>
        </a:lnSpc>
        <a:defRPr sz="8400">
          <a:latin typeface="Calibri Light"/>
          <a:ea typeface="Calibri Light"/>
          <a:cs typeface="Calibri Light"/>
          <a:sym typeface="Calibri Light"/>
        </a:defRPr>
      </a:lvl5pPr>
      <a:lvl6pPr algn="ctr">
        <a:lnSpc>
          <a:spcPct val="90000"/>
        </a:lnSpc>
        <a:defRPr sz="8400">
          <a:latin typeface="Calibri Light"/>
          <a:ea typeface="Calibri Light"/>
          <a:cs typeface="Calibri Light"/>
          <a:sym typeface="Calibri Light"/>
        </a:defRPr>
      </a:lvl6pPr>
      <a:lvl7pPr algn="ctr">
        <a:lnSpc>
          <a:spcPct val="90000"/>
        </a:lnSpc>
        <a:defRPr sz="8400">
          <a:latin typeface="Calibri Light"/>
          <a:ea typeface="Calibri Light"/>
          <a:cs typeface="Calibri Light"/>
          <a:sym typeface="Calibri Light"/>
        </a:defRPr>
      </a:lvl7pPr>
      <a:lvl8pPr algn="ctr">
        <a:lnSpc>
          <a:spcPct val="90000"/>
        </a:lnSpc>
        <a:defRPr sz="8400">
          <a:latin typeface="Calibri Light"/>
          <a:ea typeface="Calibri Light"/>
          <a:cs typeface="Calibri Light"/>
          <a:sym typeface="Calibri Light"/>
        </a:defRPr>
      </a:lvl8pPr>
      <a:lvl9pPr algn="ctr">
        <a:lnSpc>
          <a:spcPct val="90000"/>
        </a:lnSpc>
        <a:defRPr sz="8400">
          <a:latin typeface="Calibri Light"/>
          <a:ea typeface="Calibri Light"/>
          <a:cs typeface="Calibri Light"/>
          <a:sym typeface="Calibri Light"/>
        </a:defRPr>
      </a:lvl9pPr>
    </p:titleStyle>
    <p:bodyStyle>
      <a:lvl1pPr algn="ctr">
        <a:lnSpc>
          <a:spcPct val="90000"/>
        </a:lnSpc>
        <a:spcBef>
          <a:spcPts val="1000"/>
        </a:spcBef>
        <a:defRPr sz="3400">
          <a:latin typeface="Calibri"/>
          <a:ea typeface="Calibri"/>
          <a:cs typeface="Calibri"/>
          <a:sym typeface="Calibri"/>
        </a:defRPr>
      </a:lvl1pPr>
      <a:lvl2pPr indent="457200" algn="ctr">
        <a:lnSpc>
          <a:spcPct val="90000"/>
        </a:lnSpc>
        <a:spcBef>
          <a:spcPts val="1000"/>
        </a:spcBef>
        <a:defRPr sz="3400">
          <a:latin typeface="Calibri"/>
          <a:ea typeface="Calibri"/>
          <a:cs typeface="Calibri"/>
          <a:sym typeface="Calibri"/>
        </a:defRPr>
      </a:lvl2pPr>
      <a:lvl3pPr indent="914400" algn="ctr">
        <a:lnSpc>
          <a:spcPct val="90000"/>
        </a:lnSpc>
        <a:spcBef>
          <a:spcPts val="1000"/>
        </a:spcBef>
        <a:defRPr sz="3400">
          <a:latin typeface="Calibri"/>
          <a:ea typeface="Calibri"/>
          <a:cs typeface="Calibri"/>
          <a:sym typeface="Calibri"/>
        </a:defRPr>
      </a:lvl3pPr>
      <a:lvl4pPr indent="1371600" algn="ctr">
        <a:lnSpc>
          <a:spcPct val="90000"/>
        </a:lnSpc>
        <a:spcBef>
          <a:spcPts val="1000"/>
        </a:spcBef>
        <a:defRPr sz="3400">
          <a:latin typeface="Calibri"/>
          <a:ea typeface="Calibri"/>
          <a:cs typeface="Calibri"/>
          <a:sym typeface="Calibri"/>
        </a:defRPr>
      </a:lvl4pPr>
      <a:lvl5pPr indent="1828800" algn="ctr">
        <a:lnSpc>
          <a:spcPct val="90000"/>
        </a:lnSpc>
        <a:spcBef>
          <a:spcPts val="1000"/>
        </a:spcBef>
        <a:defRPr sz="3400">
          <a:latin typeface="Calibri"/>
          <a:ea typeface="Calibri"/>
          <a:cs typeface="Calibri"/>
          <a:sym typeface="Calibri"/>
        </a:defRPr>
      </a:lvl5pPr>
      <a:lvl6pPr indent="2286000" algn="ctr">
        <a:lnSpc>
          <a:spcPct val="90000"/>
        </a:lnSpc>
        <a:spcBef>
          <a:spcPts val="1000"/>
        </a:spcBef>
        <a:defRPr sz="3400">
          <a:latin typeface="Calibri"/>
          <a:ea typeface="Calibri"/>
          <a:cs typeface="Calibri"/>
          <a:sym typeface="Calibri"/>
        </a:defRPr>
      </a:lvl6pPr>
      <a:lvl7pPr indent="2743200" algn="ctr">
        <a:lnSpc>
          <a:spcPct val="90000"/>
        </a:lnSpc>
        <a:spcBef>
          <a:spcPts val="1000"/>
        </a:spcBef>
        <a:defRPr sz="3400">
          <a:latin typeface="Calibri"/>
          <a:ea typeface="Calibri"/>
          <a:cs typeface="Calibri"/>
          <a:sym typeface="Calibri"/>
        </a:defRPr>
      </a:lvl7pPr>
      <a:lvl8pPr indent="3200400" algn="ctr">
        <a:lnSpc>
          <a:spcPct val="90000"/>
        </a:lnSpc>
        <a:spcBef>
          <a:spcPts val="1000"/>
        </a:spcBef>
        <a:defRPr sz="3400">
          <a:latin typeface="Calibri"/>
          <a:ea typeface="Calibri"/>
          <a:cs typeface="Calibri"/>
          <a:sym typeface="Calibri"/>
        </a:defRPr>
      </a:lvl8pPr>
      <a:lvl9pPr indent="3657600" algn="ctr">
        <a:lnSpc>
          <a:spcPct val="90000"/>
        </a:lnSpc>
        <a:spcBef>
          <a:spcPts val="1000"/>
        </a:spcBef>
        <a:defRPr sz="34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-1" y="8094133"/>
            <a:ext cx="13004801" cy="1200878"/>
          </a:xfrm>
          <a:prstGeom prst="rect">
            <a:avLst/>
          </a:prstGeom>
          <a:solidFill>
            <a:srgbClr val="DE6A10"/>
          </a:solidFill>
        </p:spPr>
        <p:txBody>
          <a:bodyPr/>
          <a:lstStyle/>
          <a:p>
            <a:pPr marL="50292" marR="122936" lvl="0" indent="50292" algn="r" defTabSz="257047">
              <a:defRPr sz="1800"/>
            </a:pPr>
            <a:r>
              <a:rPr sz="2992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Савелькаева А. C.</a:t>
            </a:r>
            <a:r>
              <a:rPr sz="2112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 </a:t>
            </a:r>
            <a:r>
              <a:rPr sz="2992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Руднев М. Г.</a:t>
            </a:r>
            <a:endParaRPr sz="2112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50292" marR="122936" lvl="0" indent="50292" algn="r" defTabSz="257047">
              <a:defRPr sz="1800"/>
            </a:pPr>
            <a:r>
              <a:rPr sz="2112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Лаборатория Сравнительных Исследований Массового Сознания НИУ-ВШЭ</a:t>
            </a:r>
          </a:p>
        </p:txBody>
      </p:sp>
      <p:sp>
        <p:nvSpPr>
          <p:cNvPr id="42" name="Shape 42"/>
          <p:cNvSpPr/>
          <p:nvPr/>
        </p:nvSpPr>
        <p:spPr>
          <a:xfrm>
            <a:off x="640831" y="1060449"/>
            <a:ext cx="10464801" cy="50673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0" lvl="0" algn="l" defTabSz="457200">
              <a:spcBef>
                <a:spcPts val="800"/>
              </a:spcBef>
              <a:defRPr sz="1800"/>
            </a:pPr>
            <a:r>
              <a:rPr sz="7600" b="1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Роль</a:t>
            </a:r>
            <a:r>
              <a:rPr sz="76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7600" b="1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культурных</a:t>
            </a:r>
            <a:r>
              <a:rPr sz="76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7600" b="1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и</a:t>
            </a:r>
            <a:r>
              <a:rPr sz="76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7600" b="1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индивидуальных</a:t>
            </a:r>
          </a:p>
          <a:p>
            <a:pPr marL="152400" marR="50800" lvl="0" indent="-152400" algn="l" defTabSz="457200">
              <a:spcBef>
                <a:spcPts val="800"/>
              </a:spcBef>
              <a:defRPr sz="1800"/>
            </a:pPr>
            <a:r>
              <a:rPr sz="7600" b="1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ценностей</a:t>
            </a:r>
          </a:p>
          <a:p>
            <a:pPr marL="152400" marR="50800" lvl="0" indent="-152400" algn="l" defTabSz="457200">
              <a:spcBef>
                <a:spcPts val="800"/>
              </a:spcBef>
              <a:defRPr sz="1800"/>
            </a:pPr>
            <a:r>
              <a:rPr sz="7600" b="1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в</a:t>
            </a:r>
            <a:r>
              <a:rPr sz="76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7600" b="1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одобрении</a:t>
            </a:r>
            <a:r>
              <a:rPr sz="76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7600" b="1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эвтаназии</a:t>
            </a:r>
          </a:p>
        </p:txBody>
      </p:sp>
      <p:sp>
        <p:nvSpPr>
          <p:cNvPr id="43" name="Shape 43"/>
          <p:cNvSpPr/>
          <p:nvPr/>
        </p:nvSpPr>
        <p:spPr>
          <a:xfrm>
            <a:off x="562282" y="6248399"/>
            <a:ext cx="106219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700"/>
            </a:lvl1pPr>
          </a:lstStyle>
          <a:p>
            <a:pPr lvl="0">
              <a:defRPr sz="1800"/>
            </a:pPr>
            <a:r>
              <a:rPr sz="1700"/>
              <a:t>Данное исследование выполнено в рамках Программы фундаментальных исследований НИУ ВШЭ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380007" y="207433"/>
            <a:ext cx="12244786" cy="1549599"/>
          </a:xfrm>
          <a:prstGeom prst="rect">
            <a:avLst/>
          </a:prstGeom>
        </p:spPr>
        <p:txBody>
          <a:bodyPr/>
          <a:lstStyle>
            <a:lvl1pPr defTabSz="531622">
              <a:defRPr sz="546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60">
                <a:solidFill>
                  <a:srgbClr val="DE6A10"/>
                </a:solidFill>
              </a:rPr>
              <a:t>Дебаты и эмпирические исследования</a:t>
            </a:r>
          </a:p>
        </p:txBody>
      </p:sp>
      <p:sp>
        <p:nvSpPr>
          <p:cNvPr id="90" name="Shape 90"/>
          <p:cNvSpPr/>
          <p:nvPr/>
        </p:nvSpPr>
        <p:spPr>
          <a:xfrm>
            <a:off x="322041" y="1849435"/>
            <a:ext cx="12360719" cy="6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165100" lvl="0" algn="l">
              <a:spcBef>
                <a:spcPts val="4200"/>
              </a:spcBef>
              <a:defRPr sz="1800"/>
            </a:pPr>
            <a:r>
              <a:rPr sz="3500" b="1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Восходящий мировой тренд</a:t>
            </a:r>
            <a:r>
              <a:rPr sz="3200" b="1"/>
              <a:t> </a:t>
            </a:r>
            <a:r>
              <a:rPr sz="2600" b="1">
                <a:latin typeface="DIN Alternate Bold"/>
                <a:ea typeface="DIN Alternate Bold"/>
                <a:cs typeface="DIN Alternate Bold"/>
                <a:sym typeface="DIN Alternate Bold"/>
              </a:rPr>
              <a:t>в одобрении эвтаназии</a:t>
            </a:r>
            <a:r>
              <a:rPr sz="2500">
                <a:latin typeface="DIN Alternate Bold"/>
                <a:ea typeface="DIN Alternate Bold"/>
                <a:cs typeface="DIN Alternate Bold"/>
                <a:sym typeface="DIN Alternate Bold"/>
              </a:rPr>
              <a:t>  </a:t>
            </a:r>
            <a:r>
              <a:rPr sz="2000" b="1">
                <a:latin typeface="DIN Alternate Bold"/>
                <a:ea typeface="DIN Alternate Bold"/>
                <a:cs typeface="DIN Alternate Bold"/>
                <a:sym typeface="DIN Alternate Bold"/>
              </a:rPr>
              <a:t>[</a:t>
            </a:r>
            <a:r>
              <a:rPr sz="2000" b="1">
                <a:uFill>
                  <a:solidFill>
                    <a:srgbClr val="222222"/>
                  </a:solidFill>
                </a:uFill>
                <a:latin typeface="DIN Alternate Bold"/>
                <a:ea typeface="DIN Alternate Bold"/>
                <a:cs typeface="DIN Alternate Bold"/>
                <a:sym typeface="DIN Alternate Bold"/>
              </a:rPr>
              <a:t>Cohen, et al., 2012]</a:t>
            </a:r>
            <a:r>
              <a:rPr sz="2500"/>
              <a:t>                                                       </a:t>
            </a:r>
          </a:p>
        </p:txBody>
      </p:sp>
      <p:sp>
        <p:nvSpPr>
          <p:cNvPr id="91" name="Shape 91"/>
          <p:cNvSpPr/>
          <p:nvPr/>
        </p:nvSpPr>
        <p:spPr>
          <a:xfrm>
            <a:off x="619849" y="2951010"/>
            <a:ext cx="11645536" cy="8890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27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1981-1999</a:t>
            </a: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 - усиление одобрения эвтаназии  в Бельгии, Ирландии, Испании (на 50%)</a:t>
            </a:r>
          </a:p>
        </p:txBody>
      </p:sp>
      <p:sp>
        <p:nvSpPr>
          <p:cNvPr id="92" name="Shape 92"/>
          <p:cNvSpPr/>
          <p:nvPr/>
        </p:nvSpPr>
        <p:spPr>
          <a:xfrm>
            <a:off x="619849" y="6324853"/>
            <a:ext cx="11645536" cy="20701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Большинство жителей европейсих стран считают, что </a:t>
            </a:r>
            <a:r>
              <a:rPr sz="2700" b="1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пассивная и активная эвтаназия</a:t>
            </a: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 должна быть</a:t>
            </a:r>
            <a:r>
              <a:rPr sz="27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 легализованной</a:t>
            </a: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 - такого мнения в 2003-2005 придерживались </a:t>
            </a:r>
            <a:r>
              <a:rPr sz="27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84%</a:t>
            </a: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 жителей Соединенного Королевства, </a:t>
            </a:r>
            <a:r>
              <a:rPr sz="27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82%</a:t>
            </a: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 жителей Швейцарии, </a:t>
            </a:r>
            <a:r>
              <a:rPr sz="27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61%</a:t>
            </a: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 французов, </a:t>
            </a:r>
            <a:r>
              <a:rPr sz="27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50% </a:t>
            </a: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финов</a:t>
            </a:r>
          </a:p>
          <a:p>
            <a:pPr marL="165100" lvl="0" algn="l">
              <a:defRPr sz="1800"/>
            </a:pPr>
            <a:r>
              <a:rPr sz="2700" b="1">
                <a:latin typeface="DIN Alternate Bold"/>
                <a:ea typeface="DIN Alternate Bold"/>
                <a:cs typeface="DIN Alternate Bold"/>
                <a:sym typeface="DIN Alternate Bold"/>
              </a:rPr>
              <a:t>[</a:t>
            </a:r>
            <a:r>
              <a:rPr sz="2700" b="1">
                <a:uFill>
                  <a:solidFill>
                    <a:srgbClr val="222222"/>
                  </a:solidFill>
                </a:uFill>
                <a:latin typeface="DIN Alternate Bold"/>
                <a:ea typeface="DIN Alternate Bold"/>
                <a:cs typeface="DIN Alternate Bold"/>
                <a:sym typeface="DIN Alternate Bold"/>
              </a:rPr>
              <a:t>Cohen, et al., 2006]</a:t>
            </a:r>
          </a:p>
        </p:txBody>
      </p:sp>
      <p:sp>
        <p:nvSpPr>
          <p:cNvPr id="93" name="Shape 93"/>
          <p:cNvSpPr/>
          <p:nvPr/>
        </p:nvSpPr>
        <p:spPr>
          <a:xfrm>
            <a:off x="619849" y="4244231"/>
            <a:ext cx="11645535" cy="16764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Наиболее высокое оборение эвтаназии - </a:t>
            </a:r>
            <a:r>
              <a:rPr sz="2700" b="1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Нидерланды, Дания, Франция, Швеция</a:t>
            </a:r>
            <a:r>
              <a:rPr sz="27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,</a:t>
            </a:r>
            <a:r>
              <a:rPr sz="2700">
                <a:latin typeface="DIN Alternate Bold"/>
                <a:ea typeface="DIN Alternate Bold"/>
                <a:cs typeface="DIN Alternate Bold"/>
                <a:sym typeface="DIN Alternate Bold"/>
              </a:rPr>
              <a:t> наиболее скептическое отношение наблюдается в </a:t>
            </a:r>
            <a:r>
              <a:rPr sz="2700" b="1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Румынии, Мальте и Турции</a:t>
            </a:r>
            <a:endParaRPr sz="2700">
              <a:latin typeface="DIN Alternate Bold"/>
              <a:ea typeface="DIN Alternate Bold"/>
              <a:cs typeface="DIN Alternate Bold"/>
              <a:sym typeface="DIN Alternate Bold"/>
            </a:endParaRPr>
          </a:p>
          <a:p>
            <a:pPr marL="165100" lvl="0" algn="l">
              <a:defRPr sz="1800"/>
            </a:pPr>
            <a:r>
              <a:rPr sz="2700" b="1">
                <a:latin typeface="DIN Alternate Bold"/>
                <a:ea typeface="DIN Alternate Bold"/>
                <a:cs typeface="DIN Alternate Bold"/>
                <a:sym typeface="DIN Alternate Bold"/>
              </a:rPr>
              <a:t>[</a:t>
            </a:r>
            <a:r>
              <a:rPr sz="2700" b="1">
                <a:uFill>
                  <a:solidFill>
                    <a:srgbClr val="222222"/>
                  </a:solidFill>
                </a:uFill>
                <a:latin typeface="DIN Alternate Bold"/>
                <a:ea typeface="DIN Alternate Bold"/>
                <a:cs typeface="DIN Alternate Bold"/>
                <a:sym typeface="DIN Alternate Bold"/>
              </a:rPr>
              <a:t>Cohen, et al., 2012]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380007" y="1315775"/>
            <a:ext cx="12312638" cy="8094524"/>
          </a:xfrm>
          <a:prstGeom prst="rect">
            <a:avLst/>
          </a:prstGeom>
          <a:solidFill>
            <a:srgbClr val="FFFFFF"/>
          </a:solidFill>
          <a:ln w="50800">
            <a:solidFill>
              <a:srgbClr val="A6AAA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endParaRPr lang="ru-RU" sz="4100" b="1" dirty="0" smtClean="0">
              <a:latin typeface="DIN Alternate Bold"/>
              <a:ea typeface="DIN Alternate Bold"/>
              <a:cs typeface="DIN Alternate Bold"/>
              <a:sym typeface="DIN Alternate Bold"/>
            </a:endParaRPr>
          </a:p>
          <a:p>
            <a:pPr lvl="0">
              <a:defRPr sz="1800"/>
            </a:pPr>
            <a:r>
              <a:rPr sz="4100" b="1" dirty="0" err="1" smtClean="0">
                <a:latin typeface="DIN Alternate Bold"/>
                <a:ea typeface="DIN Alternate Bold"/>
                <a:cs typeface="DIN Alternate Bold"/>
                <a:sym typeface="DIN Alternate Bold"/>
              </a:rPr>
              <a:t>Корреляты</a:t>
            </a:r>
            <a:r>
              <a:rPr sz="4100" b="1" dirty="0" smtClean="0"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sz="4100" b="1" dirty="0">
                <a:latin typeface="DIN Alternate Bold"/>
                <a:ea typeface="DIN Alternate Bold"/>
                <a:cs typeface="DIN Alternate Bold"/>
                <a:sym typeface="DIN Alternate Bold"/>
              </a:rPr>
              <a:t>и </a:t>
            </a:r>
            <a:r>
              <a:rPr sz="4100" b="1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детерминанты</a:t>
            </a:r>
            <a:r>
              <a:rPr sz="4100" b="1" dirty="0"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sz="4100" b="1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отношения</a:t>
            </a:r>
            <a:r>
              <a:rPr sz="4100" b="1" dirty="0">
                <a:latin typeface="DIN Alternate Bold"/>
                <a:ea typeface="DIN Alternate Bold"/>
                <a:cs typeface="DIN Alternate Bold"/>
                <a:sym typeface="DIN Alternate Bold"/>
              </a:rPr>
              <a:t> к </a:t>
            </a:r>
            <a:r>
              <a:rPr sz="4100" b="1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эвтаназии</a:t>
            </a:r>
            <a:endParaRPr sz="4100" b="1" dirty="0">
              <a:latin typeface="DIN Alternate Bold"/>
              <a:ea typeface="DIN Alternate Bold"/>
              <a:cs typeface="DIN Alternate Bold"/>
              <a:sym typeface="DIN Alternate Bold"/>
            </a:endParaRPr>
          </a:p>
          <a:p>
            <a:pPr lvl="0" algn="l">
              <a:defRPr sz="1800"/>
            </a:pPr>
            <a:endParaRPr sz="2200" b="1" dirty="0">
              <a:latin typeface="Impact"/>
              <a:ea typeface="Impact"/>
              <a:cs typeface="Impact"/>
              <a:sym typeface="Impact"/>
            </a:endParaRPr>
          </a:p>
          <a:p>
            <a:pPr marL="271638" lvl="0" indent="-271638" algn="l">
              <a:spcBef>
                <a:spcPts val="600"/>
              </a:spcBef>
              <a:buSzPct val="76000"/>
              <a:buBlip>
                <a:blip r:embed="rId2"/>
              </a:buBlip>
              <a:defRPr sz="1800"/>
            </a:pPr>
            <a:r>
              <a:rPr sz="2400" dirty="0" err="1"/>
              <a:t>религиозная</a:t>
            </a:r>
            <a:r>
              <a:rPr sz="2400" dirty="0"/>
              <a:t> </a:t>
            </a:r>
            <a:r>
              <a:rPr sz="2400" dirty="0" err="1"/>
              <a:t>принадлежность</a:t>
            </a:r>
            <a:r>
              <a:rPr sz="2400" dirty="0"/>
              <a:t> и </a:t>
            </a:r>
            <a:r>
              <a:rPr sz="2400" dirty="0" err="1"/>
              <a:t>сила</a:t>
            </a:r>
            <a:r>
              <a:rPr sz="2400" dirty="0"/>
              <a:t> </a:t>
            </a:r>
            <a:r>
              <a:rPr sz="2400" dirty="0" err="1"/>
              <a:t>религиозных</a:t>
            </a:r>
            <a:r>
              <a:rPr sz="2400" dirty="0"/>
              <a:t> </a:t>
            </a:r>
            <a:r>
              <a:rPr sz="2400" dirty="0" err="1"/>
              <a:t>верований</a:t>
            </a:r>
            <a:r>
              <a:rPr sz="2400" dirty="0"/>
              <a:t> </a:t>
            </a:r>
            <a:r>
              <a:rPr sz="2400" b="1" dirty="0"/>
              <a:t>[Burdette et al., 2005; </a:t>
            </a:r>
            <a:r>
              <a:rPr sz="2400" b="1" dirty="0" err="1"/>
              <a:t>Verbakel</a:t>
            </a:r>
            <a:r>
              <a:rPr sz="2400" b="1" dirty="0"/>
              <a:t>, Jaspers, 2010]</a:t>
            </a:r>
            <a:endParaRPr sz="2400" dirty="0"/>
          </a:p>
          <a:p>
            <a:pPr marL="271638" lvl="0" indent="-271638" algn="l">
              <a:spcBef>
                <a:spcPts val="600"/>
              </a:spcBef>
              <a:buSzPct val="76000"/>
              <a:buBlip>
                <a:blip r:embed="rId2"/>
              </a:buBlip>
              <a:defRPr sz="1800"/>
            </a:pPr>
            <a:r>
              <a:rPr sz="2400" dirty="0" err="1"/>
              <a:t>степень</a:t>
            </a:r>
            <a:r>
              <a:rPr sz="2400" dirty="0"/>
              <a:t> </a:t>
            </a:r>
            <a:r>
              <a:rPr sz="2400" dirty="0" err="1"/>
              <a:t>автономии</a:t>
            </a:r>
            <a:r>
              <a:rPr sz="2400" dirty="0"/>
              <a:t> </a:t>
            </a:r>
            <a:r>
              <a:rPr sz="2400" dirty="0" err="1"/>
              <a:t>индивида</a:t>
            </a:r>
            <a:r>
              <a:rPr sz="2400" dirty="0"/>
              <a:t> </a:t>
            </a:r>
            <a:r>
              <a:rPr sz="2400" b="1" dirty="0"/>
              <a:t>[</a:t>
            </a:r>
            <a:r>
              <a:rPr sz="2400" b="1" dirty="0" err="1"/>
              <a:t>Verbakel</a:t>
            </a:r>
            <a:r>
              <a:rPr sz="2400" b="1" dirty="0"/>
              <a:t>, Jaspers, 2010]</a:t>
            </a:r>
            <a:endParaRPr sz="2400" dirty="0"/>
          </a:p>
          <a:p>
            <a:pPr marL="271638" lvl="0" indent="-271638" algn="l">
              <a:spcBef>
                <a:spcPts val="600"/>
              </a:spcBef>
              <a:buSzPct val="76000"/>
              <a:buBlip>
                <a:blip r:embed="rId2"/>
              </a:buBlip>
              <a:defRPr sz="1800"/>
            </a:pPr>
            <a:r>
              <a:rPr sz="2400" dirty="0" err="1"/>
              <a:t>уровень</a:t>
            </a:r>
            <a:r>
              <a:rPr sz="2400" dirty="0"/>
              <a:t> </a:t>
            </a:r>
            <a:r>
              <a:rPr sz="2400" dirty="0" err="1"/>
              <a:t>доверия</a:t>
            </a:r>
            <a:r>
              <a:rPr sz="2400" dirty="0"/>
              <a:t> </a:t>
            </a:r>
            <a:r>
              <a:rPr sz="2400" b="1" dirty="0"/>
              <a:t>[</a:t>
            </a:r>
            <a:r>
              <a:rPr sz="2400" b="1" dirty="0" err="1"/>
              <a:t>Köneke</a:t>
            </a:r>
            <a:r>
              <a:rPr sz="2400" b="1" dirty="0"/>
              <a:t>, 2013]</a:t>
            </a:r>
            <a:endParaRPr sz="2400" dirty="0"/>
          </a:p>
          <a:p>
            <a:pPr marL="271638" lvl="0" indent="-271638" algn="l">
              <a:spcBef>
                <a:spcPts val="600"/>
              </a:spcBef>
              <a:buSzPct val="76000"/>
              <a:buBlip>
                <a:blip r:embed="rId2"/>
              </a:buBlip>
              <a:defRPr sz="1800"/>
            </a:pPr>
            <a:r>
              <a:rPr sz="2400" dirty="0" err="1"/>
              <a:t>субъективные</a:t>
            </a:r>
            <a:r>
              <a:rPr sz="2400" dirty="0"/>
              <a:t> </a:t>
            </a:r>
            <a:r>
              <a:rPr sz="2400" dirty="0" err="1"/>
              <a:t>оценки</a:t>
            </a:r>
            <a:r>
              <a:rPr sz="2400" dirty="0"/>
              <a:t> </a:t>
            </a:r>
            <a:r>
              <a:rPr sz="2400" dirty="0" err="1"/>
              <a:t>психологического</a:t>
            </a:r>
            <a:r>
              <a:rPr sz="2400" dirty="0"/>
              <a:t> и </a:t>
            </a:r>
            <a:r>
              <a:rPr sz="2400" dirty="0" err="1"/>
              <a:t>физического</a:t>
            </a:r>
            <a:r>
              <a:rPr sz="2400" dirty="0"/>
              <a:t> </a:t>
            </a:r>
            <a:r>
              <a:rPr sz="2400" dirty="0" err="1"/>
              <a:t>состояния</a:t>
            </a:r>
            <a:r>
              <a:rPr sz="2400" dirty="0"/>
              <a:t> </a:t>
            </a:r>
            <a:r>
              <a:rPr sz="2400" dirty="0" err="1"/>
              <a:t>индивидов</a:t>
            </a:r>
            <a:r>
              <a:rPr sz="2400" dirty="0"/>
              <a:t> – </a:t>
            </a:r>
            <a:r>
              <a:rPr sz="2400" dirty="0" err="1"/>
              <a:t>самооценка</a:t>
            </a:r>
            <a:r>
              <a:rPr sz="2400" dirty="0"/>
              <a:t>, </a:t>
            </a:r>
            <a:r>
              <a:rPr sz="2400" dirty="0" err="1"/>
              <a:t>уровень</a:t>
            </a:r>
            <a:r>
              <a:rPr sz="2400" dirty="0"/>
              <a:t> </a:t>
            </a:r>
            <a:r>
              <a:rPr sz="2400" dirty="0" err="1"/>
              <a:t>депрессии</a:t>
            </a:r>
            <a:r>
              <a:rPr sz="2400" dirty="0"/>
              <a:t>, </a:t>
            </a:r>
            <a:r>
              <a:rPr sz="2400" dirty="0" err="1"/>
              <a:t>страха</a:t>
            </a:r>
            <a:r>
              <a:rPr sz="2400" dirty="0"/>
              <a:t>, </a:t>
            </a:r>
            <a:r>
              <a:rPr sz="2400" dirty="0" err="1"/>
              <a:t>безысходности</a:t>
            </a:r>
            <a:r>
              <a:rPr sz="2400" dirty="0"/>
              <a:t> </a:t>
            </a:r>
            <a:r>
              <a:rPr sz="2400" b="1" dirty="0"/>
              <a:t>[</a:t>
            </a:r>
            <a:r>
              <a:rPr sz="2400" b="1" dirty="0" err="1"/>
              <a:t>Cicirelli</a:t>
            </a:r>
            <a:r>
              <a:rPr sz="2400" b="1" dirty="0"/>
              <a:t>, 1997]</a:t>
            </a:r>
            <a:endParaRPr sz="2400" dirty="0"/>
          </a:p>
          <a:p>
            <a:pPr marL="271638" lvl="0" indent="-271638" algn="l">
              <a:spcBef>
                <a:spcPts val="600"/>
              </a:spcBef>
              <a:buSzPct val="76000"/>
              <a:buBlip>
                <a:blip r:embed="rId2"/>
              </a:buBlip>
              <a:defRPr sz="1800"/>
            </a:pPr>
            <a:r>
              <a:rPr sz="2400" dirty="0" err="1"/>
              <a:t>фактическое</a:t>
            </a:r>
            <a:r>
              <a:rPr sz="2400" dirty="0"/>
              <a:t> </a:t>
            </a:r>
            <a:r>
              <a:rPr sz="2400" dirty="0" err="1"/>
              <a:t>состояние</a:t>
            </a:r>
            <a:r>
              <a:rPr sz="2400" dirty="0"/>
              <a:t> </a:t>
            </a:r>
            <a:r>
              <a:rPr sz="2400" dirty="0" err="1"/>
              <a:t>здоровья</a:t>
            </a:r>
            <a:r>
              <a:rPr sz="2400" dirty="0"/>
              <a:t> </a:t>
            </a:r>
            <a:r>
              <a:rPr sz="2400" b="1" dirty="0"/>
              <a:t>[</a:t>
            </a:r>
            <a:r>
              <a:rPr sz="2400" b="1" dirty="0" err="1"/>
              <a:t>Köneke</a:t>
            </a:r>
            <a:r>
              <a:rPr sz="2400" b="1" dirty="0"/>
              <a:t>, 2013]</a:t>
            </a:r>
            <a:endParaRPr sz="2400" dirty="0"/>
          </a:p>
          <a:p>
            <a:pPr marL="271638" lvl="0" indent="-271638" algn="l">
              <a:spcBef>
                <a:spcPts val="600"/>
              </a:spcBef>
              <a:buSzPct val="76000"/>
              <a:buBlip>
                <a:blip r:embed="rId2"/>
              </a:buBlip>
              <a:defRPr sz="1800"/>
            </a:pPr>
            <a:r>
              <a:rPr sz="2400" dirty="0" err="1"/>
              <a:t>принадлежность</a:t>
            </a:r>
            <a:r>
              <a:rPr sz="2400" dirty="0"/>
              <a:t> к </a:t>
            </a:r>
            <a:r>
              <a:rPr sz="2400" dirty="0" err="1"/>
              <a:t>разным</a:t>
            </a:r>
            <a:r>
              <a:rPr sz="2400" dirty="0"/>
              <a:t> </a:t>
            </a:r>
            <a:r>
              <a:rPr sz="2400" dirty="0" err="1"/>
              <a:t>социально-демографическим</a:t>
            </a:r>
            <a:r>
              <a:rPr sz="2400" dirty="0"/>
              <a:t> </a:t>
            </a:r>
            <a:r>
              <a:rPr sz="2400" dirty="0" err="1"/>
              <a:t>группам</a:t>
            </a:r>
            <a:r>
              <a:rPr sz="2400" dirty="0"/>
              <a:t> в </a:t>
            </a:r>
            <a:r>
              <a:rPr sz="2400" dirty="0" err="1"/>
              <a:t>обществе</a:t>
            </a:r>
            <a:r>
              <a:rPr sz="2400" dirty="0"/>
              <a:t>, </a:t>
            </a:r>
            <a:r>
              <a:rPr sz="2400" dirty="0" err="1"/>
              <a:t>выделенным</a:t>
            </a:r>
            <a:r>
              <a:rPr sz="2400" dirty="0"/>
              <a:t> </a:t>
            </a:r>
            <a:r>
              <a:rPr sz="2400" dirty="0" err="1"/>
              <a:t>на</a:t>
            </a:r>
            <a:r>
              <a:rPr sz="2400" dirty="0"/>
              <a:t> </a:t>
            </a:r>
            <a:r>
              <a:rPr sz="2400" dirty="0" err="1"/>
              <a:t>основе</a:t>
            </a:r>
            <a:r>
              <a:rPr sz="2400" dirty="0"/>
              <a:t> </a:t>
            </a:r>
            <a:r>
              <a:rPr sz="2400" dirty="0" err="1"/>
              <a:t>пола</a:t>
            </a:r>
            <a:r>
              <a:rPr sz="2400" dirty="0"/>
              <a:t>, </a:t>
            </a:r>
            <a:r>
              <a:rPr sz="2400" dirty="0" err="1"/>
              <a:t>возраста</a:t>
            </a:r>
            <a:r>
              <a:rPr sz="2400" dirty="0"/>
              <a:t>, </a:t>
            </a:r>
            <a:r>
              <a:rPr sz="2400" dirty="0" err="1"/>
              <a:t>образования</a:t>
            </a:r>
            <a:r>
              <a:rPr sz="2400" dirty="0"/>
              <a:t>, </a:t>
            </a:r>
            <a:r>
              <a:rPr sz="2400" dirty="0" err="1"/>
              <a:t>категории</a:t>
            </a:r>
            <a:r>
              <a:rPr sz="2400" dirty="0"/>
              <a:t> </a:t>
            </a:r>
            <a:r>
              <a:rPr sz="2400" dirty="0" err="1"/>
              <a:t>занятости</a:t>
            </a:r>
            <a:r>
              <a:rPr sz="2400" dirty="0"/>
              <a:t> </a:t>
            </a:r>
            <a:r>
              <a:rPr sz="2400" b="1" dirty="0"/>
              <a:t>[</a:t>
            </a:r>
            <a:r>
              <a:rPr sz="2400" b="1" dirty="0" err="1"/>
              <a:t>Verbakel</a:t>
            </a:r>
            <a:r>
              <a:rPr sz="2400" b="1" dirty="0"/>
              <a:t>, Jaspers, 2010; Cohen, 2006; Cohen, 2013; Burdette et all, 2005]</a:t>
            </a:r>
            <a:endParaRPr sz="2400" dirty="0"/>
          </a:p>
          <a:p>
            <a:pPr marL="271638" lvl="0" indent="-271638" algn="l">
              <a:spcBef>
                <a:spcPts val="600"/>
              </a:spcBef>
              <a:buSzPct val="76000"/>
              <a:buBlip>
                <a:blip r:embed="rId2"/>
              </a:buBlip>
              <a:defRPr sz="1800"/>
            </a:pPr>
            <a:r>
              <a:rPr sz="2400" dirty="0" err="1"/>
              <a:t>качество</a:t>
            </a:r>
            <a:r>
              <a:rPr sz="2400" dirty="0"/>
              <a:t> </a:t>
            </a:r>
            <a:r>
              <a:rPr sz="2400" dirty="0" err="1"/>
              <a:t>системы</a:t>
            </a:r>
            <a:r>
              <a:rPr sz="2400" dirty="0"/>
              <a:t> </a:t>
            </a:r>
            <a:r>
              <a:rPr sz="2400" dirty="0" err="1"/>
              <a:t>здравоохранения</a:t>
            </a:r>
            <a:r>
              <a:rPr sz="2400" b="1" dirty="0"/>
              <a:t> [</a:t>
            </a:r>
            <a:r>
              <a:rPr sz="2400" b="1" dirty="0" err="1"/>
              <a:t>Verbakel</a:t>
            </a:r>
            <a:r>
              <a:rPr sz="2400" b="1" dirty="0"/>
              <a:t>, Jaspers, 2010], </a:t>
            </a:r>
            <a:r>
              <a:rPr sz="2400" dirty="0" err="1"/>
              <a:t>доверие</a:t>
            </a:r>
            <a:r>
              <a:rPr sz="2400" dirty="0"/>
              <a:t> к </a:t>
            </a:r>
            <a:r>
              <a:rPr sz="2400" dirty="0" err="1"/>
              <a:t>ней</a:t>
            </a:r>
            <a:r>
              <a:rPr sz="2400" dirty="0"/>
              <a:t> </a:t>
            </a:r>
            <a:r>
              <a:rPr sz="2400" b="1" dirty="0"/>
              <a:t>[</a:t>
            </a:r>
            <a:r>
              <a:rPr sz="2400" b="1" dirty="0" err="1"/>
              <a:t>Köneke</a:t>
            </a:r>
            <a:r>
              <a:rPr sz="2400" b="1" dirty="0"/>
              <a:t>, 2013]</a:t>
            </a:r>
            <a:endParaRPr sz="2400" dirty="0"/>
          </a:p>
          <a:p>
            <a:pPr marL="271638" lvl="0" indent="-271638" algn="l">
              <a:spcBef>
                <a:spcPts val="600"/>
              </a:spcBef>
              <a:buSzPct val="76000"/>
              <a:buBlip>
                <a:blip r:embed="rId2"/>
              </a:buBlip>
              <a:defRPr sz="1800"/>
            </a:pPr>
            <a:r>
              <a:rPr sz="2400" dirty="0" err="1"/>
              <a:t>культурные</a:t>
            </a:r>
            <a:r>
              <a:rPr sz="2400" dirty="0"/>
              <a:t> </a:t>
            </a:r>
            <a:r>
              <a:rPr sz="2400" dirty="0" err="1"/>
              <a:t>категории</a:t>
            </a:r>
            <a:r>
              <a:rPr sz="2400" dirty="0"/>
              <a:t> </a:t>
            </a:r>
            <a:r>
              <a:rPr sz="2400" dirty="0" err="1"/>
              <a:t>индивидуализма</a:t>
            </a:r>
            <a:r>
              <a:rPr sz="2400" dirty="0"/>
              <a:t> и </a:t>
            </a:r>
            <a:r>
              <a:rPr sz="2400" dirty="0" err="1"/>
              <a:t>авторитаризма</a:t>
            </a:r>
            <a:r>
              <a:rPr sz="2400" dirty="0"/>
              <a:t> </a:t>
            </a:r>
            <a:r>
              <a:rPr sz="2400" b="1" dirty="0"/>
              <a:t>[</a:t>
            </a:r>
            <a:r>
              <a:rPr sz="2400" b="1" dirty="0" err="1"/>
              <a:t>Kemmelmeier</a:t>
            </a:r>
            <a:r>
              <a:rPr sz="2400" b="1" dirty="0"/>
              <a:t> et al., 2002]</a:t>
            </a:r>
            <a:endParaRPr sz="2400" dirty="0"/>
          </a:p>
          <a:p>
            <a:pPr marL="271638" lvl="0" indent="-271638" algn="l">
              <a:spcBef>
                <a:spcPts val="600"/>
              </a:spcBef>
              <a:buSzPct val="76000"/>
              <a:buBlip>
                <a:blip r:embed="rId2"/>
              </a:buBlip>
              <a:defRPr sz="1800"/>
            </a:pPr>
            <a:r>
              <a:rPr sz="2400" dirty="0" err="1"/>
              <a:t>уровень</a:t>
            </a:r>
            <a:r>
              <a:rPr sz="2400" dirty="0"/>
              <a:t> «</a:t>
            </a:r>
            <a:r>
              <a:rPr sz="2400" dirty="0" err="1"/>
              <a:t>страданий</a:t>
            </a:r>
            <a:r>
              <a:rPr sz="2400" dirty="0"/>
              <a:t>» в </a:t>
            </a:r>
            <a:r>
              <a:rPr sz="2400" dirty="0" err="1"/>
              <a:t>обществе</a:t>
            </a:r>
            <a:r>
              <a:rPr sz="2400" dirty="0"/>
              <a:t> (</a:t>
            </a:r>
            <a:r>
              <a:rPr sz="2400" dirty="0" err="1"/>
              <a:t>число</a:t>
            </a:r>
            <a:r>
              <a:rPr sz="2400" dirty="0"/>
              <a:t> </a:t>
            </a:r>
            <a:r>
              <a:rPr sz="2400" dirty="0" err="1"/>
              <a:t>самоубийств</a:t>
            </a:r>
            <a:r>
              <a:rPr sz="2400" dirty="0"/>
              <a:t>) </a:t>
            </a:r>
            <a:r>
              <a:rPr sz="2400" b="1" dirty="0"/>
              <a:t>[</a:t>
            </a:r>
            <a:r>
              <a:rPr sz="2400" b="1" dirty="0" err="1"/>
              <a:t>Verbakel</a:t>
            </a:r>
            <a:r>
              <a:rPr sz="2400" b="1" dirty="0"/>
              <a:t>, Jaspers, 2010]</a:t>
            </a:r>
          </a:p>
        </p:txBody>
      </p:sp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380007" y="207433"/>
            <a:ext cx="12244786" cy="1549599"/>
          </a:xfrm>
          <a:prstGeom prst="rect">
            <a:avLst/>
          </a:prstGeom>
        </p:spPr>
        <p:txBody>
          <a:bodyPr/>
          <a:lstStyle>
            <a:lvl1pPr defTabSz="531622">
              <a:defRPr sz="546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60">
                <a:solidFill>
                  <a:srgbClr val="DE6A10"/>
                </a:solidFill>
              </a:rPr>
              <a:t>Дебаты и эмпирические исследования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952500" y="26505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DE6A10"/>
                </a:solidFill>
              </a:rPr>
              <a:t>Проблема</a:t>
            </a:r>
          </a:p>
        </p:txBody>
      </p:sp>
      <p:sp>
        <p:nvSpPr>
          <p:cNvPr id="99" name="Shape 99"/>
          <p:cNvSpPr/>
          <p:nvPr/>
        </p:nvSpPr>
        <p:spPr>
          <a:xfrm>
            <a:off x="948492" y="2298658"/>
            <a:ext cx="11490430" cy="3822731"/>
          </a:xfrm>
          <a:prstGeom prst="rect">
            <a:avLst/>
          </a:prstGeom>
          <a:ln w="76200">
            <a:solidFill>
              <a:srgbClr val="A6AAA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71638" lvl="0" indent="-271638" algn="l">
              <a:spcBef>
                <a:spcPts val="1400"/>
              </a:spcBef>
              <a:buSzPct val="75000"/>
              <a:buChar char="•"/>
              <a:defRPr sz="1800"/>
            </a:pPr>
            <a:r>
              <a:rPr sz="3100" b="1"/>
              <a:t>общий рост одобрения </a:t>
            </a:r>
            <a:r>
              <a:rPr sz="3100"/>
              <a:t>эвтаназии </a:t>
            </a:r>
            <a:r>
              <a:rPr sz="3100" b="1"/>
              <a:t>не </a:t>
            </a:r>
            <a:r>
              <a:rPr sz="3100"/>
              <a:t>отражает отношения к ней среди </a:t>
            </a:r>
            <a:r>
              <a:rPr sz="3100" b="1"/>
              <a:t>отдельных групп</a:t>
            </a:r>
            <a:r>
              <a:rPr sz="3100"/>
              <a:t> общества </a:t>
            </a:r>
          </a:p>
          <a:p>
            <a:pPr marL="271638" lvl="0" indent="-271638" algn="l">
              <a:spcBef>
                <a:spcPts val="1400"/>
              </a:spcBef>
              <a:buSzPct val="75000"/>
              <a:buChar char="•"/>
              <a:defRPr sz="1800"/>
            </a:pPr>
            <a:r>
              <a:rPr sz="3100"/>
              <a:t>в разных странах этому способствуют </a:t>
            </a:r>
            <a:r>
              <a:rPr sz="3100" b="1"/>
              <a:t>разные причины</a:t>
            </a:r>
            <a:endParaRPr sz="3100"/>
          </a:p>
          <a:p>
            <a:pPr marL="271638" lvl="0" indent="-271638" algn="l">
              <a:spcBef>
                <a:spcPts val="1400"/>
              </a:spcBef>
              <a:buSzPct val="75000"/>
              <a:buChar char="•"/>
              <a:defRPr sz="1800"/>
            </a:pPr>
            <a:r>
              <a:rPr sz="3100"/>
              <a:t>Необходим учет как </a:t>
            </a:r>
            <a:r>
              <a:rPr sz="3100" b="1"/>
              <a:t>индивидуальных</a:t>
            </a:r>
            <a:r>
              <a:rPr sz="3100"/>
              <a:t> характеристик населения, так и </a:t>
            </a:r>
            <a:r>
              <a:rPr sz="3100" b="1"/>
              <a:t>национального контекста</a:t>
            </a:r>
            <a:r>
              <a:rPr sz="3100"/>
              <a:t>, со свойственными ему культурными и историческими особенностями</a:t>
            </a:r>
          </a:p>
        </p:txBody>
      </p:sp>
      <p:grpSp>
        <p:nvGrpSpPr>
          <p:cNvPr id="102" name="Group 102"/>
          <p:cNvGrpSpPr/>
          <p:nvPr/>
        </p:nvGrpSpPr>
        <p:grpSpPr>
          <a:xfrm>
            <a:off x="2425984" y="6099576"/>
            <a:ext cx="9895959" cy="3059511"/>
            <a:chOff x="-1570534" y="-1092354"/>
            <a:chExt cx="9895957" cy="3059509"/>
          </a:xfrm>
        </p:grpSpPr>
        <p:sp>
          <p:nvSpPr>
            <p:cNvPr id="100" name="Shape 100"/>
            <p:cNvSpPr/>
            <p:nvPr/>
          </p:nvSpPr>
          <p:spPr>
            <a:xfrm>
              <a:off x="-1570535" y="-1092355"/>
              <a:ext cx="9622632" cy="3059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838" y="9431"/>
                  </a:lnTo>
                  <a:lnTo>
                    <a:pt x="2838" y="21154"/>
                  </a:lnTo>
                  <a:cubicBezTo>
                    <a:pt x="2838" y="21401"/>
                    <a:pt x="2902" y="21600"/>
                    <a:pt x="2980" y="21600"/>
                  </a:cubicBezTo>
                  <a:lnTo>
                    <a:pt x="21458" y="21600"/>
                  </a:lnTo>
                  <a:cubicBezTo>
                    <a:pt x="21537" y="21600"/>
                    <a:pt x="21600" y="21401"/>
                    <a:pt x="21600" y="21154"/>
                  </a:cubicBezTo>
                  <a:lnTo>
                    <a:pt x="21600" y="8563"/>
                  </a:lnTo>
                  <a:cubicBezTo>
                    <a:pt x="21600" y="8317"/>
                    <a:pt x="21537" y="8117"/>
                    <a:pt x="21458" y="8117"/>
                  </a:cubicBezTo>
                  <a:lnTo>
                    <a:pt x="3273" y="8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36661" y="277651"/>
              <a:ext cx="8288763" cy="1613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53585F"/>
                  </a:solidFill>
                </a:rPr>
                <a:t>Многоуровневое исследование 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body" idx="4294967295"/>
          </p:nvPr>
        </p:nvSpPr>
        <p:spPr>
          <a:xfrm>
            <a:off x="657844" y="2746629"/>
            <a:ext cx="11689113" cy="4572027"/>
          </a:xfrm>
          <a:prstGeom prst="rect">
            <a:avLst/>
          </a:prstGeom>
          <a:solidFill>
            <a:srgbClr val="DCDEE0"/>
          </a:solidFill>
        </p:spPr>
        <p:txBody>
          <a:bodyPr lIns="0" tIns="0" rIns="0" bIns="0" anchor="ctr"/>
          <a:lstStyle/>
          <a:p>
            <a:pPr marL="168401" lvl="0" algn="l" defTabSz="455675">
              <a:lnSpc>
                <a:spcPct val="100000"/>
              </a:lnSpc>
              <a:spcBef>
                <a:spcPts val="3200"/>
              </a:spcBef>
              <a:defRPr sz="1800"/>
            </a:pPr>
            <a:r>
              <a:rPr sz="3821" b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Цель исследования</a:t>
            </a:r>
            <a:r>
              <a:rPr sz="3821">
                <a:latin typeface="Helvetica"/>
                <a:ea typeface="Helvetica"/>
                <a:cs typeface="Helvetica"/>
                <a:sym typeface="Helvetica"/>
              </a:rPr>
              <a:t> – проследить влияние </a:t>
            </a:r>
            <a:r>
              <a:rPr sz="3821" b="1">
                <a:latin typeface="Helvetica"/>
                <a:ea typeface="Helvetica"/>
                <a:cs typeface="Helvetica"/>
                <a:sym typeface="Helvetica"/>
              </a:rPr>
              <a:t>индивидуальных и страновых ценностей</a:t>
            </a:r>
            <a:r>
              <a:rPr sz="3821">
                <a:latin typeface="Helvetica"/>
                <a:ea typeface="Helvetica"/>
                <a:cs typeface="Helvetica"/>
                <a:sym typeface="Helvetica"/>
              </a:rPr>
              <a:t> на отношение к эвтаназии у населения разных стран мира при контроле </a:t>
            </a:r>
            <a:r>
              <a:rPr sz="3821" b="1">
                <a:latin typeface="Helvetica"/>
                <a:ea typeface="Helvetica"/>
                <a:cs typeface="Helvetica"/>
                <a:sym typeface="Helvetica"/>
              </a:rPr>
              <a:t>социально-демографических, социально-экономических, религиозных и психологических переменных на индивидуальном и страновом уровнях</a:t>
            </a:r>
          </a:p>
        </p:txBody>
      </p:sp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952500" y="26505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DE6A10"/>
                </a:solidFill>
              </a:rPr>
              <a:t>Цель исследования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5510201" y="1856764"/>
            <a:ext cx="7177485" cy="6917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70416" lvl="0" indent="-370416" algn="l">
              <a:buSzPct val="100000"/>
              <a:buAutoNum type="arabicParenBoth"/>
              <a:defRPr sz="1800"/>
            </a:pPr>
            <a:r>
              <a:rPr sz="25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важность бога для индивида</a:t>
            </a:r>
          </a:p>
          <a:p>
            <a:pPr marL="370416" lvl="0" indent="-370416" algn="l">
              <a:buSzPct val="100000"/>
              <a:buAutoNum type="arabicParenBoth"/>
              <a:defRPr sz="1800"/>
            </a:pPr>
            <a:r>
              <a:rPr sz="25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конфессия индивида</a:t>
            </a:r>
          </a:p>
          <a:p>
            <a:pPr marL="370416" lvl="0" indent="-370416" algn="l">
              <a:buSzPct val="100000"/>
              <a:buAutoNum type="arabicParenBoth"/>
              <a:defRPr sz="1800"/>
            </a:pPr>
            <a:r>
              <a:rPr sz="25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консервативные ценности:</a:t>
            </a:r>
          </a:p>
          <a:p>
            <a:pPr marL="730250" lvl="0" indent="-222250" algn="l">
              <a:buSzPct val="45000"/>
              <a:buBlip>
                <a:blip r:embed="rId2"/>
              </a:buBlip>
              <a:defRPr sz="1800"/>
            </a:pPr>
            <a:r>
              <a:rPr sz="2000" b="1" i="1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ценность безопасности </a:t>
            </a:r>
          </a:p>
          <a:p>
            <a:pPr marL="730250" lvl="0" indent="-222250" algn="l">
              <a:buSzPct val="45000"/>
              <a:buBlip>
                <a:blip r:embed="rId2"/>
              </a:buBlip>
              <a:defRPr sz="1800"/>
            </a:pPr>
            <a:r>
              <a:rPr sz="2000" b="1" i="1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ценность послушания</a:t>
            </a:r>
          </a:p>
          <a:p>
            <a:pPr lvl="0" algn="l">
              <a:defRPr sz="1800"/>
            </a:pPr>
            <a:endParaRPr sz="2500">
              <a:solidFill>
                <a:srgbClr val="53585F"/>
              </a:solidFill>
              <a:latin typeface="DIN Condensed Bold"/>
              <a:ea typeface="DIN Condensed Bold"/>
              <a:cs typeface="DIN Condensed Bold"/>
              <a:sym typeface="DIN Condensed Bold"/>
            </a:endParaRPr>
          </a:p>
          <a:p>
            <a:pPr marL="370416" lvl="0" indent="-370416" algn="l">
              <a:buSzPct val="100000"/>
              <a:buAutoNum type="arabicParenBoth" startAt="5"/>
              <a:defRPr sz="1800"/>
            </a:pPr>
            <a:r>
              <a:rPr sz="25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культурные ценности:</a:t>
            </a:r>
          </a:p>
          <a:p>
            <a:pPr marL="730250" lvl="0" indent="-222250" algn="l">
              <a:buSzPct val="45000"/>
              <a:buBlip>
                <a:blip r:embed="rId2"/>
              </a:buBlip>
              <a:defRPr sz="1800"/>
            </a:pPr>
            <a:r>
              <a:rPr sz="20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встроенность </a:t>
            </a:r>
          </a:p>
          <a:p>
            <a:pPr marL="730250" lvl="0" indent="-222250" algn="l">
              <a:buSzPct val="45000"/>
              <a:buBlip>
                <a:blip r:embed="rId2"/>
              </a:buBlip>
              <a:defRPr sz="1800"/>
            </a:pPr>
            <a:r>
              <a:rPr sz="20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иерархия</a:t>
            </a:r>
          </a:p>
          <a:p>
            <a:pPr marL="370416" lvl="0" indent="-370416" algn="l">
              <a:buSzPct val="100000"/>
              <a:buAutoNum type="arabicParenBoth" startAt="6"/>
              <a:defRPr sz="1800"/>
            </a:pPr>
            <a:r>
              <a:rPr sz="25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средняя важность бога в стране</a:t>
            </a:r>
          </a:p>
          <a:p>
            <a:pPr lvl="0" algn="l">
              <a:defRPr sz="1800"/>
            </a:pPr>
            <a:endParaRPr sz="2500">
              <a:solidFill>
                <a:srgbClr val="53585F"/>
              </a:solidFill>
              <a:latin typeface="DIN Condensed Bold"/>
              <a:ea typeface="DIN Condensed Bold"/>
              <a:cs typeface="DIN Condensed Bold"/>
              <a:sym typeface="DIN Condensed Bold"/>
            </a:endParaRPr>
          </a:p>
          <a:p>
            <a:pPr marL="370416" lvl="0" indent="-370416" algn="l">
              <a:buSzPct val="100000"/>
              <a:buAutoNum type="arabicParenBoth" startAt="7"/>
              <a:defRPr sz="1800"/>
            </a:pPr>
            <a:r>
              <a:rPr sz="25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ценности открытости изменениям и автономии:</a:t>
            </a:r>
          </a:p>
          <a:p>
            <a:pPr marL="730250" lvl="0" indent="-222250" algn="l">
              <a:buSzPct val="45000"/>
              <a:buBlip>
                <a:blip r:embed="rId2"/>
              </a:buBlip>
              <a:defRPr sz="1800"/>
            </a:pPr>
            <a:r>
              <a:rPr sz="2000" b="1" i="1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ценность риска</a:t>
            </a:r>
          </a:p>
          <a:p>
            <a:pPr marL="730250" lvl="0" indent="-222250" algn="l">
              <a:buSzPct val="45000"/>
              <a:buBlip>
                <a:blip r:embed="rId2"/>
              </a:buBlip>
              <a:defRPr sz="1800"/>
            </a:pPr>
            <a:r>
              <a:rPr sz="2000" b="1" i="1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ценность самостоятельности</a:t>
            </a:r>
          </a:p>
          <a:p>
            <a:pPr marL="730250" lvl="0" indent="-222250" algn="l">
              <a:buSzPct val="45000"/>
              <a:buBlip>
                <a:blip r:embed="rId2"/>
              </a:buBlip>
              <a:defRPr sz="1800"/>
            </a:pPr>
            <a:r>
              <a:rPr sz="2000" b="1" i="1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ценность независимости</a:t>
            </a:r>
          </a:p>
          <a:p>
            <a:pPr marL="370416" lvl="0" indent="-370416" algn="l">
              <a:buSzPct val="100000"/>
              <a:buAutoNum type="arabicParenBoth" startAt="8"/>
              <a:defRPr sz="1800"/>
            </a:pPr>
            <a:r>
              <a:rPr sz="2500" b="1" i="1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уровень постматериализма</a:t>
            </a:r>
          </a:p>
        </p:txBody>
      </p:sp>
      <p:grpSp>
        <p:nvGrpSpPr>
          <p:cNvPr id="119" name="Group 119"/>
          <p:cNvGrpSpPr/>
          <p:nvPr/>
        </p:nvGrpSpPr>
        <p:grpSpPr>
          <a:xfrm>
            <a:off x="477776" y="2349430"/>
            <a:ext cx="4825772" cy="5414896"/>
            <a:chOff x="0" y="-71841"/>
            <a:chExt cx="4825771" cy="5414895"/>
          </a:xfrm>
        </p:grpSpPr>
        <p:sp>
          <p:nvSpPr>
            <p:cNvPr id="108" name="Shape 108"/>
            <p:cNvSpPr/>
            <p:nvPr/>
          </p:nvSpPr>
          <p:spPr>
            <a:xfrm>
              <a:off x="0" y="1999821"/>
              <a:ext cx="3237539" cy="1784081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100">
                  <a:solidFill>
                    <a:srgbClr val="DE6A10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100">
                  <a:solidFill>
                    <a:srgbClr val="DE6A10"/>
                  </a:solidFill>
                </a:rPr>
                <a:t>Одобрение эвтаназии</a:t>
              </a:r>
            </a:p>
          </p:txBody>
        </p:sp>
        <p:grpSp>
          <p:nvGrpSpPr>
            <p:cNvPr id="118" name="Group 118"/>
            <p:cNvGrpSpPr/>
            <p:nvPr/>
          </p:nvGrpSpPr>
          <p:grpSpPr>
            <a:xfrm>
              <a:off x="4087292" y="-71843"/>
              <a:ext cx="738480" cy="5414897"/>
              <a:chOff x="-71842" y="-71842"/>
              <a:chExt cx="738478" cy="5414895"/>
            </a:xfrm>
          </p:grpSpPr>
          <p:grpSp>
            <p:nvGrpSpPr>
              <p:cNvPr id="111" name="Group 111"/>
              <p:cNvGrpSpPr/>
              <p:nvPr/>
            </p:nvGrpSpPr>
            <p:grpSpPr>
              <a:xfrm>
                <a:off x="-71843" y="2129610"/>
                <a:ext cx="738480" cy="1011991"/>
                <a:chOff x="-71842" y="-71842"/>
                <a:chExt cx="738478" cy="1011990"/>
              </a:xfrm>
            </p:grpSpPr>
            <p:sp>
              <p:nvSpPr>
                <p:cNvPr id="110" name="Shape 110"/>
                <p:cNvSpPr/>
                <p:nvPr/>
              </p:nvSpPr>
              <p:spPr>
                <a:xfrm>
                  <a:off x="0" y="0"/>
                  <a:ext cx="594795" cy="868307"/>
                </a:xfrm>
                <a:prstGeom prst="rect">
                  <a:avLst/>
                </a:prstGeom>
                <a:solidFill>
                  <a:srgbClr val="DCDEE0"/>
                </a:solidFill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4600" b="1">
                      <a:solidFill>
                        <a:srgbClr val="DE6A10"/>
                      </a:solidFill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4600" b="1">
                      <a:solidFill>
                        <a:srgbClr val="DE6A10"/>
                      </a:solidFill>
                    </a:rPr>
                    <a:t>-</a:t>
                  </a:r>
                </a:p>
              </p:txBody>
            </p:sp>
            <p:pic>
              <p:nvPicPr>
                <p:cNvPr id="109" name="Рисунок 108"/>
                <p:cNvPicPr/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-71843" y="-71843"/>
                  <a:ext cx="738480" cy="1011992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114" name="Group 114"/>
              <p:cNvGrpSpPr/>
              <p:nvPr/>
            </p:nvGrpSpPr>
            <p:grpSpPr>
              <a:xfrm>
                <a:off x="-71843" y="4331062"/>
                <a:ext cx="738480" cy="1011992"/>
                <a:chOff x="-71842" y="-71842"/>
                <a:chExt cx="738478" cy="1011990"/>
              </a:xfrm>
            </p:grpSpPr>
            <p:sp>
              <p:nvSpPr>
                <p:cNvPr id="113" name="Shape 113"/>
                <p:cNvSpPr/>
                <p:nvPr/>
              </p:nvSpPr>
              <p:spPr>
                <a:xfrm>
                  <a:off x="0" y="0"/>
                  <a:ext cx="594795" cy="868307"/>
                </a:xfrm>
                <a:prstGeom prst="rect">
                  <a:avLst/>
                </a:prstGeom>
                <a:solidFill>
                  <a:srgbClr val="DCDEE0"/>
                </a:solidFill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4600" b="1">
                      <a:solidFill>
                        <a:srgbClr val="DE6A10"/>
                      </a:solidFill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4600" b="1">
                      <a:solidFill>
                        <a:srgbClr val="DE6A10"/>
                      </a:solidFill>
                    </a:rPr>
                    <a:t>+</a:t>
                  </a:r>
                </a:p>
              </p:txBody>
            </p:sp>
            <p:pic>
              <p:nvPicPr>
                <p:cNvPr id="112" name="Рисунок 111"/>
                <p:cNvPicPr/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-71843" y="-71843"/>
                  <a:ext cx="738480" cy="1011992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117" name="Group 117"/>
              <p:cNvGrpSpPr/>
              <p:nvPr/>
            </p:nvGrpSpPr>
            <p:grpSpPr>
              <a:xfrm>
                <a:off x="-71843" y="-71843"/>
                <a:ext cx="738480" cy="1011992"/>
                <a:chOff x="-71842" y="-71842"/>
                <a:chExt cx="738478" cy="1011990"/>
              </a:xfrm>
            </p:grpSpPr>
            <p:sp>
              <p:nvSpPr>
                <p:cNvPr id="116" name="Shape 116"/>
                <p:cNvSpPr/>
                <p:nvPr/>
              </p:nvSpPr>
              <p:spPr>
                <a:xfrm>
                  <a:off x="0" y="0"/>
                  <a:ext cx="594795" cy="868307"/>
                </a:xfrm>
                <a:prstGeom prst="rect">
                  <a:avLst/>
                </a:prstGeom>
                <a:solidFill>
                  <a:srgbClr val="DCDEE0"/>
                </a:solidFill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4600" b="1">
                      <a:solidFill>
                        <a:srgbClr val="DE6A10"/>
                      </a:solidFill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4600" b="1">
                      <a:solidFill>
                        <a:srgbClr val="DE6A10"/>
                      </a:solidFill>
                    </a:rPr>
                    <a:t>-</a:t>
                  </a:r>
                </a:p>
              </p:txBody>
            </p:sp>
            <p:pic>
              <p:nvPicPr>
                <p:cNvPr id="115" name="Рисунок 114"/>
                <p:cNvPicPr/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-71843" y="-71843"/>
                  <a:ext cx="738480" cy="1011992"/>
                </a:xfrm>
                <a:prstGeom prst="rect">
                  <a:avLst/>
                </a:prstGeom>
                <a:effectLst/>
              </p:spPr>
            </p:pic>
          </p:grpSp>
        </p:grpSp>
      </p:grpSp>
      <p:sp>
        <p:nvSpPr>
          <p:cNvPr id="120" name="Shape 120"/>
          <p:cNvSpPr/>
          <p:nvPr/>
        </p:nvSpPr>
        <p:spPr>
          <a:xfrm>
            <a:off x="952500" y="-152263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80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DE6A10"/>
                </a:solidFill>
              </a:rPr>
              <a:t>Гипотезы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952500" y="-152263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80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DE6A10"/>
                </a:solidFill>
              </a:rPr>
              <a:t>Гипотезы</a:t>
            </a:r>
          </a:p>
        </p:txBody>
      </p:sp>
      <p:sp>
        <p:nvSpPr>
          <p:cNvPr id="123" name="Shape 123"/>
          <p:cNvSpPr/>
          <p:nvPr/>
        </p:nvSpPr>
        <p:spPr>
          <a:xfrm>
            <a:off x="5508734" y="2348246"/>
            <a:ext cx="6996514" cy="56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0972" lvl="0" indent="-440972" algn="l">
              <a:buSzPct val="100000"/>
              <a:buAutoNum type="arabicParenBoth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возраст</a:t>
            </a:r>
          </a:p>
          <a:p>
            <a:pPr marL="440972" lvl="0" indent="-440972" algn="l">
              <a:buSzPct val="100000"/>
              <a:buAutoNum type="arabicParenBoth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оценка здоровья</a:t>
            </a:r>
          </a:p>
          <a:p>
            <a:pPr lvl="0" algn="l">
              <a:defRPr sz="1800"/>
            </a:pPr>
            <a:endParaRPr sz="2700">
              <a:solidFill>
                <a:srgbClr val="53585F"/>
              </a:solidFill>
              <a:latin typeface="DIN Condensed Bold"/>
              <a:ea typeface="DIN Condensed Bold"/>
              <a:cs typeface="DIN Condensed Bold"/>
              <a:sym typeface="DIN Condensed Bold"/>
            </a:endParaRPr>
          </a:p>
          <a:p>
            <a:pPr marL="440972" lvl="0" indent="-440972" algn="l">
              <a:buSzPct val="100000"/>
              <a:buAutoNum type="arabicParenBoth" startAt="3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доверие окружающим</a:t>
            </a:r>
          </a:p>
          <a:p>
            <a:pPr marL="440972" lvl="0" indent="-440972" algn="l">
              <a:buSzPct val="100000"/>
              <a:buAutoNum type="arabicParenBoth" startAt="3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вера в науку</a:t>
            </a:r>
          </a:p>
          <a:p>
            <a:pPr marL="440972" lvl="0" indent="-440972" algn="l">
              <a:buSzPct val="100000"/>
              <a:buAutoNum type="arabicParenBoth" startAt="3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внутренний локус контроля</a:t>
            </a:r>
          </a:p>
          <a:p>
            <a:pPr marL="440972" lvl="0" indent="-440972" algn="l">
              <a:buSzPct val="100000"/>
              <a:buAutoNum type="arabicParenBoth" startAt="3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доход</a:t>
            </a:r>
          </a:p>
          <a:p>
            <a:pPr marL="440972" lvl="0" indent="-440972" algn="l">
              <a:buSzPct val="100000"/>
              <a:buAutoNum type="arabicParenBoth" startAt="3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занятость </a:t>
            </a:r>
          </a:p>
          <a:p>
            <a:pPr lvl="0" algn="l">
              <a:defRPr sz="1800"/>
            </a:pPr>
            <a:endParaRPr sz="2700">
              <a:solidFill>
                <a:srgbClr val="53585F"/>
              </a:solidFill>
              <a:latin typeface="DIN Condensed Bold"/>
              <a:ea typeface="DIN Condensed Bold"/>
              <a:cs typeface="DIN Condensed Bold"/>
              <a:sym typeface="DIN Condensed Bold"/>
            </a:endParaRPr>
          </a:p>
          <a:p>
            <a:pPr marL="440972" lvl="0" indent="-440972" algn="l">
              <a:buSzPct val="100000"/>
              <a:buAutoNum type="arabicParenBoth" startAt="8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экономическое благосостояние</a:t>
            </a:r>
          </a:p>
          <a:p>
            <a:pPr marL="440972" lvl="0" indent="-440972" algn="l">
              <a:buSzPct val="100000"/>
              <a:buAutoNum type="arabicParenBoth" startAt="8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качество жизни</a:t>
            </a:r>
          </a:p>
          <a:p>
            <a:pPr marL="440972" lvl="0" indent="-440972" algn="l">
              <a:buSzPct val="100000"/>
              <a:buAutoNum type="arabicParenBoth" startAt="8"/>
              <a:defRPr sz="1800"/>
            </a:pPr>
            <a:r>
              <a:rPr sz="2700">
                <a:solidFill>
                  <a:srgbClr val="53585F"/>
                </a:solidFill>
                <a:latin typeface="DIN Condensed Bold"/>
                <a:ea typeface="DIN Condensed Bold"/>
                <a:cs typeface="DIN Condensed Bold"/>
                <a:sym typeface="DIN Condensed Bold"/>
              </a:rPr>
              <a:t>качество системы здравоохранения</a:t>
            </a:r>
          </a:p>
        </p:txBody>
      </p:sp>
      <p:grpSp>
        <p:nvGrpSpPr>
          <p:cNvPr id="135" name="Group 135"/>
          <p:cNvGrpSpPr/>
          <p:nvPr/>
        </p:nvGrpSpPr>
        <p:grpSpPr>
          <a:xfrm>
            <a:off x="477776" y="2349430"/>
            <a:ext cx="4825772" cy="5414896"/>
            <a:chOff x="0" y="-71841"/>
            <a:chExt cx="4825771" cy="5414895"/>
          </a:xfrm>
        </p:grpSpPr>
        <p:sp>
          <p:nvSpPr>
            <p:cNvPr id="124" name="Shape 124"/>
            <p:cNvSpPr/>
            <p:nvPr/>
          </p:nvSpPr>
          <p:spPr>
            <a:xfrm>
              <a:off x="0" y="1999821"/>
              <a:ext cx="3237539" cy="1784081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100">
                  <a:solidFill>
                    <a:srgbClr val="DE6A10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100">
                  <a:solidFill>
                    <a:srgbClr val="DE6A10"/>
                  </a:solidFill>
                </a:rPr>
                <a:t>Одобрение эвтаназии</a:t>
              </a:r>
            </a:p>
          </p:txBody>
        </p:sp>
        <p:grpSp>
          <p:nvGrpSpPr>
            <p:cNvPr id="134" name="Group 134"/>
            <p:cNvGrpSpPr/>
            <p:nvPr/>
          </p:nvGrpSpPr>
          <p:grpSpPr>
            <a:xfrm>
              <a:off x="4087292" y="-71843"/>
              <a:ext cx="738480" cy="5414897"/>
              <a:chOff x="-71842" y="-71842"/>
              <a:chExt cx="738478" cy="5414895"/>
            </a:xfrm>
          </p:grpSpPr>
          <p:grpSp>
            <p:nvGrpSpPr>
              <p:cNvPr id="127" name="Group 127"/>
              <p:cNvGrpSpPr/>
              <p:nvPr/>
            </p:nvGrpSpPr>
            <p:grpSpPr>
              <a:xfrm>
                <a:off x="-71843" y="2129610"/>
                <a:ext cx="738480" cy="1011991"/>
                <a:chOff x="-71842" y="-71842"/>
                <a:chExt cx="738478" cy="1011990"/>
              </a:xfrm>
            </p:grpSpPr>
            <p:sp>
              <p:nvSpPr>
                <p:cNvPr id="126" name="Shape 126"/>
                <p:cNvSpPr/>
                <p:nvPr/>
              </p:nvSpPr>
              <p:spPr>
                <a:xfrm>
                  <a:off x="0" y="0"/>
                  <a:ext cx="594795" cy="868307"/>
                </a:xfrm>
                <a:prstGeom prst="rect">
                  <a:avLst/>
                </a:prstGeom>
                <a:solidFill>
                  <a:srgbClr val="DCDEE0"/>
                </a:solidFill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4600" b="1">
                      <a:solidFill>
                        <a:srgbClr val="DE6A10"/>
                      </a:solidFill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4600" b="1">
                      <a:solidFill>
                        <a:srgbClr val="DE6A10"/>
                      </a:solidFill>
                    </a:rPr>
                    <a:t>+</a:t>
                  </a:r>
                </a:p>
              </p:txBody>
            </p:sp>
            <p:pic>
              <p:nvPicPr>
                <p:cNvPr id="125" name="Рисунок 124"/>
                <p:cNvPicPr/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-71843" y="-71843"/>
                  <a:ext cx="738480" cy="1011992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130" name="Group 130"/>
              <p:cNvGrpSpPr/>
              <p:nvPr/>
            </p:nvGrpSpPr>
            <p:grpSpPr>
              <a:xfrm>
                <a:off x="-71843" y="4331062"/>
                <a:ext cx="738480" cy="1011992"/>
                <a:chOff x="-71842" y="-71842"/>
                <a:chExt cx="738478" cy="1011990"/>
              </a:xfrm>
            </p:grpSpPr>
            <p:sp>
              <p:nvSpPr>
                <p:cNvPr id="129" name="Shape 129"/>
                <p:cNvSpPr/>
                <p:nvPr/>
              </p:nvSpPr>
              <p:spPr>
                <a:xfrm>
                  <a:off x="0" y="0"/>
                  <a:ext cx="594795" cy="868307"/>
                </a:xfrm>
                <a:prstGeom prst="rect">
                  <a:avLst/>
                </a:prstGeom>
                <a:solidFill>
                  <a:srgbClr val="DCDEE0"/>
                </a:solidFill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4600" b="1">
                      <a:solidFill>
                        <a:srgbClr val="DE6A10"/>
                      </a:solidFill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4600" b="1">
                      <a:solidFill>
                        <a:srgbClr val="DE6A10"/>
                      </a:solidFill>
                    </a:rPr>
                    <a:t>+</a:t>
                  </a:r>
                </a:p>
              </p:txBody>
            </p:sp>
            <p:pic>
              <p:nvPicPr>
                <p:cNvPr id="128" name="Рисунок 127"/>
                <p:cNvPicPr/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-71843" y="-71843"/>
                  <a:ext cx="738480" cy="1011992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133" name="Group 133"/>
              <p:cNvGrpSpPr/>
              <p:nvPr/>
            </p:nvGrpSpPr>
            <p:grpSpPr>
              <a:xfrm>
                <a:off x="-71843" y="-71843"/>
                <a:ext cx="738480" cy="1011992"/>
                <a:chOff x="-71842" y="-71842"/>
                <a:chExt cx="738478" cy="1011990"/>
              </a:xfrm>
            </p:grpSpPr>
            <p:sp>
              <p:nvSpPr>
                <p:cNvPr id="132" name="Shape 132"/>
                <p:cNvSpPr/>
                <p:nvPr/>
              </p:nvSpPr>
              <p:spPr>
                <a:xfrm>
                  <a:off x="0" y="0"/>
                  <a:ext cx="594795" cy="868307"/>
                </a:xfrm>
                <a:prstGeom prst="rect">
                  <a:avLst/>
                </a:prstGeom>
                <a:solidFill>
                  <a:srgbClr val="DCDEE0"/>
                </a:solidFill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4600" b="1">
                      <a:solidFill>
                        <a:srgbClr val="DE6A10"/>
                      </a:solidFill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4600" b="1">
                      <a:solidFill>
                        <a:srgbClr val="DE6A10"/>
                      </a:solidFill>
                    </a:rPr>
                    <a:t>-</a:t>
                  </a:r>
                </a:p>
              </p:txBody>
            </p:sp>
            <p:pic>
              <p:nvPicPr>
                <p:cNvPr id="131" name="Рисунок 130"/>
                <p:cNvPicPr/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-71843" y="-71843"/>
                  <a:ext cx="738480" cy="1011992"/>
                </a:xfrm>
                <a:prstGeom prst="rect">
                  <a:avLst/>
                </a:prstGeom>
                <a:effectLst/>
              </p:spPr>
            </p:pic>
          </p:grpSp>
        </p:grp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Снимок экрана 2015-04-01 в 15.42.2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3104" y="1763054"/>
            <a:ext cx="7072899" cy="469296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022939" y="908049"/>
            <a:ext cx="3735927" cy="1231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3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300">
                <a:solidFill>
                  <a:srgbClr val="DE6A10"/>
                </a:solidFill>
              </a:rPr>
              <a:t>Выборка</a:t>
            </a:r>
          </a:p>
        </p:txBody>
      </p:sp>
      <p:sp>
        <p:nvSpPr>
          <p:cNvPr id="139" name="Shape 139"/>
          <p:cNvSpPr/>
          <p:nvPr/>
        </p:nvSpPr>
        <p:spPr>
          <a:xfrm>
            <a:off x="831850" y="4391091"/>
            <a:ext cx="6246416" cy="3875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04" y="0"/>
                </a:moveTo>
                <a:cubicBezTo>
                  <a:pt x="19225" y="0"/>
                  <a:pt x="19323" y="158"/>
                  <a:pt x="19323" y="354"/>
                </a:cubicBezTo>
                <a:lnTo>
                  <a:pt x="19323" y="3928"/>
                </a:lnTo>
                <a:lnTo>
                  <a:pt x="21600" y="5636"/>
                </a:lnTo>
                <a:lnTo>
                  <a:pt x="19323" y="7346"/>
                </a:lnTo>
                <a:lnTo>
                  <a:pt x="19323" y="21246"/>
                </a:lnTo>
                <a:cubicBezTo>
                  <a:pt x="19323" y="21442"/>
                  <a:pt x="19225" y="21600"/>
                  <a:pt x="19104" y="21600"/>
                </a:cubicBezTo>
                <a:lnTo>
                  <a:pt x="220" y="21600"/>
                </a:lnTo>
                <a:cubicBezTo>
                  <a:pt x="98" y="21600"/>
                  <a:pt x="0" y="21442"/>
                  <a:pt x="0" y="21246"/>
                </a:cubicBezTo>
                <a:lnTo>
                  <a:pt x="0" y="354"/>
                </a:lnTo>
                <a:cubicBezTo>
                  <a:pt x="0" y="158"/>
                  <a:pt x="98" y="0"/>
                  <a:pt x="220" y="0"/>
                </a:cubicBezTo>
                <a:lnTo>
                  <a:pt x="19104" y="0"/>
                </a:lnTo>
                <a:close/>
              </a:path>
            </a:pathLst>
          </a:cu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469194" lvl="0" indent="-469194" algn="l">
              <a:buSzPct val="75000"/>
              <a:buChar char="•"/>
              <a:defRPr sz="1800"/>
            </a:pPr>
            <a:r>
              <a:rPr sz="28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World Values Survey</a:t>
            </a:r>
          </a:p>
          <a:p>
            <a:pPr marL="469194" lvl="0" indent="-469194" algn="l">
              <a:buSzPct val="75000"/>
              <a:buChar char="•"/>
              <a:defRPr sz="1800"/>
            </a:pPr>
            <a:r>
              <a:rPr sz="28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5-ая волна(2005-2009) ~ в которой задавался вопрос о допустимости эвтаназии</a:t>
            </a:r>
          </a:p>
          <a:p>
            <a:pPr marL="469194" lvl="0" indent="-469194" algn="l">
              <a:buSzPct val="75000"/>
              <a:buChar char="•"/>
              <a:defRPr sz="1800"/>
            </a:pPr>
            <a:r>
              <a:rPr sz="2800" b="1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34 страны мира </a:t>
            </a:r>
          </a:p>
          <a:p>
            <a:pPr marL="469194" lvl="0" indent="-469194" algn="l">
              <a:buSzPct val="75000"/>
              <a:buChar char="•"/>
              <a:defRPr sz="1800"/>
            </a:pPr>
            <a:r>
              <a:rPr sz="2800" b="1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29 993 человек</a:t>
            </a:r>
          </a:p>
          <a:p>
            <a:pPr marL="469194" lvl="0" indent="-469194" algn="l">
              <a:buSzPct val="75000"/>
              <a:buChar char="•"/>
              <a:defRPr sz="1800"/>
            </a:pPr>
            <a:r>
              <a:rPr sz="2800" b="1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отсутствие пропусков в зависимой и независимых переменных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Снимок экрана 2015-04-06 в 15.13.0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5627" y="281459"/>
            <a:ext cx="3355534" cy="91906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Group 157"/>
          <p:cNvGrpSpPr/>
          <p:nvPr/>
        </p:nvGrpSpPr>
        <p:grpSpPr>
          <a:xfrm>
            <a:off x="140971" y="3248564"/>
            <a:ext cx="9324007" cy="5950883"/>
            <a:chOff x="-127000" y="-88900"/>
            <a:chExt cx="9324006" cy="5950881"/>
          </a:xfrm>
        </p:grpSpPr>
        <p:grpSp>
          <p:nvGrpSpPr>
            <p:cNvPr id="144" name="Group 144"/>
            <p:cNvGrpSpPr/>
            <p:nvPr/>
          </p:nvGrpSpPr>
          <p:grpSpPr>
            <a:xfrm>
              <a:off x="-127000" y="-88900"/>
              <a:ext cx="9324007" cy="5950882"/>
              <a:chOff x="-127000" y="-88900"/>
              <a:chExt cx="9324006" cy="5950881"/>
            </a:xfrm>
          </p:grpSpPr>
          <p:pic>
            <p:nvPicPr>
              <p:cNvPr id="143" name="Снимок экрана 2015-04-01 в 2.03.03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9070007" cy="562068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2" name="Рисунок 141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27000" y="-88900"/>
                <a:ext cx="9324007" cy="5950882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7" name="Group 147"/>
            <p:cNvGrpSpPr/>
            <p:nvPr/>
          </p:nvGrpSpPr>
          <p:grpSpPr>
            <a:xfrm>
              <a:off x="6547764" y="1593726"/>
              <a:ext cx="1219880" cy="717304"/>
              <a:chOff x="-127000" y="-88900"/>
              <a:chExt cx="1219879" cy="717303"/>
            </a:xfrm>
          </p:grpSpPr>
          <p:pic>
            <p:nvPicPr>
              <p:cNvPr id="146" name="Снимок экрана 2015-04-01 в 4.12.29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965880" cy="38710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5" name="Рисунок 144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27000" y="-88900"/>
                <a:ext cx="1219880" cy="717304"/>
              </a:xfrm>
              <a:prstGeom prst="rect">
                <a:avLst/>
              </a:prstGeom>
              <a:effectLst/>
            </p:spPr>
          </p:pic>
        </p:grpSp>
        <p:grpSp>
          <p:nvGrpSpPr>
            <p:cNvPr id="150" name="Group 150"/>
            <p:cNvGrpSpPr/>
            <p:nvPr/>
          </p:nvGrpSpPr>
          <p:grpSpPr>
            <a:xfrm>
              <a:off x="836471" y="2568990"/>
              <a:ext cx="1031333" cy="635102"/>
              <a:chOff x="-126999" y="-88900"/>
              <a:chExt cx="1031331" cy="635101"/>
            </a:xfrm>
          </p:grpSpPr>
          <p:pic>
            <p:nvPicPr>
              <p:cNvPr id="149" name="Снимок экрана 2015-04-01 в 4.12.35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777332" cy="30490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8" name="Рисунок 147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-127000" y="-88900"/>
                <a:ext cx="1031332" cy="635102"/>
              </a:xfrm>
              <a:prstGeom prst="rect">
                <a:avLst/>
              </a:prstGeom>
              <a:effectLst/>
            </p:spPr>
          </p:pic>
        </p:grpSp>
        <p:grpSp>
          <p:nvGrpSpPr>
            <p:cNvPr id="153" name="Group 153"/>
            <p:cNvGrpSpPr/>
            <p:nvPr/>
          </p:nvGrpSpPr>
          <p:grpSpPr>
            <a:xfrm>
              <a:off x="4175064" y="3156232"/>
              <a:ext cx="939139" cy="592415"/>
              <a:chOff x="-127000" y="-88900"/>
              <a:chExt cx="939138" cy="592413"/>
            </a:xfrm>
          </p:grpSpPr>
          <p:pic>
            <p:nvPicPr>
              <p:cNvPr id="152" name="Снимок экрана 2015-04-01 в 4.12.24.pn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685138" cy="26221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1" name="Рисунок 150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-127000" y="-88900"/>
                <a:ext cx="939138" cy="592414"/>
              </a:xfrm>
              <a:prstGeom prst="rect">
                <a:avLst/>
              </a:prstGeom>
              <a:effectLst/>
            </p:spPr>
          </p:pic>
        </p:grpSp>
        <p:grpSp>
          <p:nvGrpSpPr>
            <p:cNvPr id="156" name="Group 156"/>
            <p:cNvGrpSpPr/>
            <p:nvPr/>
          </p:nvGrpSpPr>
          <p:grpSpPr>
            <a:xfrm>
              <a:off x="3309411" y="2264919"/>
              <a:ext cx="1051935" cy="635103"/>
              <a:chOff x="-127000" y="-88900"/>
              <a:chExt cx="1051934" cy="635101"/>
            </a:xfrm>
          </p:grpSpPr>
          <p:pic>
            <p:nvPicPr>
              <p:cNvPr id="155" name="Снимок экрана 2015-04-01 в 4.12.21.pn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797935" cy="30490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4" name="Рисунок 153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-127000" y="-88900"/>
                <a:ext cx="1051935" cy="635102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158" name="Shape 158"/>
          <p:cNvSpPr/>
          <p:nvPr/>
        </p:nvSpPr>
        <p:spPr>
          <a:xfrm>
            <a:off x="649942" y="397213"/>
            <a:ext cx="8105191" cy="266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6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Одобрение Эвтаназии</a:t>
            </a:r>
          </a:p>
          <a:p>
            <a:pPr lvl="0">
              <a:defRPr sz="1800"/>
            </a:pPr>
            <a:r>
              <a:rPr sz="46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в 34 странах мира</a:t>
            </a:r>
          </a:p>
          <a:p>
            <a:pPr lvl="0">
              <a:defRPr sz="1800"/>
            </a:pPr>
            <a:r>
              <a:rPr sz="2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«Заслуживает ли оправдания эвтаназия?»</a:t>
            </a:r>
          </a:p>
          <a:p>
            <a:pPr lvl="0">
              <a:defRPr sz="1800"/>
            </a:pPr>
            <a:r>
              <a:rPr sz="2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(1   - «никогда не заслуживает оправдания", </a:t>
            </a:r>
          </a:p>
          <a:p>
            <a:pPr lvl="0">
              <a:defRPr sz="1800"/>
            </a:pPr>
            <a:r>
              <a:rPr sz="2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10 - «всегда заслуживает оправдания»)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975577" y="311920"/>
            <a:ext cx="10617228" cy="1003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8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DE6A10"/>
                </a:solidFill>
              </a:rPr>
              <a:t>Многоуровневые модели</a:t>
            </a:r>
          </a:p>
        </p:txBody>
      </p:sp>
      <p:sp>
        <p:nvSpPr>
          <p:cNvPr id="161" name="Shape 161"/>
          <p:cNvSpPr/>
          <p:nvPr/>
        </p:nvSpPr>
        <p:spPr>
          <a:xfrm>
            <a:off x="1193786" y="1207226"/>
            <a:ext cx="10617228" cy="36449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635000" lvl="0" indent="-635000" algn="l">
              <a:buSzPct val="100000"/>
              <a:buAutoNum type="arabicPeriod"/>
              <a:defRPr sz="1800"/>
            </a:pPr>
            <a:r>
              <a:rPr sz="3000" b="1">
                <a:solidFill>
                  <a:srgbClr val="53585F"/>
                </a:solidFill>
              </a:rPr>
              <a:t>Предикторы индивидуального уровня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КОНТРОЛЬНЫЕ</a:t>
            </a:r>
            <a:r>
              <a:rPr sz="22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 (возраст, пол, образование, занятость)+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ДОВЕРИЕ + ОЦЕНКА ЗДОРОВЬЯ + ЛОКУС КОНТРОЛЯ +</a:t>
            </a:r>
            <a:r>
              <a:rPr sz="22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ИНД. ПОСМАТЕРИАЛИЗМ +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ВЕРА В НАУКУ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ИНДИВИДУАЛЬНЫЕ ЦЕННОСТИ</a:t>
            </a:r>
            <a:r>
              <a:rPr sz="22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(риск, помощь другим, безопасность, самостоятельность) +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ДЕТСКИЕ КАЧЕСТВА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 (независимость, неэгоистичность, послушание) + 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КОНФЕССИИ 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(православные, буддисты, мусульмане, протестанты, католики) +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ВАЖНОСТЬ БОГА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975577" y="311920"/>
            <a:ext cx="10617228" cy="1003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8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DE6A10"/>
                </a:solidFill>
              </a:rPr>
              <a:t>Многоуровневые модели</a:t>
            </a:r>
          </a:p>
        </p:txBody>
      </p:sp>
      <p:sp>
        <p:nvSpPr>
          <p:cNvPr id="164" name="Shape 164"/>
          <p:cNvSpPr/>
          <p:nvPr/>
        </p:nvSpPr>
        <p:spPr>
          <a:xfrm>
            <a:off x="1193786" y="4757859"/>
            <a:ext cx="10617228" cy="33020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2.  Предикторы странового уровня</a:t>
            </a:r>
          </a:p>
          <a:p>
            <a:pPr lvl="0" algn="l">
              <a:defRPr sz="1800"/>
            </a:pP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КУЛЬТУРНЫЕ ЦЕННОСТИ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(автономия)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ЗДРАВООХРАНЕНИЕ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(число докторов, продолжительность жизни, траты на систему здравоохранения)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ВВП </a:t>
            </a:r>
            <a:endParaRPr sz="2200">
              <a:solidFill>
                <a:srgbClr val="53585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УРОВЕНЬ ДОВЕРИЯ В ОБЩЕСТВЕ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СТРАНОВАЯ РЕЛИОЗНОСТЬ 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КУЛЬТУРНЫЕ ЗОНЫ</a:t>
            </a:r>
          </a:p>
        </p:txBody>
      </p:sp>
      <p:sp>
        <p:nvSpPr>
          <p:cNvPr id="165" name="Shape 165"/>
          <p:cNvSpPr/>
          <p:nvPr/>
        </p:nvSpPr>
        <p:spPr>
          <a:xfrm>
            <a:off x="1193786" y="1207226"/>
            <a:ext cx="10617228" cy="3644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635000" lvl="0" indent="-635000" algn="l">
              <a:buSzPct val="100000"/>
              <a:buAutoNum type="arabicPeriod"/>
              <a:defRPr sz="1800"/>
            </a:pPr>
            <a:r>
              <a:rPr sz="3000" b="1">
                <a:solidFill>
                  <a:srgbClr val="53585F"/>
                </a:solidFill>
              </a:rPr>
              <a:t>Предикторы индивидуального уровня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КОНТРОЛЬНЫЕ</a:t>
            </a:r>
            <a:r>
              <a:rPr sz="22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 (возраст, пол, образование, занятость)+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ДОВЕРИЕ + ОЦЕНКА ЗДОРОВЬЯ + ЛОКУС КОНТРОЛЯ +</a:t>
            </a:r>
            <a:r>
              <a:rPr sz="22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ИНД. ПОСМАТЕРИАЛИЗМ +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ВЕРА В НАУКУ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ИНДИВИДУАЛЬНЫЕ ЦЕННОСТИ</a:t>
            </a:r>
            <a:r>
              <a:rPr sz="22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(риск, помощь другим, безопасность, самостоятельность) +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ДЕТСКИЕ КАЧЕСТВА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 (независимость, неэгоистичность, послушание) + 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КОНФЕССИИ 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(православные, буддисты, мусульмане, протестанты, католики) +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ВАЖНОСТЬ БОГА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270000" y="672240"/>
            <a:ext cx="10464800" cy="13555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DE6A10"/>
                </a:solidFill>
              </a:rPr>
              <a:t>Эвтаназия = Суицид?</a:t>
            </a:r>
          </a:p>
        </p:txBody>
      </p:sp>
      <p:sp>
        <p:nvSpPr>
          <p:cNvPr id="46" name="Shape 46"/>
          <p:cNvSpPr/>
          <p:nvPr/>
        </p:nvSpPr>
        <p:spPr>
          <a:xfrm>
            <a:off x="633015" y="2589973"/>
            <a:ext cx="11738770" cy="1398654"/>
          </a:xfrm>
          <a:prstGeom prst="rect">
            <a:avLst/>
          </a:prstGeom>
          <a:solidFill>
            <a:srgbClr val="FFFFFF"/>
          </a:solidFill>
          <a:ln w="63500">
            <a:solidFill>
              <a:srgbClr val="A6AAA9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 fontScale="92500"/>
          </a:bodyPr>
          <a:lstStyle/>
          <a:p>
            <a:pPr lvl="0" algn="l" defTabSz="397256">
              <a:spcBef>
                <a:spcPts val="2800"/>
              </a:spcBef>
              <a:defRPr sz="1800"/>
            </a:pPr>
            <a:r>
              <a:rPr sz="374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      … прерывание жизни неизлечимо больного по его собственному запросу или запросу его представителей</a:t>
            </a:r>
          </a:p>
        </p:txBody>
      </p:sp>
      <p:sp>
        <p:nvSpPr>
          <p:cNvPr id="47" name="Shape 47"/>
          <p:cNvSpPr/>
          <p:nvPr/>
        </p:nvSpPr>
        <p:spPr>
          <a:xfrm>
            <a:off x="613057" y="5079999"/>
            <a:ext cx="11778686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44500" lvl="0" indent="-444500" algn="l"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Моральные-этические оценки допустимости</a:t>
            </a:r>
          </a:p>
          <a:p>
            <a:pPr marL="444500" lvl="0" indent="-444500" algn="l"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Наличие неизлечимого заболевания, непереносимые страдания</a:t>
            </a:r>
          </a:p>
          <a:p>
            <a:pPr marL="444500" lvl="0" indent="-444500" algn="l"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Активная и Пассивная Эвтаназия</a:t>
            </a:r>
          </a:p>
          <a:p>
            <a:pPr lvl="0" algn="l">
              <a:defRPr sz="1800"/>
            </a:pPr>
            <a:r>
              <a:rPr sz="3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(введение препарата / прекращение лечения)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975577" y="311920"/>
            <a:ext cx="10617228" cy="1003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8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DE6A10"/>
                </a:solidFill>
              </a:rPr>
              <a:t>Многоуровневые модели</a:t>
            </a:r>
          </a:p>
        </p:txBody>
      </p:sp>
      <p:sp>
        <p:nvSpPr>
          <p:cNvPr id="168" name="Shape 168"/>
          <p:cNvSpPr/>
          <p:nvPr/>
        </p:nvSpPr>
        <p:spPr>
          <a:xfrm>
            <a:off x="1193786" y="8119063"/>
            <a:ext cx="10617228" cy="13589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b="1">
                <a:solidFill>
                  <a:srgbClr val="53585F"/>
                </a:solidFill>
              </a:rPr>
              <a:t>3. Интеракция индивидуальной и страновой религиозностей, случайные эффекты </a:t>
            </a:r>
          </a:p>
        </p:txBody>
      </p:sp>
      <p:sp>
        <p:nvSpPr>
          <p:cNvPr id="169" name="Shape 169"/>
          <p:cNvSpPr/>
          <p:nvPr/>
        </p:nvSpPr>
        <p:spPr>
          <a:xfrm>
            <a:off x="1193786" y="4757859"/>
            <a:ext cx="10617228" cy="330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2.  Предикторы странового уровня</a:t>
            </a:r>
          </a:p>
          <a:p>
            <a:pPr lvl="0" algn="l">
              <a:defRPr sz="1800"/>
            </a:pP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КУЛЬТУРНЫЕ ЦЕННОСТИ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(автономия)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ЗДРАВООХРАНЕНИЕ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(число докторов, продолжительность жизни, траты на систему здравоохранения)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ВВП </a:t>
            </a:r>
            <a:endParaRPr sz="2200">
              <a:solidFill>
                <a:srgbClr val="53585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УРОВЕНЬ ДОВЕРИЯ В ОБЩЕСТВЕ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СТРАНОВАЯ РЕЛИОЗНОСТЬ 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КУЛЬТУРНЫЕ ЗОНЫ</a:t>
            </a:r>
          </a:p>
        </p:txBody>
      </p:sp>
      <p:sp>
        <p:nvSpPr>
          <p:cNvPr id="170" name="Shape 170"/>
          <p:cNvSpPr/>
          <p:nvPr/>
        </p:nvSpPr>
        <p:spPr>
          <a:xfrm>
            <a:off x="1193786" y="1207226"/>
            <a:ext cx="10617228" cy="3644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635000" lvl="0" indent="-635000" algn="l">
              <a:buSzPct val="100000"/>
              <a:buAutoNum type="arabicPeriod"/>
              <a:defRPr sz="1800"/>
            </a:pPr>
            <a:r>
              <a:rPr sz="3000" b="1">
                <a:solidFill>
                  <a:srgbClr val="53585F"/>
                </a:solidFill>
              </a:rPr>
              <a:t>Предикторы индивидуального уровня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КОНТРОЛЬНЫЕ</a:t>
            </a:r>
            <a:r>
              <a:rPr sz="22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 (возраст, пол, образование, занятость)+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ДОВЕРИЕ + ОЦЕНКА ЗДОРОВЬЯ + ЛОКУС КОНТРОЛЯ +</a:t>
            </a:r>
            <a:r>
              <a:rPr sz="22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ИНД. ПОСМАТЕРИАЛИЗМ +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ВЕРА В НАУКУ</a:t>
            </a: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ИНДИВИДУАЛЬНЫЕ ЦЕННОСТИ</a:t>
            </a:r>
            <a:r>
              <a:rPr sz="22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(риск, помощь другим, безопасность, самостоятельность) +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ДЕТСКИЕ КАЧЕСТВА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 (независимость, неэгоистичность, послушание) + 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КОНФЕССИИ  </a:t>
            </a:r>
            <a:r>
              <a:rPr sz="22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(православные, буддисты, мусульмане, протестанты, католики) +</a:t>
            </a:r>
            <a:endParaRPr sz="2200">
              <a:latin typeface="Impact"/>
              <a:ea typeface="Impact"/>
              <a:cs typeface="Impact"/>
              <a:sym typeface="Impact"/>
            </a:endParaRPr>
          </a:p>
          <a:p>
            <a:pPr marL="292100" lvl="0" indent="-292100" algn="l">
              <a:buClr>
                <a:srgbClr val="000000"/>
              </a:buClr>
              <a:buSzPct val="96000"/>
              <a:buChar char="•"/>
              <a:defRPr sz="1800"/>
            </a:pPr>
            <a:r>
              <a:rPr sz="22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ВАЖНОСТЬ БОГА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DE6A10"/>
                </a:solidFill>
              </a:rPr>
              <a:t>Пустая модель</a:t>
            </a:r>
          </a:p>
        </p:txBody>
      </p:sp>
      <p:sp>
        <p:nvSpPr>
          <p:cNvPr id="173" name="Shape 173"/>
          <p:cNvSpPr/>
          <p:nvPr/>
        </p:nvSpPr>
        <p:spPr>
          <a:xfrm>
            <a:off x="1401828" y="2686049"/>
            <a:ext cx="9810654" cy="438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000" b="1">
                <a:solidFill>
                  <a:srgbClr val="DE6A10"/>
                </a:solidFill>
                <a:latin typeface="Helvetica"/>
                <a:ea typeface="Helvetica"/>
                <a:cs typeface="Helvetica"/>
                <a:sym typeface="Helvetica"/>
              </a:rPr>
              <a:t>ICC (intraclass correlation coef)</a:t>
            </a:r>
          </a:p>
          <a:p>
            <a:pPr lvl="0">
              <a:defRPr sz="1800"/>
            </a:pPr>
            <a:r>
              <a:rPr sz="4000" b="1">
                <a:solidFill>
                  <a:srgbClr val="DE6A10"/>
                </a:solidFill>
                <a:latin typeface="Helvetica"/>
                <a:ea typeface="Helvetica"/>
                <a:cs typeface="Helvetica"/>
                <a:sym typeface="Helvetica"/>
              </a:rPr>
              <a:t>пустой модели = 21%</a:t>
            </a:r>
          </a:p>
          <a:p>
            <a:pPr lvl="0">
              <a:defRPr sz="1800"/>
            </a:pPr>
            <a:endParaRPr sz="4000" b="1">
              <a:solidFill>
                <a:srgbClr val="DE6A1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r>
              <a:rPr sz="4000" b="1">
                <a:solidFill>
                  <a:srgbClr val="DE6A10"/>
                </a:solidFill>
                <a:latin typeface="Helvetica"/>
                <a:ea typeface="Helvetica"/>
                <a:cs typeface="Helvetica"/>
                <a:sym typeface="Helvetica"/>
              </a:rPr>
              <a:t>29 993 человек</a:t>
            </a:r>
          </a:p>
          <a:p>
            <a:pPr lvl="0">
              <a:defRPr sz="1800"/>
            </a:pPr>
            <a:endParaRPr sz="3400" b="1">
              <a:solidFill>
                <a:srgbClr val="DE6A1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r>
              <a:rPr sz="4300" b="1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Значимый межгрупповой разброс чтобы строить многоуровневую модель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952500" y="-642483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DE6A10"/>
                </a:solidFill>
              </a:rPr>
              <a:t>Индивидуальный уровень</a:t>
            </a:r>
          </a:p>
        </p:txBody>
      </p:sp>
      <p:pic>
        <p:nvPicPr>
          <p:cNvPr id="176" name="Снимок экрана 2015-04-06 в 14.37.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15" y="9075443"/>
            <a:ext cx="4811930" cy="65069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8021493" y="8526936"/>
            <a:ext cx="22549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E6A10"/>
                </a:solidFill>
              </a:rPr>
              <a:t>ключевые</a:t>
            </a:r>
          </a:p>
        </p:txBody>
      </p:sp>
      <p:pic>
        <p:nvPicPr>
          <p:cNvPr id="178" name="Снимок экрана 2015-04-06 в 23.37.5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232" y="874458"/>
            <a:ext cx="11474926" cy="760514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1853057" y="8526936"/>
            <a:ext cx="29050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E6A10"/>
                </a:solidFill>
              </a:rPr>
              <a:t>контрольные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1107049" y="-661613"/>
            <a:ext cx="11099801" cy="21590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DE6A10"/>
                </a:solidFill>
              </a:rPr>
              <a:t>Групповой уровень</a:t>
            </a:r>
          </a:p>
        </p:txBody>
      </p:sp>
      <p:pic>
        <p:nvPicPr>
          <p:cNvPr id="182" name="Снимок экрана 2015-04-06 в 14.37.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0610" y="9104317"/>
            <a:ext cx="4811930" cy="650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Снимок экрана 2015-04-06 в 23.42.2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800" y="760081"/>
            <a:ext cx="12051200" cy="8530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1104563" y="194934"/>
            <a:ext cx="10795674" cy="1702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endParaRPr sz="3200" b="1" dirty="0">
              <a:solidFill>
                <a:srgbClr val="DE6A1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86" name="Снимок экрана 2015-04-06 в 14.37.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4580" y="8532133"/>
            <a:ext cx="4811930" cy="650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Снимок экрана 2015-04-06 в 23.53.1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426" y="1298737"/>
            <a:ext cx="12736744" cy="71561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869440" y="344630"/>
            <a:ext cx="7995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/>
            </a:pPr>
            <a:r>
              <a:rPr lang="ru-RU" sz="2800" b="1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Модели для одновременной оценки эффектов</a:t>
            </a:r>
          </a:p>
          <a:p>
            <a:pPr lvl="0">
              <a:defRPr sz="1800"/>
            </a:pPr>
            <a:r>
              <a:rPr lang="ru-RU" sz="2800" b="1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религиозности и ценности автономии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Снимок экрана 2015-04-06 в 14.37.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4580" y="8532133"/>
            <a:ext cx="4811930" cy="65069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1104563" y="0"/>
            <a:ext cx="10795674" cy="1702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900" b="1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Модели</a:t>
            </a:r>
            <a:r>
              <a:rPr sz="2900" b="1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900" b="1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для</a:t>
            </a:r>
            <a:r>
              <a:rPr sz="2900" b="1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900" b="1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одновременной</a:t>
            </a:r>
            <a:r>
              <a:rPr sz="2900" b="1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900" b="1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оценки</a:t>
            </a:r>
            <a:r>
              <a:rPr sz="2900" b="1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900" b="1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эффектов</a:t>
            </a:r>
            <a:endParaRPr sz="2900" b="1" dirty="0">
              <a:solidFill>
                <a:srgbClr val="DE6A10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>
              <a:defRPr sz="1800"/>
            </a:pPr>
            <a:r>
              <a:rPr sz="2900" b="1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религиозности</a:t>
            </a:r>
            <a:r>
              <a:rPr sz="2900" b="1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 и </a:t>
            </a:r>
            <a:r>
              <a:rPr sz="2900" b="1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ценности</a:t>
            </a:r>
            <a:r>
              <a:rPr sz="2900" b="1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2900" b="1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автономии</a:t>
            </a:r>
            <a:endParaRPr sz="2900" b="1" dirty="0">
              <a:solidFill>
                <a:srgbClr val="DE6A1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91" name="Снимок экрана 2015-04-06 в 23.53.1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80" y="1352155"/>
            <a:ext cx="12911240" cy="7049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5"/>
          <p:cNvGrpSpPr/>
          <p:nvPr/>
        </p:nvGrpSpPr>
        <p:grpSpPr>
          <a:xfrm>
            <a:off x="682066" y="2858510"/>
            <a:ext cx="2200134" cy="1115347"/>
            <a:chOff x="0" y="0"/>
            <a:chExt cx="2200133" cy="1115345"/>
          </a:xfrm>
        </p:grpSpPr>
        <p:sp>
          <p:nvSpPr>
            <p:cNvPr id="193" name="Shape 193"/>
            <p:cNvSpPr/>
            <p:nvPr/>
          </p:nvSpPr>
          <p:spPr>
            <a:xfrm>
              <a:off x="-1" y="-1"/>
              <a:ext cx="2200135" cy="1115347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-1" y="106989"/>
              <a:ext cx="2200135" cy="901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Религиозность</a:t>
              </a:r>
            </a:p>
          </p:txBody>
        </p:sp>
      </p:grpSp>
      <p:grpSp>
        <p:nvGrpSpPr>
          <p:cNvPr id="198" name="Group 198"/>
          <p:cNvGrpSpPr/>
          <p:nvPr/>
        </p:nvGrpSpPr>
        <p:grpSpPr>
          <a:xfrm>
            <a:off x="682066" y="5518192"/>
            <a:ext cx="2053390" cy="1040956"/>
            <a:chOff x="0" y="0"/>
            <a:chExt cx="2053388" cy="1040954"/>
          </a:xfrm>
        </p:grpSpPr>
        <p:sp>
          <p:nvSpPr>
            <p:cNvPr id="196" name="Shape 196"/>
            <p:cNvSpPr/>
            <p:nvPr/>
          </p:nvSpPr>
          <p:spPr>
            <a:xfrm>
              <a:off x="-1" y="-1"/>
              <a:ext cx="2053390" cy="1040956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-1" y="99853"/>
              <a:ext cx="2053390" cy="84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Афф.автономия</a:t>
              </a:r>
            </a:p>
          </p:txBody>
        </p:sp>
      </p:grpSp>
      <p:grpSp>
        <p:nvGrpSpPr>
          <p:cNvPr id="201" name="Group 201"/>
          <p:cNvGrpSpPr/>
          <p:nvPr/>
        </p:nvGrpSpPr>
        <p:grpSpPr>
          <a:xfrm>
            <a:off x="3511360" y="4275173"/>
            <a:ext cx="2053389" cy="1040955"/>
            <a:chOff x="0" y="0"/>
            <a:chExt cx="2053388" cy="1040954"/>
          </a:xfrm>
        </p:grpSpPr>
        <p:sp>
          <p:nvSpPr>
            <p:cNvPr id="199" name="Shape 199"/>
            <p:cNvSpPr/>
            <p:nvPr/>
          </p:nvSpPr>
          <p:spPr>
            <a:xfrm>
              <a:off x="-1" y="-1"/>
              <a:ext cx="2053390" cy="1040956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-1" y="99853"/>
              <a:ext cx="2053390" cy="84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Одобрение эвтаназии</a:t>
              </a:r>
            </a:p>
          </p:txBody>
        </p:sp>
      </p:grpSp>
      <p:sp>
        <p:nvSpPr>
          <p:cNvPr id="227" name="Shape 227"/>
          <p:cNvSpPr/>
          <p:nvPr/>
        </p:nvSpPr>
        <p:spPr>
          <a:xfrm>
            <a:off x="2888691" y="3970067"/>
            <a:ext cx="616320" cy="308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2741847" y="5249507"/>
            <a:ext cx="763164" cy="33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1723500" y="3980079"/>
            <a:ext cx="42857" cy="1531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3072110" y="5616209"/>
            <a:ext cx="1202381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 1,46*</a:t>
            </a:r>
          </a:p>
        </p:txBody>
      </p:sp>
      <p:sp>
        <p:nvSpPr>
          <p:cNvPr id="206" name="Shape 206"/>
          <p:cNvSpPr/>
          <p:nvPr/>
        </p:nvSpPr>
        <p:spPr>
          <a:xfrm>
            <a:off x="3123407" y="3418400"/>
            <a:ext cx="985813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-0,16</a:t>
            </a:r>
          </a:p>
        </p:txBody>
      </p:sp>
      <p:sp>
        <p:nvSpPr>
          <p:cNvPr id="207" name="Shape 207"/>
          <p:cNvSpPr/>
          <p:nvPr/>
        </p:nvSpPr>
        <p:spPr>
          <a:xfrm>
            <a:off x="515130" y="4439642"/>
            <a:ext cx="1221583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2400"/>
              <a:t>-0,16*</a:t>
            </a:r>
          </a:p>
        </p:txBody>
      </p:sp>
      <p:sp>
        <p:nvSpPr>
          <p:cNvPr id="208" name="Shape 208"/>
          <p:cNvSpPr/>
          <p:nvPr/>
        </p:nvSpPr>
        <p:spPr>
          <a:xfrm>
            <a:off x="515130" y="6998868"/>
            <a:ext cx="3370982" cy="84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PPP	 0,449</a:t>
            </a:r>
          </a:p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DIC        207.504</a:t>
            </a:r>
          </a:p>
        </p:txBody>
      </p:sp>
      <p:sp>
        <p:nvSpPr>
          <p:cNvPr id="209" name="Shape 209"/>
          <p:cNvSpPr/>
          <p:nvPr/>
        </p:nvSpPr>
        <p:spPr>
          <a:xfrm>
            <a:off x="68762" y="9125448"/>
            <a:ext cx="12587150" cy="84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Многоуровневый SEM, уровень стран, N=34, (сокращенный набор предикторов)</a:t>
            </a:r>
          </a:p>
        </p:txBody>
      </p:sp>
      <p:grpSp>
        <p:nvGrpSpPr>
          <p:cNvPr id="212" name="Group 212"/>
          <p:cNvGrpSpPr/>
          <p:nvPr/>
        </p:nvGrpSpPr>
        <p:grpSpPr>
          <a:xfrm>
            <a:off x="7287135" y="2845810"/>
            <a:ext cx="2200135" cy="1115347"/>
            <a:chOff x="0" y="0"/>
            <a:chExt cx="2200133" cy="1115345"/>
          </a:xfrm>
        </p:grpSpPr>
        <p:sp>
          <p:nvSpPr>
            <p:cNvPr id="210" name="Shape 210"/>
            <p:cNvSpPr/>
            <p:nvPr/>
          </p:nvSpPr>
          <p:spPr>
            <a:xfrm>
              <a:off x="-1" y="-1"/>
              <a:ext cx="2200135" cy="1115347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-1" y="106989"/>
              <a:ext cx="2200135" cy="901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Религиозность</a:t>
              </a:r>
            </a:p>
          </p:txBody>
        </p:sp>
      </p:grpSp>
      <p:grpSp>
        <p:nvGrpSpPr>
          <p:cNvPr id="215" name="Group 215"/>
          <p:cNvGrpSpPr/>
          <p:nvPr/>
        </p:nvGrpSpPr>
        <p:grpSpPr>
          <a:xfrm>
            <a:off x="7287135" y="5518192"/>
            <a:ext cx="2053390" cy="1040956"/>
            <a:chOff x="0" y="0"/>
            <a:chExt cx="2053388" cy="1040954"/>
          </a:xfrm>
        </p:grpSpPr>
        <p:sp>
          <p:nvSpPr>
            <p:cNvPr id="213" name="Shape 213"/>
            <p:cNvSpPr/>
            <p:nvPr/>
          </p:nvSpPr>
          <p:spPr>
            <a:xfrm>
              <a:off x="-1" y="-1"/>
              <a:ext cx="2053390" cy="1040956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-1" y="99853"/>
              <a:ext cx="2053390" cy="84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Афф.автономия</a:t>
              </a:r>
            </a:p>
          </p:txBody>
        </p:sp>
      </p:grpSp>
      <p:grpSp>
        <p:nvGrpSpPr>
          <p:cNvPr id="218" name="Group 218"/>
          <p:cNvGrpSpPr/>
          <p:nvPr/>
        </p:nvGrpSpPr>
        <p:grpSpPr>
          <a:xfrm>
            <a:off x="10116429" y="4275173"/>
            <a:ext cx="2053389" cy="1040955"/>
            <a:chOff x="0" y="0"/>
            <a:chExt cx="2053388" cy="1040954"/>
          </a:xfrm>
        </p:grpSpPr>
        <p:sp>
          <p:nvSpPr>
            <p:cNvPr id="216" name="Shape 216"/>
            <p:cNvSpPr/>
            <p:nvPr/>
          </p:nvSpPr>
          <p:spPr>
            <a:xfrm>
              <a:off x="-1" y="-1"/>
              <a:ext cx="2053390" cy="1040956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-1" y="99853"/>
              <a:ext cx="2053390" cy="84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Одобрение эвтаназии</a:t>
              </a:r>
            </a:p>
          </p:txBody>
        </p:sp>
      </p:grpSp>
      <p:sp>
        <p:nvSpPr>
          <p:cNvPr id="230" name="Shape 230"/>
          <p:cNvSpPr/>
          <p:nvPr/>
        </p:nvSpPr>
        <p:spPr>
          <a:xfrm>
            <a:off x="9493760" y="3962467"/>
            <a:ext cx="616320" cy="311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9346917" y="5249507"/>
            <a:ext cx="763163" cy="33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9515237" y="5616209"/>
            <a:ext cx="1202381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 1,46*</a:t>
            </a:r>
          </a:p>
        </p:txBody>
      </p:sp>
      <p:sp>
        <p:nvSpPr>
          <p:cNvPr id="222" name="Shape 222"/>
          <p:cNvSpPr/>
          <p:nvPr/>
        </p:nvSpPr>
        <p:spPr>
          <a:xfrm>
            <a:off x="9664405" y="3418400"/>
            <a:ext cx="985813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-0,12</a:t>
            </a:r>
          </a:p>
        </p:txBody>
      </p:sp>
      <p:sp>
        <p:nvSpPr>
          <p:cNvPr id="223" name="Shape 223"/>
          <p:cNvSpPr/>
          <p:nvPr/>
        </p:nvSpPr>
        <p:spPr>
          <a:xfrm>
            <a:off x="1146480" y="411440"/>
            <a:ext cx="9010830" cy="124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3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3800" b="1"/>
              <a:t>Проверка наличия непрямого эффекта на уровне стран</a:t>
            </a:r>
          </a:p>
        </p:txBody>
      </p:sp>
      <p:sp>
        <p:nvSpPr>
          <p:cNvPr id="224" name="Shape 224"/>
          <p:cNvSpPr/>
          <p:nvPr/>
        </p:nvSpPr>
        <p:spPr>
          <a:xfrm>
            <a:off x="6628338" y="7181175"/>
            <a:ext cx="3370982" cy="84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PPP	0,004</a:t>
            </a:r>
          </a:p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DIC        207.514</a:t>
            </a:r>
          </a:p>
        </p:txBody>
      </p:sp>
      <p:sp>
        <p:nvSpPr>
          <p:cNvPr id="225" name="Shape 225"/>
          <p:cNvSpPr/>
          <p:nvPr/>
        </p:nvSpPr>
        <p:spPr>
          <a:xfrm>
            <a:off x="8365166" y="3923960"/>
            <a:ext cx="1" cy="1594233"/>
          </a:xfrm>
          <a:prstGeom prst="line">
            <a:avLst/>
          </a:prstGeom>
          <a:ln w="50800">
            <a:solidFill/>
            <a:miter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7062292" y="4339199"/>
            <a:ext cx="1302875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2400"/>
              <a:t>фикс. 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952500" y="-129421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 err="1">
                <a:solidFill>
                  <a:srgbClr val="DE6A10"/>
                </a:solidFill>
              </a:rPr>
              <a:t>Вывод</a:t>
            </a:r>
            <a:r>
              <a:rPr sz="8000" dirty="0">
                <a:solidFill>
                  <a:srgbClr val="DE6A10"/>
                </a:solidFill>
              </a:rPr>
              <a:t> - </a:t>
            </a:r>
          </a:p>
        </p:txBody>
      </p:sp>
      <p:sp>
        <p:nvSpPr>
          <p:cNvPr id="234" name="Shape 234"/>
          <p:cNvSpPr/>
          <p:nvPr/>
        </p:nvSpPr>
        <p:spPr>
          <a:xfrm>
            <a:off x="1003297" y="2701844"/>
            <a:ext cx="10998204" cy="434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ценности</a:t>
            </a:r>
            <a:r>
              <a:rPr sz="6000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6000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значимы</a:t>
            </a:r>
            <a:r>
              <a:rPr sz="6000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</a:p>
          <a:p>
            <a:pPr lvl="0">
              <a:defRPr sz="1800"/>
            </a:pPr>
            <a:endParaRPr sz="6000" dirty="0">
              <a:solidFill>
                <a:srgbClr val="DE6A10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>
              <a:defRPr sz="1800"/>
            </a:pPr>
            <a:r>
              <a:rPr sz="6000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Роль</a:t>
            </a:r>
            <a:r>
              <a:rPr sz="6000" dirty="0"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sz="6000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религиозности</a:t>
            </a:r>
            <a:r>
              <a:rPr sz="6000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3200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при</a:t>
            </a:r>
            <a:r>
              <a:rPr sz="3200" dirty="0"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sz="3200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формировании</a:t>
            </a:r>
            <a:endParaRPr sz="3200" dirty="0">
              <a:solidFill>
                <a:srgbClr val="DE6A10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>
              <a:defRPr sz="1800"/>
            </a:pPr>
            <a:r>
              <a:rPr sz="3200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отношения</a:t>
            </a:r>
            <a:r>
              <a:rPr sz="3200" dirty="0">
                <a:latin typeface="DIN Alternate Bold"/>
                <a:ea typeface="DIN Alternate Bold"/>
                <a:cs typeface="DIN Alternate Bold"/>
                <a:sym typeface="DIN Alternate Bold"/>
              </a:rPr>
              <a:t> к </a:t>
            </a:r>
            <a:r>
              <a:rPr sz="3200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эвтаназии</a:t>
            </a:r>
            <a:endParaRPr sz="3200" dirty="0">
              <a:latin typeface="DIN Alternate Bold"/>
              <a:ea typeface="DIN Alternate Bold"/>
              <a:cs typeface="DIN Alternate Bold"/>
              <a:sym typeface="DIN Alternate Bold"/>
            </a:endParaRPr>
          </a:p>
          <a:p>
            <a:pPr lvl="0">
              <a:defRPr sz="1800"/>
            </a:pPr>
            <a:r>
              <a:rPr sz="3200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раскрывается</a:t>
            </a:r>
            <a:r>
              <a:rPr sz="3200" dirty="0"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sz="3200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через</a:t>
            </a:r>
            <a:r>
              <a:rPr sz="3200" dirty="0"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sz="3200" dirty="0" err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ценности</a:t>
            </a:r>
            <a:r>
              <a:rPr sz="3200" dirty="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, </a:t>
            </a:r>
            <a:endParaRPr sz="3200" dirty="0">
              <a:latin typeface="DIN Alternate Bold"/>
              <a:ea typeface="DIN Alternate Bold"/>
              <a:cs typeface="DIN Alternate Bold"/>
              <a:sym typeface="DIN Alternate Bold"/>
            </a:endParaRPr>
          </a:p>
          <a:p>
            <a:pPr lvl="0">
              <a:defRPr sz="1800"/>
            </a:pPr>
            <a:r>
              <a:rPr sz="3200" dirty="0">
                <a:latin typeface="DIN Alternate Bold"/>
                <a:ea typeface="DIN Alternate Bold"/>
                <a:cs typeface="DIN Alternate Bold"/>
                <a:sym typeface="DIN Alternate Bold"/>
              </a:rPr>
              <a:t>а </a:t>
            </a:r>
            <a:r>
              <a:rPr sz="3200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не</a:t>
            </a:r>
            <a:r>
              <a:rPr sz="3200" dirty="0"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sz="3200" dirty="0" err="1">
                <a:latin typeface="DIN Alternate Bold"/>
                <a:ea typeface="DIN Alternate Bold"/>
                <a:cs typeface="DIN Alternate Bold"/>
                <a:sym typeface="DIN Alternate Bold"/>
              </a:rPr>
              <a:t>напрямую</a:t>
            </a:r>
            <a:endParaRPr sz="3200" dirty="0">
              <a:latin typeface="DIN Alternate Bold"/>
              <a:ea typeface="DIN Alternate Bold"/>
              <a:cs typeface="DIN Alternate Bold"/>
              <a:sym typeface="DIN Alternate 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553927" y="2871732"/>
            <a:ext cx="10629069" cy="473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indent="457200" algn="l">
              <a:defRPr sz="1800"/>
            </a:pPr>
            <a:r>
              <a:rPr sz="4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консервативные ценности</a:t>
            </a:r>
            <a:r>
              <a:rPr sz="40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sz="4000">
                <a:latin typeface="DIN Alternate Bold"/>
                <a:ea typeface="DIN Alternate Bold"/>
                <a:cs typeface="DIN Alternate Bold"/>
                <a:sym typeface="DIN Alternate Bold"/>
              </a:rPr>
              <a:t>(послушание, встроенность, иерархия),  и </a:t>
            </a:r>
            <a:r>
              <a:rPr sz="4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религиозность</a:t>
            </a:r>
            <a:r>
              <a:rPr sz="460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4000">
                <a:latin typeface="DIN Alternate Bold"/>
                <a:ea typeface="DIN Alternate Bold"/>
                <a:cs typeface="DIN Alternate Bold"/>
                <a:sym typeface="DIN Alternate Bold"/>
              </a:rPr>
              <a:t>ассоциируются с негативным отношением к эвтаназии, </a:t>
            </a:r>
            <a:r>
              <a:rPr sz="4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ценности открытости изменениям и автономии</a:t>
            </a:r>
            <a:r>
              <a:rPr sz="4000">
                <a:latin typeface="DIN Alternate Bold"/>
                <a:ea typeface="DIN Alternate Bold"/>
                <a:cs typeface="DIN Alternate Bold"/>
                <a:sym typeface="DIN Alternate Bold"/>
              </a:rPr>
              <a:t> (риск,самостоятельность, независимость, автономия) - с положительным</a:t>
            </a:r>
          </a:p>
        </p:txBody>
      </p:sp>
      <p:sp>
        <p:nvSpPr>
          <p:cNvPr id="237" name="Shape 237"/>
          <p:cNvSpPr/>
          <p:nvPr/>
        </p:nvSpPr>
        <p:spPr>
          <a:xfrm>
            <a:off x="590824" y="1358773"/>
            <a:ext cx="1042860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457200" algn="l">
              <a:spcBef>
                <a:spcPts val="4200"/>
              </a:spcBef>
              <a:defRPr sz="5500" b="1" i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5500" b="1" i="1">
                <a:solidFill>
                  <a:srgbClr val="DE6A10"/>
                </a:solidFill>
              </a:rPr>
              <a:t>Наши гипотезы подтвердились: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xfrm>
            <a:off x="794626" y="2063225"/>
            <a:ext cx="11099801" cy="62865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3379" lvl="0" indent="-373379" defTabSz="490727">
              <a:spcBef>
                <a:spcPts val="3500"/>
              </a:spcBef>
              <a:defRPr sz="1800"/>
            </a:pP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На индивидуальном уровне </a:t>
            </a:r>
            <a:r>
              <a:rPr sz="3024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эффекты ценностей</a:t>
            </a: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 сохраняются при контроле уровня </a:t>
            </a:r>
            <a:r>
              <a:rPr sz="3024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религиозности</a:t>
            </a: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 респондентов и той </a:t>
            </a:r>
            <a:r>
              <a:rPr sz="3024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религиозной конфессии</a:t>
            </a: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, к которой они себя относят</a:t>
            </a:r>
          </a:p>
          <a:p>
            <a:pPr marL="373379" lvl="0" indent="-373379" defTabSz="490727">
              <a:spcBef>
                <a:spcPts val="3500"/>
              </a:spcBef>
              <a:defRPr sz="1800"/>
            </a:pP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Культурная ценность </a:t>
            </a:r>
            <a:r>
              <a:rPr sz="3024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автономии</a:t>
            </a: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sz="4703" b="1">
                <a:latin typeface="DIN Alternate Bold"/>
                <a:ea typeface="DIN Alternate Bold"/>
                <a:cs typeface="DIN Alternate Bold"/>
                <a:sym typeface="DIN Alternate Bold"/>
              </a:rPr>
              <a:t>не</a:t>
            </a: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 теряет своей значимости ни при учете </a:t>
            </a:r>
            <a:r>
              <a:rPr sz="3024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религиозных верований человека</a:t>
            </a: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, ни при учете уровня религиозности в </a:t>
            </a:r>
            <a:r>
              <a:rPr sz="3024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контексте страны</a:t>
            </a: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, в которой он проживает </a:t>
            </a:r>
          </a:p>
          <a:p>
            <a:pPr marL="373379" lvl="0" indent="-373379" defTabSz="490727">
              <a:spcBef>
                <a:spcPts val="3500"/>
              </a:spcBef>
              <a:defRPr sz="1800"/>
            </a:pP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Значимость культурной ценности </a:t>
            </a:r>
            <a:r>
              <a:rPr sz="3024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автономии</a:t>
            </a: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 сохраняется и при учете прочих </a:t>
            </a:r>
            <a:r>
              <a:rPr sz="3024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характеристик этого контекста</a:t>
            </a:r>
            <a:r>
              <a:rPr sz="3024">
                <a:latin typeface="DIN Alternate Bold"/>
                <a:ea typeface="DIN Alternate Bold"/>
                <a:cs typeface="DIN Alternate Bold"/>
                <a:sym typeface="DIN Alternate Bold"/>
              </a:rPr>
              <a:t> (уровня благосостояния, показателей системы здравоохранения, уровня доверия в обществе)</a:t>
            </a:r>
          </a:p>
        </p:txBody>
      </p:sp>
      <p:sp>
        <p:nvSpPr>
          <p:cNvPr id="240" name="Shape 240"/>
          <p:cNvSpPr/>
          <p:nvPr/>
        </p:nvSpPr>
        <p:spPr>
          <a:xfrm>
            <a:off x="952500" y="77305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80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DE6A10"/>
                </a:solidFill>
              </a:rPr>
              <a:t>Итоги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G_100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436" y="632543"/>
            <a:ext cx="6320361" cy="31401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" name="Group 52"/>
          <p:cNvGrpSpPr/>
          <p:nvPr/>
        </p:nvGrpSpPr>
        <p:grpSpPr>
          <a:xfrm>
            <a:off x="5182652" y="4478107"/>
            <a:ext cx="7420480" cy="3873087"/>
            <a:chOff x="-127000" y="-88900"/>
            <a:chExt cx="7420479" cy="3873085"/>
          </a:xfrm>
        </p:grpSpPr>
        <p:pic>
          <p:nvPicPr>
            <p:cNvPr id="51" name="pasted-image.tif"/>
            <p:cNvPicPr/>
            <p:nvPr/>
          </p:nvPicPr>
          <p:blipFill>
            <a:blip r:embed="rId3">
              <a:extLst/>
            </a:blip>
            <a:srcRect l="34024" t="4728" r="9792" b="39720"/>
            <a:stretch>
              <a:fillRect/>
            </a:stretch>
          </p:blipFill>
          <p:spPr>
            <a:xfrm>
              <a:off x="0" y="0"/>
              <a:ext cx="7166480" cy="35428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" name="Рисунок 49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27000" y="-88900"/>
              <a:ext cx="7420480" cy="3873086"/>
            </a:xfrm>
            <a:prstGeom prst="rect">
              <a:avLst/>
            </a:prstGeom>
            <a:effectLst/>
          </p:spPr>
        </p:pic>
      </p:grpSp>
      <p:sp>
        <p:nvSpPr>
          <p:cNvPr id="53" name="Shape 53"/>
          <p:cNvSpPr/>
          <p:nvPr/>
        </p:nvSpPr>
        <p:spPr>
          <a:xfrm>
            <a:off x="6652165" y="1123100"/>
            <a:ext cx="5246614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Легализация</a:t>
            </a:r>
          </a:p>
          <a:p>
            <a:pPr lvl="0">
              <a:defRPr sz="1800"/>
            </a:pPr>
            <a:r>
              <a:rPr sz="6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эвтаназии</a:t>
            </a:r>
          </a:p>
        </p:txBody>
      </p:sp>
      <p:sp>
        <p:nvSpPr>
          <p:cNvPr id="54" name="Shape 54"/>
          <p:cNvSpPr/>
          <p:nvPr/>
        </p:nvSpPr>
        <p:spPr>
          <a:xfrm>
            <a:off x="469900" y="3959317"/>
            <a:ext cx="4325144" cy="5283201"/>
          </a:xfrm>
          <a:prstGeom prst="rect">
            <a:avLst/>
          </a:prstGeom>
          <a:ln w="50800">
            <a:solidFill>
              <a:srgbClr val="CCCCCC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8900" tIns="88900" rIns="88900" bIns="88900" anchor="ctr">
            <a:spAutoFit/>
          </a:bodyPr>
          <a:lstStyle/>
          <a:p>
            <a:pPr marL="234597" lvl="0" indent="-234597" algn="l">
              <a:spcBef>
                <a:spcPts val="4200"/>
              </a:spcBef>
              <a:buSzPct val="45000"/>
              <a:buBlip>
                <a:blip r:embed="rId5"/>
              </a:buBlip>
              <a:defRPr sz="1800"/>
            </a:pPr>
            <a:r>
              <a:rPr sz="19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Нидерланды и Бельгия  (2002)</a:t>
            </a:r>
          </a:p>
          <a:p>
            <a:pPr marL="234597" lvl="0" indent="-234597" algn="l">
              <a:spcBef>
                <a:spcPts val="4200"/>
              </a:spcBef>
              <a:buSzPct val="45000"/>
              <a:buBlip>
                <a:blip r:embed="rId5"/>
              </a:buBlip>
              <a:defRPr sz="1800"/>
            </a:pPr>
            <a:r>
              <a:rPr sz="19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Люксембург (2009)</a:t>
            </a:r>
          </a:p>
          <a:p>
            <a:pPr marL="234597" lvl="0" indent="-234597" algn="l">
              <a:spcBef>
                <a:spcPts val="4200"/>
              </a:spcBef>
              <a:buSzPct val="45000"/>
              <a:buBlip>
                <a:blip r:embed="rId5"/>
              </a:buBlip>
              <a:defRPr sz="1800"/>
            </a:pPr>
            <a:r>
              <a:rPr sz="19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Швеция (для иностранцев)</a:t>
            </a:r>
          </a:p>
          <a:p>
            <a:pPr marL="234597" lvl="0" indent="-234597" algn="l">
              <a:spcBef>
                <a:spcPts val="4200"/>
              </a:spcBef>
              <a:buSzPct val="45000"/>
              <a:buBlip>
                <a:blip r:embed="rId5"/>
              </a:buBlip>
              <a:defRPr sz="1800"/>
            </a:pPr>
            <a:r>
              <a:rPr sz="19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Россия - активная эвтаназия запрещена, но разрешено невмешательство врача (пассивная?) </a:t>
            </a:r>
          </a:p>
          <a:p>
            <a:pPr marL="234597" lvl="0" indent="-234597" algn="l">
              <a:spcBef>
                <a:spcPts val="4200"/>
              </a:spcBef>
              <a:buSzPct val="45000"/>
              <a:buBlip>
                <a:blip r:embed="rId5"/>
              </a:buBlip>
              <a:defRPr sz="1800"/>
            </a:pPr>
            <a:r>
              <a:rPr sz="1900">
                <a:solidFill>
                  <a:srgbClr val="53585F"/>
                </a:solidFill>
                <a:latin typeface="Impact"/>
                <a:ea typeface="Impact"/>
                <a:cs typeface="Impact"/>
                <a:sym typeface="Impact"/>
              </a:rPr>
              <a:t>США: Орегон (с 1997),  Вашингтон и Монтана (с 2009), Вермонт (с 2013), Нью-Мехико (c 2014)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952500" y="77305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80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DE6A10"/>
                </a:solidFill>
              </a:rPr>
              <a:t>Итоги</a:t>
            </a:r>
          </a:p>
        </p:txBody>
      </p:sp>
      <p:sp>
        <p:nvSpPr>
          <p:cNvPr id="243" name="Shape 243"/>
          <p:cNvSpPr/>
          <p:nvPr/>
        </p:nvSpPr>
        <p:spPr>
          <a:xfrm>
            <a:off x="656538" y="1643574"/>
            <a:ext cx="11691724" cy="557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endParaRPr sz="3300">
              <a:latin typeface="DIN Alternate Bold"/>
              <a:ea typeface="DIN Alternate Bold"/>
              <a:cs typeface="DIN Alternate Bold"/>
              <a:sym typeface="DIN Alternate Bold"/>
            </a:endParaRPr>
          </a:p>
          <a:p>
            <a:pPr marL="444500" lvl="0" indent="-444500" algn="l">
              <a:spcBef>
                <a:spcPts val="4200"/>
              </a:spcBef>
              <a:buSzPct val="75000"/>
              <a:buChar char="•"/>
              <a:defRPr sz="1800"/>
            </a:pPr>
            <a:r>
              <a:rPr sz="3300">
                <a:latin typeface="DIN Alternate Bold"/>
                <a:ea typeface="DIN Alternate Bold"/>
                <a:cs typeface="DIN Alternate Bold"/>
                <a:sym typeface="DIN Alternate Bold"/>
              </a:rPr>
              <a:t>Нами показана значимость </a:t>
            </a:r>
            <a:r>
              <a:rPr sz="3300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ценностей,</a:t>
            </a:r>
            <a:r>
              <a:rPr sz="3300">
                <a:latin typeface="DIN Alternate Bold"/>
                <a:ea typeface="DIN Alternate Bold"/>
                <a:cs typeface="DIN Alternate Bold"/>
                <a:sym typeface="DIN Alternate Bold"/>
              </a:rPr>
              <a:t> которые являются важным источником формирования новых представлений о морали и соответственно о границах допустимого/ недопустимого </a:t>
            </a:r>
          </a:p>
          <a:p>
            <a:pPr marL="444500" lvl="0" indent="-444500" algn="l">
              <a:spcBef>
                <a:spcPts val="4200"/>
              </a:spcBef>
              <a:buSzPct val="75000"/>
              <a:buChar char="•"/>
              <a:defRPr sz="1800"/>
            </a:pPr>
            <a:r>
              <a:rPr sz="33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Религиозность</a:t>
            </a:r>
            <a:r>
              <a:rPr sz="3300">
                <a:latin typeface="DIN Alternate Bold"/>
                <a:ea typeface="DIN Alternate Bold"/>
                <a:cs typeface="DIN Alternate Bold"/>
                <a:sym typeface="DIN Alternate Bold"/>
              </a:rPr>
              <a:t>, которая прежде не допускала вмешательств человека в вопросы жизни и смерти, оказывает </a:t>
            </a:r>
            <a:r>
              <a:rPr sz="3300" b="1">
                <a:solidFill>
                  <a:srgbClr val="DE6A10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опосредованнное</a:t>
            </a:r>
            <a:r>
              <a:rPr sz="33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3300">
                <a:latin typeface="DIN Alternate Bold"/>
                <a:ea typeface="DIN Alternate Bold"/>
                <a:cs typeface="DIN Alternate Bold"/>
                <a:sym typeface="DIN Alternate Bold"/>
              </a:rPr>
              <a:t>- через ценности автономии - влияние на одобрение эвтаназии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body" idx="1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10100" b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0100" b="1">
                <a:solidFill>
                  <a:srgbClr val="DE6A10"/>
                </a:solidFill>
              </a:rPr>
              <a:t>Благодарим за внимание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 249"/>
          <p:cNvGrpSpPr/>
          <p:nvPr/>
        </p:nvGrpSpPr>
        <p:grpSpPr>
          <a:xfrm>
            <a:off x="682066" y="2845785"/>
            <a:ext cx="2200233" cy="1115397"/>
            <a:chOff x="0" y="0"/>
            <a:chExt cx="2200232" cy="1115395"/>
          </a:xfrm>
        </p:grpSpPr>
        <p:sp>
          <p:nvSpPr>
            <p:cNvPr id="247" name="Shape 247"/>
            <p:cNvSpPr/>
            <p:nvPr/>
          </p:nvSpPr>
          <p:spPr>
            <a:xfrm>
              <a:off x="-1" y="-1"/>
              <a:ext cx="2200234" cy="1115397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-1" y="106993"/>
              <a:ext cx="2200234" cy="901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Религиозность</a:t>
              </a:r>
            </a:p>
          </p:txBody>
        </p:sp>
      </p:grpSp>
      <p:grpSp>
        <p:nvGrpSpPr>
          <p:cNvPr id="252" name="Group 252"/>
          <p:cNvGrpSpPr/>
          <p:nvPr/>
        </p:nvGrpSpPr>
        <p:grpSpPr>
          <a:xfrm>
            <a:off x="682066" y="5518192"/>
            <a:ext cx="2053390" cy="1040956"/>
            <a:chOff x="0" y="0"/>
            <a:chExt cx="2053388" cy="1040954"/>
          </a:xfrm>
        </p:grpSpPr>
        <p:sp>
          <p:nvSpPr>
            <p:cNvPr id="250" name="Shape 250"/>
            <p:cNvSpPr/>
            <p:nvPr/>
          </p:nvSpPr>
          <p:spPr>
            <a:xfrm>
              <a:off x="-1" y="-1"/>
              <a:ext cx="2053390" cy="1040956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-1" y="99853"/>
              <a:ext cx="2053390" cy="84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Самостоятельность</a:t>
              </a:r>
            </a:p>
          </p:txBody>
        </p:sp>
      </p:grpSp>
      <p:grpSp>
        <p:nvGrpSpPr>
          <p:cNvPr id="255" name="Group 255"/>
          <p:cNvGrpSpPr/>
          <p:nvPr/>
        </p:nvGrpSpPr>
        <p:grpSpPr>
          <a:xfrm>
            <a:off x="3511360" y="4275173"/>
            <a:ext cx="2053389" cy="1040955"/>
            <a:chOff x="0" y="0"/>
            <a:chExt cx="2053388" cy="1040954"/>
          </a:xfrm>
        </p:grpSpPr>
        <p:sp>
          <p:nvSpPr>
            <p:cNvPr id="253" name="Shape 253"/>
            <p:cNvSpPr/>
            <p:nvPr/>
          </p:nvSpPr>
          <p:spPr>
            <a:xfrm>
              <a:off x="-1" y="-1"/>
              <a:ext cx="2053390" cy="1040956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-1" y="99853"/>
              <a:ext cx="2053390" cy="84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Одобрение эвтаназии</a:t>
              </a:r>
            </a:p>
          </p:txBody>
        </p:sp>
      </p:grpSp>
      <p:sp>
        <p:nvSpPr>
          <p:cNvPr id="281" name="Shape 281"/>
          <p:cNvSpPr/>
          <p:nvPr/>
        </p:nvSpPr>
        <p:spPr>
          <a:xfrm>
            <a:off x="2888691" y="3962451"/>
            <a:ext cx="616320" cy="311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2741847" y="5249507"/>
            <a:ext cx="763164" cy="33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1723439" y="3967354"/>
            <a:ext cx="43034" cy="1544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3020515" y="5518192"/>
            <a:ext cx="1202380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 0,12*</a:t>
            </a:r>
          </a:p>
        </p:txBody>
      </p:sp>
      <p:sp>
        <p:nvSpPr>
          <p:cNvPr id="260" name="Shape 260"/>
          <p:cNvSpPr/>
          <p:nvPr/>
        </p:nvSpPr>
        <p:spPr>
          <a:xfrm>
            <a:off x="3018955" y="3469235"/>
            <a:ext cx="1282268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2400"/>
              <a:t>-0,23*</a:t>
            </a:r>
          </a:p>
        </p:txBody>
      </p:sp>
      <p:sp>
        <p:nvSpPr>
          <p:cNvPr id="261" name="Shape 261"/>
          <p:cNvSpPr/>
          <p:nvPr/>
        </p:nvSpPr>
        <p:spPr>
          <a:xfrm>
            <a:off x="515130" y="4439642"/>
            <a:ext cx="1221583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2400"/>
              <a:t>-0,04*</a:t>
            </a:r>
          </a:p>
        </p:txBody>
      </p:sp>
      <p:sp>
        <p:nvSpPr>
          <p:cNvPr id="262" name="Shape 262"/>
          <p:cNvSpPr/>
          <p:nvPr/>
        </p:nvSpPr>
        <p:spPr>
          <a:xfrm>
            <a:off x="515130" y="7092476"/>
            <a:ext cx="3370982" cy="84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PPP	 0,457</a:t>
            </a:r>
          </a:p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DIC        347.968</a:t>
            </a:r>
          </a:p>
        </p:txBody>
      </p:sp>
      <p:sp>
        <p:nvSpPr>
          <p:cNvPr id="263" name="Shape 263"/>
          <p:cNvSpPr/>
          <p:nvPr/>
        </p:nvSpPr>
        <p:spPr>
          <a:xfrm>
            <a:off x="56722" y="9200381"/>
            <a:ext cx="13352085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Многоуровневый SEM, уровень индивидов, N=44482 (сокращенный набор предикторов)</a:t>
            </a:r>
          </a:p>
        </p:txBody>
      </p:sp>
      <p:grpSp>
        <p:nvGrpSpPr>
          <p:cNvPr id="266" name="Group 266"/>
          <p:cNvGrpSpPr/>
          <p:nvPr/>
        </p:nvGrpSpPr>
        <p:grpSpPr>
          <a:xfrm>
            <a:off x="7287135" y="2845785"/>
            <a:ext cx="2200234" cy="1115397"/>
            <a:chOff x="0" y="0"/>
            <a:chExt cx="2200232" cy="1115396"/>
          </a:xfrm>
        </p:grpSpPr>
        <p:sp>
          <p:nvSpPr>
            <p:cNvPr id="264" name="Shape 264"/>
            <p:cNvSpPr/>
            <p:nvPr/>
          </p:nvSpPr>
          <p:spPr>
            <a:xfrm>
              <a:off x="-1" y="-1"/>
              <a:ext cx="2200234" cy="1115398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-1" y="106993"/>
              <a:ext cx="2200234" cy="901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Религиозность</a:t>
              </a:r>
            </a:p>
          </p:txBody>
        </p:sp>
      </p:grpSp>
      <p:grpSp>
        <p:nvGrpSpPr>
          <p:cNvPr id="269" name="Group 269"/>
          <p:cNvGrpSpPr/>
          <p:nvPr/>
        </p:nvGrpSpPr>
        <p:grpSpPr>
          <a:xfrm>
            <a:off x="7287135" y="5518192"/>
            <a:ext cx="2053390" cy="1040956"/>
            <a:chOff x="0" y="0"/>
            <a:chExt cx="2053388" cy="1040954"/>
          </a:xfrm>
        </p:grpSpPr>
        <p:sp>
          <p:nvSpPr>
            <p:cNvPr id="267" name="Shape 267"/>
            <p:cNvSpPr/>
            <p:nvPr/>
          </p:nvSpPr>
          <p:spPr>
            <a:xfrm>
              <a:off x="-1" y="-1"/>
              <a:ext cx="2053390" cy="1040956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-1" y="99853"/>
              <a:ext cx="2053390" cy="84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Самостоятельность</a:t>
              </a:r>
            </a:p>
          </p:txBody>
        </p:sp>
      </p:grpSp>
      <p:grpSp>
        <p:nvGrpSpPr>
          <p:cNvPr id="272" name="Group 272"/>
          <p:cNvGrpSpPr/>
          <p:nvPr/>
        </p:nvGrpSpPr>
        <p:grpSpPr>
          <a:xfrm>
            <a:off x="10116429" y="4275173"/>
            <a:ext cx="2053389" cy="1040955"/>
            <a:chOff x="0" y="0"/>
            <a:chExt cx="2053388" cy="1040954"/>
          </a:xfrm>
        </p:grpSpPr>
        <p:sp>
          <p:nvSpPr>
            <p:cNvPr id="270" name="Shape 270"/>
            <p:cNvSpPr/>
            <p:nvPr/>
          </p:nvSpPr>
          <p:spPr>
            <a:xfrm>
              <a:off x="-1" y="-1"/>
              <a:ext cx="2053390" cy="1040956"/>
            </a:xfrm>
            <a:prstGeom prst="rect">
              <a:avLst/>
            </a:prstGeom>
            <a:solidFill>
              <a:srgbClr val="D0CEC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-1" y="99853"/>
              <a:ext cx="2053390" cy="84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2400"/>
                <a:t>Одобрение эвтаназии</a:t>
              </a:r>
            </a:p>
          </p:txBody>
        </p:sp>
      </p:grpSp>
      <p:sp>
        <p:nvSpPr>
          <p:cNvPr id="284" name="Shape 284"/>
          <p:cNvSpPr/>
          <p:nvPr/>
        </p:nvSpPr>
        <p:spPr>
          <a:xfrm>
            <a:off x="9493760" y="3962451"/>
            <a:ext cx="616320" cy="311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9346917" y="5249507"/>
            <a:ext cx="763163" cy="33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50800">
            <a:solidFill/>
            <a:miter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9728476" y="5615135"/>
            <a:ext cx="1202381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 0,12*</a:t>
            </a:r>
          </a:p>
        </p:txBody>
      </p:sp>
      <p:sp>
        <p:nvSpPr>
          <p:cNvPr id="276" name="Shape 276"/>
          <p:cNvSpPr/>
          <p:nvPr/>
        </p:nvSpPr>
        <p:spPr>
          <a:xfrm>
            <a:off x="9999318" y="3356484"/>
            <a:ext cx="1252782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2400"/>
              <a:t>-0,23*</a:t>
            </a:r>
          </a:p>
        </p:txBody>
      </p:sp>
      <p:sp>
        <p:nvSpPr>
          <p:cNvPr id="277" name="Shape 277"/>
          <p:cNvSpPr/>
          <p:nvPr/>
        </p:nvSpPr>
        <p:spPr>
          <a:xfrm>
            <a:off x="1146480" y="411440"/>
            <a:ext cx="9010830" cy="124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3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3800" b="1"/>
              <a:t>Проверка наличия непрямого эффекта на уровне индивидов</a:t>
            </a:r>
          </a:p>
        </p:txBody>
      </p:sp>
      <p:sp>
        <p:nvSpPr>
          <p:cNvPr id="278" name="Shape 278"/>
          <p:cNvSpPr/>
          <p:nvPr/>
        </p:nvSpPr>
        <p:spPr>
          <a:xfrm>
            <a:off x="6958684" y="7136824"/>
            <a:ext cx="3370982" cy="84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PPP	 0,000</a:t>
            </a:r>
          </a:p>
          <a:p>
            <a:pPr lvl="0" algn="l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DIC        347.882</a:t>
            </a:r>
          </a:p>
        </p:txBody>
      </p:sp>
      <p:sp>
        <p:nvSpPr>
          <p:cNvPr id="279" name="Shape 279"/>
          <p:cNvSpPr/>
          <p:nvPr/>
        </p:nvSpPr>
        <p:spPr>
          <a:xfrm>
            <a:off x="8365166" y="3923960"/>
            <a:ext cx="1" cy="1594233"/>
          </a:xfrm>
          <a:prstGeom prst="line">
            <a:avLst/>
          </a:prstGeom>
          <a:ln w="50800">
            <a:solidFill/>
            <a:miter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7062292" y="4339199"/>
            <a:ext cx="1302875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2400"/>
              <a:t>фикс. 0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xfrm>
            <a:off x="2040856" y="329715"/>
            <a:ext cx="8923089" cy="1175715"/>
          </a:xfrm>
          <a:prstGeom prst="rect">
            <a:avLst/>
          </a:prstGeom>
        </p:spPr>
        <p:txBody>
          <a:bodyPr/>
          <a:lstStyle/>
          <a:p>
            <a:pPr lvl="0" defTabSz="268731">
              <a:defRPr sz="1800"/>
            </a:pPr>
            <a:r>
              <a:rPr sz="345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Финальная модель</a:t>
            </a:r>
          </a:p>
          <a:p>
            <a:pPr lvl="0" defTabSz="268731">
              <a:defRPr sz="1800"/>
            </a:pPr>
            <a:r>
              <a:rPr sz="345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Фиксированные Эффекты </a:t>
            </a:r>
          </a:p>
        </p:txBody>
      </p:sp>
      <p:pic>
        <p:nvPicPr>
          <p:cNvPr id="288" name="ABYFKMYFZZZZ-enhanc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939" y="1506038"/>
            <a:ext cx="12699685" cy="7632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2040856" y="216992"/>
            <a:ext cx="8923089" cy="1175715"/>
          </a:xfrm>
          <a:prstGeom prst="rect">
            <a:avLst/>
          </a:prstGeom>
        </p:spPr>
        <p:txBody>
          <a:bodyPr/>
          <a:lstStyle/>
          <a:p>
            <a:pPr lvl="0" defTabSz="268731">
              <a:defRPr sz="1800"/>
            </a:pPr>
            <a:r>
              <a:rPr sz="345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Финальная модель</a:t>
            </a:r>
          </a:p>
          <a:p>
            <a:pPr lvl="0" defTabSz="268731">
              <a:defRPr sz="1800"/>
            </a:pPr>
            <a:r>
              <a:rPr sz="345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Случайные Эффекты </a:t>
            </a:r>
          </a:p>
        </p:txBody>
      </p:sp>
      <p:grpSp>
        <p:nvGrpSpPr>
          <p:cNvPr id="294" name="Group 294"/>
          <p:cNvGrpSpPr/>
          <p:nvPr/>
        </p:nvGrpSpPr>
        <p:grpSpPr>
          <a:xfrm>
            <a:off x="3765107" y="1351779"/>
            <a:ext cx="5416409" cy="8307701"/>
            <a:chOff x="0" y="0"/>
            <a:chExt cx="5416407" cy="8307699"/>
          </a:xfrm>
        </p:grpSpPr>
        <p:pic>
          <p:nvPicPr>
            <p:cNvPr id="291" name="Снимок экрана 2015-04-07 в 0.11.30-enhanced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68654"/>
              <a:ext cx="5416408" cy="7939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" name="Shape 292"/>
            <p:cNvSpPr/>
            <p:nvPr/>
          </p:nvSpPr>
          <p:spPr>
            <a:xfrm>
              <a:off x="2733963" y="0"/>
              <a:ext cx="2656171" cy="57116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500" b="1">
                  <a:solidFill>
                    <a:srgbClr val="53585F"/>
                  </a:solidFill>
                </a:rPr>
                <a:t>индивидуальная религиозность</a:t>
              </a:r>
            </a:p>
          </p:txBody>
        </p:sp>
        <p:sp>
          <p:nvSpPr>
            <p:cNvPr id="293" name="Shape 293"/>
            <p:cNvSpPr/>
            <p:nvPr/>
          </p:nvSpPr>
          <p:spPr>
            <a:xfrm>
              <a:off x="265139" y="0"/>
              <a:ext cx="2552639" cy="57116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500" b="1">
                  <a:solidFill>
                    <a:srgbClr val="53585F"/>
                  </a:solidFill>
                </a:rPr>
                <a:t>ИНТЕРСЕПТ</a:t>
              </a:r>
            </a:p>
          </p:txBody>
        </p:sp>
      </p:grpSp>
      <p:graphicFrame>
        <p:nvGraphicFramePr>
          <p:cNvPr id="295" name="Table 295"/>
          <p:cNvGraphicFramePr/>
          <p:nvPr/>
        </p:nvGraphicFramePr>
        <p:xfrm>
          <a:off x="2287226" y="1964207"/>
          <a:ext cx="1758972" cy="129540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758972"/>
              </a:tblGrid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США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Великобритания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Египет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Украина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Турция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Тайланд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Швейцария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Швеция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Испания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Южная Африка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Словения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Россия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Румыния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Польша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Норвегия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Нидерланды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Мексика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Малайзия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Южная Корея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Индонезия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Венгрия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Гана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Германия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Грузия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Франция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Финляндия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Эфиопия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Кипр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Китай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Чили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Канада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Болгария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Бразилия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215983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Австралия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395618" y="253193"/>
            <a:ext cx="12213564" cy="127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defTabSz="426466">
              <a:defRPr sz="1800"/>
            </a:pPr>
            <a:r>
              <a:rPr sz="3796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Случайные эффекты</a:t>
            </a:r>
          </a:p>
          <a:p>
            <a:pPr lvl="0" defTabSz="426466">
              <a:defRPr sz="1800"/>
            </a:pPr>
            <a:r>
              <a:rPr sz="3796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незначимых предикторов</a:t>
            </a:r>
          </a:p>
        </p:txBody>
      </p:sp>
      <p:grpSp>
        <p:nvGrpSpPr>
          <p:cNvPr id="304" name="Group 304"/>
          <p:cNvGrpSpPr/>
          <p:nvPr/>
        </p:nvGrpSpPr>
        <p:grpSpPr>
          <a:xfrm>
            <a:off x="2192902" y="1459969"/>
            <a:ext cx="10300787" cy="7910716"/>
            <a:chOff x="0" y="0"/>
            <a:chExt cx="10300785" cy="7910714"/>
          </a:xfrm>
        </p:grpSpPr>
        <p:pic>
          <p:nvPicPr>
            <p:cNvPr id="298" name="Снимок экрана 2015-04-06 в 14.08.12-enhanced.png"/>
            <p:cNvPicPr/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890" y="340074"/>
              <a:ext cx="10298896" cy="7570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" name="Shape 299"/>
            <p:cNvSpPr/>
            <p:nvPr/>
          </p:nvSpPr>
          <p:spPr>
            <a:xfrm>
              <a:off x="0" y="0"/>
              <a:ext cx="2252587" cy="57116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0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000" b="1">
                  <a:solidFill>
                    <a:srgbClr val="53585F"/>
                  </a:solidFill>
                </a:rPr>
                <a:t>ПОЛ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4140004" y="0"/>
              <a:ext cx="2022524" cy="57116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r>
                <a: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rPr>
                <a:t>ОЦЕНКА</a:t>
              </a:r>
            </a:p>
            <a:p>
              <a:pPr lvl="0">
                <a:defRPr sz="1800"/>
              </a:pPr>
              <a:r>
                <a: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rPr>
                <a:t>ЗДОРОВЬЯ</a:t>
              </a:r>
            </a:p>
          </p:txBody>
        </p:sp>
        <p:sp>
          <p:nvSpPr>
            <p:cNvPr id="301" name="Shape 301"/>
            <p:cNvSpPr/>
            <p:nvPr/>
          </p:nvSpPr>
          <p:spPr>
            <a:xfrm>
              <a:off x="2070002" y="0"/>
              <a:ext cx="2252587" cy="57116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r>
                <a: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rPr>
                <a:t>ЦЕННОСТЬ</a:t>
              </a:r>
            </a:p>
            <a:p>
              <a:pPr lvl="0">
                <a:defRPr sz="1800"/>
              </a:pPr>
              <a:r>
                <a: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rPr>
                <a:t>БЕЗОПАНОСТИ</a:t>
              </a:r>
            </a:p>
          </p:txBody>
        </p:sp>
        <p:sp>
          <p:nvSpPr>
            <p:cNvPr id="302" name="Shape 302"/>
            <p:cNvSpPr/>
            <p:nvPr/>
          </p:nvSpPr>
          <p:spPr>
            <a:xfrm>
              <a:off x="5979943" y="0"/>
              <a:ext cx="2252587" cy="57116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r>
                <a: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rPr>
                <a:t>ЛОКУС </a:t>
              </a:r>
            </a:p>
            <a:p>
              <a:pPr lvl="0">
                <a:defRPr sz="1800"/>
              </a:pPr>
              <a:r>
                <a: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rPr>
                <a:t>КОНТРОЛЯ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8229472" y="0"/>
              <a:ext cx="2022524" cy="57116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r>
                <a: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rPr>
                <a:t>ВЕРА В </a:t>
              </a:r>
            </a:p>
            <a:p>
              <a:pPr lvl="0">
                <a:defRPr sz="1800"/>
              </a:pPr>
              <a:r>
                <a:rPr sz="1500" b="1">
                  <a:solidFill>
                    <a:srgbClr val="53585F"/>
                  </a:solidFill>
                  <a:latin typeface="Impact"/>
                  <a:ea typeface="Impact"/>
                  <a:cs typeface="Impact"/>
                  <a:sym typeface="Impact"/>
                </a:rPr>
                <a:t>СПРАВЕДЛИВОСТЬ</a:t>
              </a:r>
            </a:p>
          </p:txBody>
        </p:sp>
      </p:grpSp>
      <p:graphicFrame>
        <p:nvGraphicFramePr>
          <p:cNvPr id="305" name="Table 305"/>
          <p:cNvGraphicFramePr/>
          <p:nvPr/>
        </p:nvGraphicFramePr>
        <p:xfrm>
          <a:off x="408727" y="1989434"/>
          <a:ext cx="1758972" cy="129540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758972"/>
              </a:tblGrid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США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Великобритания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Египет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Украина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Турция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Тайланд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Швейцария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Швеция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Испания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Южная Африка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Словения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Россия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Румыния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Польша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Норвегия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Нидерланды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Мексика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Малайзия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Южная Корея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Индонезия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Венгрия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Гана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Германия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Грузия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Франция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Финляндия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Эфиопия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Кипр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Китай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Чили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Канада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Болгария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Бразилия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076">
                <a:tc>
                  <a:txBody>
                    <a:bodyPr/>
                    <a:lstStyle/>
                    <a:p>
                      <a:pPr marL="38100" lvl="0" defTabSz="457200">
                        <a:lnSpc>
                          <a:spcPts val="3000"/>
                        </a:lnSpc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Австралия</a:t>
                      </a:r>
                    </a:p>
                  </a:txBody>
                  <a:tcPr marL="63500" marR="63500" marT="0" marB="0" anchor="ctr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Снимок экрана 2015-04-06 в 14.37.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3949" y="8836376"/>
            <a:ext cx="4811930" cy="650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Снимок экрана 2015-04-06 в 14.29.48.png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930031" y="822432"/>
            <a:ext cx="11144738" cy="810873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439957" y="-474387"/>
            <a:ext cx="12124886" cy="21590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DE6A10"/>
                </a:solidFill>
              </a:rPr>
              <a:t>Групповой уровень (все предикторы)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1327236" y="-250373"/>
            <a:ext cx="10217437" cy="116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251206">
              <a:defRPr sz="3440" b="1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440" b="1" dirty="0" err="1">
                <a:solidFill>
                  <a:srgbClr val="DE6A10"/>
                </a:solidFill>
              </a:rPr>
              <a:t>Финальная</a:t>
            </a:r>
            <a:r>
              <a:rPr sz="3440" b="1" dirty="0">
                <a:solidFill>
                  <a:srgbClr val="DE6A10"/>
                </a:solidFill>
              </a:rPr>
              <a:t> </a:t>
            </a:r>
            <a:r>
              <a:rPr sz="3440" b="1" dirty="0" err="1">
                <a:solidFill>
                  <a:srgbClr val="DE6A10"/>
                </a:solidFill>
              </a:rPr>
              <a:t>Модель</a:t>
            </a:r>
            <a:endParaRPr sz="3440" b="1" dirty="0">
              <a:solidFill>
                <a:srgbClr val="DE6A10"/>
              </a:solidFill>
            </a:endParaRPr>
          </a:p>
        </p:txBody>
      </p:sp>
      <p:pic>
        <p:nvPicPr>
          <p:cNvPr id="312" name="Снимок экрана 2015-04-06 в 14.29.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127" y="588981"/>
            <a:ext cx="10084546" cy="9035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48452" y="325966"/>
            <a:ext cx="11226338" cy="2159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Что способствовало</a:t>
            </a:r>
          </a:p>
          <a:p>
            <a:pPr lvl="0">
              <a:defRPr sz="1800"/>
            </a:pPr>
            <a:r>
              <a:rPr sz="5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легализации эвтаназии?</a:t>
            </a:r>
          </a:p>
        </p:txBody>
      </p:sp>
      <p:sp>
        <p:nvSpPr>
          <p:cNvPr id="57" name="Shape 57"/>
          <p:cNvSpPr/>
          <p:nvPr/>
        </p:nvSpPr>
        <p:spPr>
          <a:xfrm>
            <a:off x="703092" y="2599263"/>
            <a:ext cx="12027932" cy="1181108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Увеличение медицинских знаний</a:t>
            </a:r>
            <a:r>
              <a:rPr sz="3600">
                <a:solidFill>
                  <a:srgbClr val="53585F"/>
                </a:solidFill>
              </a:rPr>
              <a:t> </a:t>
            </a:r>
            <a:r>
              <a:rPr sz="3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и улучшение качества и эффективности методов лечения</a:t>
            </a:r>
          </a:p>
        </p:txBody>
      </p:sp>
      <p:sp>
        <p:nvSpPr>
          <p:cNvPr id="58" name="Shape 58"/>
          <p:cNvSpPr/>
          <p:nvPr/>
        </p:nvSpPr>
        <p:spPr>
          <a:xfrm>
            <a:off x="8176405" y="8991600"/>
            <a:ext cx="44855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indent="450215" algn="just" defTabSz="449580">
              <a:defRPr sz="1800"/>
            </a:pPr>
            <a:r>
              <a:rPr sz="20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[Engeli, Green-Pedersen, Larsen, 2012]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848452" y="325966"/>
            <a:ext cx="11226338" cy="2159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Что способствовало</a:t>
            </a:r>
          </a:p>
          <a:p>
            <a:pPr lvl="0">
              <a:defRPr sz="1800"/>
            </a:pPr>
            <a:r>
              <a:rPr sz="5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легализации эвтаназии?</a:t>
            </a:r>
          </a:p>
        </p:txBody>
      </p:sp>
      <p:sp>
        <p:nvSpPr>
          <p:cNvPr id="61" name="Shape 61"/>
          <p:cNvSpPr/>
          <p:nvPr/>
        </p:nvSpPr>
        <p:spPr>
          <a:xfrm>
            <a:off x="703092" y="2592916"/>
            <a:ext cx="1196126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/>
              <a:t>Увеличение медицинских заний и улучшение качества и эффективности методов лечения</a:t>
            </a:r>
          </a:p>
        </p:txBody>
      </p:sp>
      <p:sp>
        <p:nvSpPr>
          <p:cNvPr id="62" name="Shape 62"/>
          <p:cNvSpPr/>
          <p:nvPr/>
        </p:nvSpPr>
        <p:spPr>
          <a:xfrm>
            <a:off x="8176405" y="8991600"/>
            <a:ext cx="44855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indent="450215" algn="just" defTabSz="449580">
              <a:defRPr sz="1800"/>
            </a:pPr>
            <a:r>
              <a:rPr sz="20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[Engeli, Green-Pedersen, Larsen, 2012]</a:t>
            </a:r>
          </a:p>
        </p:txBody>
      </p:sp>
      <p:sp>
        <p:nvSpPr>
          <p:cNvPr id="63" name="Shape 63"/>
          <p:cNvSpPr/>
          <p:nvPr/>
        </p:nvSpPr>
        <p:spPr>
          <a:xfrm>
            <a:off x="703092" y="2592913"/>
            <a:ext cx="12027932" cy="1193808"/>
          </a:xfrm>
          <a:prstGeom prst="rect">
            <a:avLst/>
          </a:prstGeom>
          <a:solidFill>
            <a:srgbClr val="FFDCB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Увеличение медицинских заний</a:t>
            </a:r>
            <a:r>
              <a:rPr sz="3600">
                <a:solidFill>
                  <a:srgbClr val="53585F"/>
                </a:solidFill>
              </a:rPr>
              <a:t> и улучшение качества и эффективности методов лечения</a:t>
            </a:r>
          </a:p>
        </p:txBody>
      </p:sp>
      <p:sp>
        <p:nvSpPr>
          <p:cNvPr id="64" name="Shape 64"/>
          <p:cNvSpPr/>
          <p:nvPr/>
        </p:nvSpPr>
        <p:spPr>
          <a:xfrm>
            <a:off x="703092" y="2592913"/>
            <a:ext cx="12027932" cy="1193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Увеличение медицинских знаний</a:t>
            </a:r>
            <a:r>
              <a:rPr sz="3600">
                <a:solidFill>
                  <a:srgbClr val="53585F"/>
                </a:solidFill>
              </a:rPr>
              <a:t> </a:t>
            </a:r>
            <a:r>
              <a:rPr sz="3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и улучшение качества и эффективности методов лечения</a:t>
            </a:r>
          </a:p>
        </p:txBody>
      </p:sp>
      <p:sp>
        <p:nvSpPr>
          <p:cNvPr id="65" name="Shape 65"/>
          <p:cNvSpPr/>
          <p:nvPr/>
        </p:nvSpPr>
        <p:spPr>
          <a:xfrm>
            <a:off x="698930" y="4155009"/>
            <a:ext cx="12036255" cy="1079508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Бюрократизация процесса умирания</a:t>
            </a:r>
            <a:r>
              <a:rPr sz="3600">
                <a:solidFill>
                  <a:srgbClr val="53585F"/>
                </a:solidFill>
              </a:rPr>
              <a:t> </a:t>
            </a:r>
            <a:r>
              <a:rPr sz="29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(институциональные рамки взаимодействия врач-пациент)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848452" y="325966"/>
            <a:ext cx="11226338" cy="2159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Что способствовало</a:t>
            </a:r>
          </a:p>
          <a:p>
            <a:pPr lvl="0">
              <a:defRPr sz="1800"/>
            </a:pPr>
            <a:r>
              <a:rPr sz="5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легализации эвтаназии?</a:t>
            </a:r>
          </a:p>
        </p:txBody>
      </p:sp>
      <p:sp>
        <p:nvSpPr>
          <p:cNvPr id="68" name="Shape 68"/>
          <p:cNvSpPr/>
          <p:nvPr/>
        </p:nvSpPr>
        <p:spPr>
          <a:xfrm>
            <a:off x="703092" y="2592916"/>
            <a:ext cx="1196126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/>
              <a:t>Увеличение медицинских заний и улучшение качества и эффективности методов лечения</a:t>
            </a:r>
          </a:p>
        </p:txBody>
      </p:sp>
      <p:sp>
        <p:nvSpPr>
          <p:cNvPr id="69" name="Shape 69"/>
          <p:cNvSpPr/>
          <p:nvPr/>
        </p:nvSpPr>
        <p:spPr>
          <a:xfrm>
            <a:off x="8176405" y="8991600"/>
            <a:ext cx="44855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indent="450215" algn="just" defTabSz="449580">
              <a:defRPr sz="1800"/>
            </a:pPr>
            <a:r>
              <a:rPr sz="20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[Engeli, Green-Pedersen, Larsen, 2012]</a:t>
            </a:r>
          </a:p>
        </p:txBody>
      </p:sp>
      <p:sp>
        <p:nvSpPr>
          <p:cNvPr id="70" name="Shape 70"/>
          <p:cNvSpPr/>
          <p:nvPr/>
        </p:nvSpPr>
        <p:spPr>
          <a:xfrm>
            <a:off x="703092" y="2599266"/>
            <a:ext cx="12027932" cy="1181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Увеличение медицинских знаний</a:t>
            </a:r>
            <a:r>
              <a:rPr sz="3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3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и улучшение качества и эффективности методов лечения</a:t>
            </a:r>
          </a:p>
        </p:txBody>
      </p:sp>
      <p:sp>
        <p:nvSpPr>
          <p:cNvPr id="71" name="Shape 71"/>
          <p:cNvSpPr/>
          <p:nvPr/>
        </p:nvSpPr>
        <p:spPr>
          <a:xfrm>
            <a:off x="698930" y="4155009"/>
            <a:ext cx="12036255" cy="10795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Бюрократизация процесса умирания</a:t>
            </a:r>
            <a:r>
              <a:rPr sz="3600">
                <a:solidFill>
                  <a:srgbClr val="53585F"/>
                </a:solidFill>
              </a:rPr>
              <a:t> </a:t>
            </a:r>
            <a:r>
              <a:rPr sz="29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(институциональные рамки взаимодействия врач-пациент)</a:t>
            </a:r>
          </a:p>
        </p:txBody>
      </p:sp>
      <p:sp>
        <p:nvSpPr>
          <p:cNvPr id="72" name="Shape 72"/>
          <p:cNvSpPr/>
          <p:nvPr/>
        </p:nvSpPr>
        <p:spPr>
          <a:xfrm>
            <a:off x="707251" y="5657052"/>
            <a:ext cx="11952948" cy="1079508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Индивидуализация общества</a:t>
            </a:r>
            <a:r>
              <a:rPr sz="3600">
                <a:solidFill>
                  <a:srgbClr val="53585F"/>
                </a:solidFill>
              </a:rPr>
              <a:t> </a:t>
            </a:r>
            <a:r>
              <a:rPr sz="29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(упадок религии, рост автономии, мораль как продукт личного решения индивида)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848452" y="325966"/>
            <a:ext cx="11226338" cy="2159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Что способствовало</a:t>
            </a:r>
          </a:p>
          <a:p>
            <a:pPr lvl="0">
              <a:defRPr sz="1800"/>
            </a:pPr>
            <a:r>
              <a:rPr sz="56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легализации эвтаназии?</a:t>
            </a:r>
          </a:p>
        </p:txBody>
      </p:sp>
      <p:sp>
        <p:nvSpPr>
          <p:cNvPr id="75" name="Shape 75"/>
          <p:cNvSpPr/>
          <p:nvPr/>
        </p:nvSpPr>
        <p:spPr>
          <a:xfrm>
            <a:off x="707251" y="5657052"/>
            <a:ext cx="11952948" cy="10795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Индивидуализация общества</a:t>
            </a:r>
            <a:r>
              <a:rPr sz="3600">
                <a:solidFill>
                  <a:srgbClr val="53585F"/>
                </a:solidFill>
              </a:rPr>
              <a:t> </a:t>
            </a:r>
            <a:r>
              <a:rPr sz="29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(упадок религии, рост автономии, мораль как продукт личного решения индивида) </a:t>
            </a:r>
          </a:p>
        </p:txBody>
      </p:sp>
      <p:sp>
        <p:nvSpPr>
          <p:cNvPr id="76" name="Shape 76"/>
          <p:cNvSpPr/>
          <p:nvPr/>
        </p:nvSpPr>
        <p:spPr>
          <a:xfrm>
            <a:off x="8176405" y="8991600"/>
            <a:ext cx="44855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indent="450215" algn="just" defTabSz="449580">
              <a:defRPr sz="1800"/>
            </a:pPr>
            <a:r>
              <a:rPr sz="20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rPr>
              <a:t>[Engeli, Green-Pedersen, Larsen, 2012]</a:t>
            </a:r>
          </a:p>
        </p:txBody>
      </p:sp>
      <p:sp>
        <p:nvSpPr>
          <p:cNvPr id="77" name="Shape 77"/>
          <p:cNvSpPr/>
          <p:nvPr/>
        </p:nvSpPr>
        <p:spPr>
          <a:xfrm>
            <a:off x="707250" y="7184495"/>
            <a:ext cx="11952948" cy="10795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Новое представление о страдании               </a:t>
            </a:r>
            <a:r>
              <a:rPr sz="29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(сокращение суммы страдания в процессе цивилизации)</a:t>
            </a:r>
          </a:p>
        </p:txBody>
      </p:sp>
      <p:sp>
        <p:nvSpPr>
          <p:cNvPr id="78" name="Shape 78"/>
          <p:cNvSpPr/>
          <p:nvPr/>
        </p:nvSpPr>
        <p:spPr>
          <a:xfrm>
            <a:off x="703092" y="2599263"/>
            <a:ext cx="12027932" cy="11811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Увеличение медицинских знаний</a:t>
            </a:r>
            <a:r>
              <a:rPr sz="3600">
                <a:solidFill>
                  <a:srgbClr val="53585F"/>
                </a:solidFill>
              </a:rPr>
              <a:t> </a:t>
            </a:r>
            <a:r>
              <a:rPr sz="36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и улучшение качества и эффективности методов лечения</a:t>
            </a:r>
          </a:p>
        </p:txBody>
      </p:sp>
      <p:sp>
        <p:nvSpPr>
          <p:cNvPr id="79" name="Shape 79"/>
          <p:cNvSpPr/>
          <p:nvPr/>
        </p:nvSpPr>
        <p:spPr>
          <a:xfrm>
            <a:off x="698930" y="4155009"/>
            <a:ext cx="12036255" cy="10795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 b="1">
                <a:solidFill>
                  <a:srgbClr val="53585F"/>
                </a:solidFill>
              </a:rPr>
              <a:t>Бюрократизация процесса умирания</a:t>
            </a:r>
            <a:r>
              <a:rPr sz="3600">
                <a:solidFill>
                  <a:srgbClr val="53585F"/>
                </a:solidFill>
              </a:rPr>
              <a:t> </a:t>
            </a:r>
            <a:r>
              <a:rPr sz="2900">
                <a:solidFill>
                  <a:srgbClr val="53585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(институциональные рамки взаимодействия врач-пациент)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270000" y="189446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4700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DE6A10"/>
                </a:solidFill>
              </a:rPr>
              <a:t>Теория модернизации/ эмансипации</a:t>
            </a:r>
          </a:p>
        </p:txBody>
      </p:sp>
      <p:sp>
        <p:nvSpPr>
          <p:cNvPr id="82" name="Shape 82"/>
          <p:cNvSpPr/>
          <p:nvPr/>
        </p:nvSpPr>
        <p:spPr>
          <a:xfrm>
            <a:off x="9480272" y="9042400"/>
            <a:ext cx="308901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450215" algn="just" defTabSz="449580">
              <a:defRPr sz="2000">
                <a:solidFill>
                  <a:srgbClr val="53585F"/>
                </a:solidFill>
                <a:uFill>
                  <a:solidFill/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3585F"/>
                </a:solidFill>
                <a:uFill>
                  <a:solidFill/>
                </a:uFill>
              </a:rPr>
              <a:t>[Inglehart, Welzel,  2012]</a:t>
            </a:r>
          </a:p>
        </p:txBody>
      </p:sp>
      <p:sp>
        <p:nvSpPr>
          <p:cNvPr id="83" name="Shape 83"/>
          <p:cNvSpPr/>
          <p:nvPr/>
        </p:nvSpPr>
        <p:spPr>
          <a:xfrm>
            <a:off x="389243" y="2206745"/>
            <a:ext cx="12226314" cy="1930418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000"/>
              <a:t>С модернизацией возрастает роль </a:t>
            </a:r>
            <a:r>
              <a:rPr sz="3000" b="1"/>
              <a:t>социальных и культурных изменений</a:t>
            </a:r>
            <a:r>
              <a:rPr sz="3000"/>
              <a:t>: переход от </a:t>
            </a:r>
            <a:r>
              <a:rPr sz="3000" b="1"/>
              <a:t>традиционных ценностей и ценностей выживания </a:t>
            </a:r>
            <a:r>
              <a:rPr sz="3000"/>
              <a:t>к</a:t>
            </a:r>
            <a:r>
              <a:rPr sz="3000" b="1"/>
              <a:t> секулярно-рациональным,</a:t>
            </a:r>
            <a:r>
              <a:rPr sz="3000" b="1">
                <a:solidFill>
                  <a:srgbClr val="BD5B0C"/>
                </a:solidFill>
              </a:rPr>
              <a:t> </a:t>
            </a:r>
            <a:r>
              <a:rPr sz="3000"/>
              <a:t>а затем к</a:t>
            </a:r>
            <a:r>
              <a:rPr sz="3000" b="1"/>
              <a:t> ценностям самовыражения </a:t>
            </a:r>
          </a:p>
        </p:txBody>
      </p:sp>
      <p:sp>
        <p:nvSpPr>
          <p:cNvPr id="84" name="Shape 84"/>
          <p:cNvSpPr/>
          <p:nvPr/>
        </p:nvSpPr>
        <p:spPr>
          <a:xfrm>
            <a:off x="355600" y="4896791"/>
            <a:ext cx="12293600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 b="1"/>
              <a:t>Модернизация + Изменения ценностей </a:t>
            </a:r>
          </a:p>
          <a:p>
            <a:pPr lvl="0">
              <a:defRPr sz="1800"/>
            </a:pPr>
            <a:r>
              <a:rPr sz="3600"/>
              <a:t>выражаются в возрастающей значимости </a:t>
            </a:r>
          </a:p>
          <a:p>
            <a:pPr lvl="0">
              <a:defRPr sz="1800"/>
            </a:pPr>
            <a:r>
              <a:rPr sz="3600" b="1">
                <a:latin typeface="DIN Alternate Bold"/>
                <a:ea typeface="DIN Alternate Bold"/>
                <a:cs typeface="DIN Alternate Bold"/>
                <a:sym typeface="DIN Alternate Bold"/>
              </a:rPr>
              <a:t>свободы выбора и самовыражения, равенства и толерантности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548455" y="2368550"/>
            <a:ext cx="11469664" cy="633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spcBef>
                <a:spcPts val="4200"/>
              </a:spcBef>
              <a:defRPr sz="1800"/>
            </a:pPr>
            <a:r>
              <a:rPr sz="3600">
                <a:latin typeface="DIN Alternate Bold"/>
                <a:ea typeface="DIN Alternate Bold"/>
                <a:cs typeface="DIN Alternate Bold"/>
                <a:sym typeface="DIN Alternate Bold"/>
              </a:rPr>
              <a:t>Моральная основа для легализации эвтаназии - </a:t>
            </a:r>
          </a:p>
          <a:p>
            <a:pPr lvl="0" algn="l">
              <a:spcBef>
                <a:spcPts val="4200"/>
              </a:spcBef>
              <a:defRPr sz="1800"/>
            </a:pPr>
            <a:r>
              <a:rPr sz="3600">
                <a:latin typeface="DIN Alternate Bold"/>
                <a:ea typeface="DIN Alternate Bold"/>
                <a:cs typeface="DIN Alternate Bold"/>
                <a:sym typeface="DIN Alternate Bold"/>
              </a:rPr>
              <a:t>рост </a:t>
            </a:r>
            <a:r>
              <a:rPr sz="3800" b="1">
                <a:latin typeface="DIN Alternate Bold"/>
                <a:ea typeface="DIN Alternate Bold"/>
                <a:cs typeface="DIN Alternate Bold"/>
                <a:sym typeface="DIN Alternate Bold"/>
              </a:rPr>
              <a:t>ценности автономии</a:t>
            </a:r>
            <a:r>
              <a:rPr sz="3600">
                <a:latin typeface="DIN Alternate Bold"/>
                <a:ea typeface="DIN Alternate Bold"/>
                <a:cs typeface="DIN Alternate Bold"/>
                <a:sym typeface="DIN Alternate Bold"/>
              </a:rPr>
              <a:t> человека в принятии решений, признание его </a:t>
            </a:r>
            <a:r>
              <a:rPr sz="3700">
                <a:latin typeface="DIN Alternate Bold"/>
                <a:ea typeface="DIN Alternate Bold"/>
                <a:cs typeface="DIN Alternate Bold"/>
                <a:sym typeface="DIN Alternate Bold"/>
              </a:rPr>
              <a:t>свободы уйти из жизни по собственному желанию</a:t>
            </a:r>
            <a:r>
              <a:rPr sz="3600">
                <a:latin typeface="DIN Alternate Bold"/>
                <a:ea typeface="DIN Alternate Bold"/>
                <a:cs typeface="DIN Alternate Bold"/>
                <a:sym typeface="DIN Alternate Bold"/>
              </a:rPr>
              <a:t>, а также права контролировать процесс собственного умирания, смерть с достоинством</a:t>
            </a:r>
          </a:p>
          <a:p>
            <a:pPr lvl="0" algn="l">
              <a:spcBef>
                <a:spcPts val="4200"/>
              </a:spcBef>
              <a:defRPr sz="1800"/>
            </a:pPr>
            <a:endParaRPr sz="3600">
              <a:latin typeface="DIN Alternate Bold"/>
              <a:ea typeface="DIN Alternate Bold"/>
              <a:cs typeface="DIN Alternate Bold"/>
              <a:sym typeface="DIN Alternate Bold"/>
            </a:endParaRPr>
          </a:p>
          <a:p>
            <a:pPr lvl="0">
              <a:spcBef>
                <a:spcPts val="4200"/>
              </a:spcBef>
              <a:defRPr sz="1800"/>
            </a:pPr>
            <a:r>
              <a:rPr sz="4500">
                <a:latin typeface="Impact"/>
                <a:ea typeface="Impact"/>
                <a:cs typeface="Impact"/>
                <a:sym typeface="Impact"/>
              </a:rPr>
              <a:t>Роль индивидуальных ценностей выросшая за счет ослабления религиозных запретов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4294967295"/>
          </p:nvPr>
        </p:nvSpPr>
        <p:spPr>
          <a:xfrm>
            <a:off x="706036" y="409579"/>
            <a:ext cx="11154503" cy="2030744"/>
          </a:xfrm>
          <a:prstGeom prst="rect">
            <a:avLst/>
          </a:prstGeom>
        </p:spPr>
        <p:txBody>
          <a:bodyPr lIns="0" tIns="0" rIns="0" bIns="0"/>
          <a:lstStyle/>
          <a:p>
            <a:pPr lvl="0" defTabSz="543305">
              <a:lnSpc>
                <a:spcPct val="100000"/>
              </a:lnSpc>
              <a:spcBef>
                <a:spcPts val="0"/>
              </a:spcBef>
              <a:defRPr sz="1800"/>
            </a:pPr>
            <a:r>
              <a:rPr sz="5208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Теория модернизации/ эмансипации</a:t>
            </a:r>
          </a:p>
          <a:p>
            <a:pPr lvl="0" defTabSz="543305">
              <a:lnSpc>
                <a:spcPct val="100000"/>
              </a:lnSpc>
              <a:spcBef>
                <a:spcPts val="0"/>
              </a:spcBef>
              <a:defRPr sz="1800"/>
            </a:pPr>
            <a:r>
              <a:rPr sz="5208">
                <a:solidFill>
                  <a:srgbClr val="DE6A10"/>
                </a:solidFill>
                <a:latin typeface="Impact"/>
                <a:ea typeface="Impact"/>
                <a:cs typeface="Impact"/>
                <a:sym typeface="Impact"/>
              </a:rPr>
              <a:t>для изучения отношения к эвтаназии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1604</Words>
  <Application>Microsoft Office PowerPoint</Application>
  <PresentationFormat>Произвольный</PresentationFormat>
  <Paragraphs>335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Arial</vt:lpstr>
      <vt:lpstr>Avenir Roman</vt:lpstr>
      <vt:lpstr>Calibri</vt:lpstr>
      <vt:lpstr>Calibri Light</vt:lpstr>
      <vt:lpstr>DIN Alternate Bold</vt:lpstr>
      <vt:lpstr>DIN Condensed Bold</vt:lpstr>
      <vt:lpstr>Helvetica</vt:lpstr>
      <vt:lpstr>Helvetica Light</vt:lpstr>
      <vt:lpstr>Impact</vt:lpstr>
      <vt:lpstr>White</vt:lpstr>
      <vt:lpstr>Презентация PowerPoint</vt:lpstr>
      <vt:lpstr>Эвтаназия = Суицид?</vt:lpstr>
      <vt:lpstr>Презентация PowerPoint</vt:lpstr>
      <vt:lpstr>Что способствовало легализации эвтаназии?</vt:lpstr>
      <vt:lpstr>Что способствовало легализации эвтаназии?</vt:lpstr>
      <vt:lpstr>Что способствовало легализации эвтаназии?</vt:lpstr>
      <vt:lpstr>Что способствовало легализации эвтаназии?</vt:lpstr>
      <vt:lpstr>Презентация PowerPoint</vt:lpstr>
      <vt:lpstr>Презентация PowerPoint</vt:lpstr>
      <vt:lpstr>Дебаты и эмпирические исследования</vt:lpstr>
      <vt:lpstr>Дебаты и эмпирические исследования</vt:lpstr>
      <vt:lpstr>Проблема</vt:lpstr>
      <vt:lpstr>Цель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Пустая модель</vt:lpstr>
      <vt:lpstr>Индивидуальный уровень</vt:lpstr>
      <vt:lpstr>Групповой уровень</vt:lpstr>
      <vt:lpstr>Презентация PowerPoint</vt:lpstr>
      <vt:lpstr>Презентация PowerPoint</vt:lpstr>
      <vt:lpstr>Презентация PowerPoint</vt:lpstr>
      <vt:lpstr>Вывод -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Финальная модель Фиксированные Эффекты </vt:lpstr>
      <vt:lpstr>Финальная модель Случайные Эффекты </vt:lpstr>
      <vt:lpstr>Презентация PowerPoint</vt:lpstr>
      <vt:lpstr>Групповой уровень (все предикторы)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</cp:revision>
  <dcterms:modified xsi:type="dcterms:W3CDTF">2015-04-08T11:56:16Z</dcterms:modified>
</cp:coreProperties>
</file>