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Default Extension="sldx" ContentType="application/vnd.openxmlformats-officedocument.presentationml.slide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3" r:id="rId1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F82"/>
    <a:srgbClr val="21386F"/>
    <a:srgbClr val="1C2A5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9436146661211123E-2"/>
          <c:y val="3.0258404930316379E-2"/>
          <c:w val="0.71229111399546463"/>
          <c:h val="0.5227063891049124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число школ</c:v>
                </c:pt>
              </c:strCache>
            </c:strRef>
          </c:tx>
          <c:dLbls>
            <c:dLbl>
              <c:idx val="0"/>
              <c:layout>
                <c:manualLayout>
                  <c:x val="1.1471173482982527E-2"/>
                  <c:y val="-2.4495735041785486E-2"/>
                </c:manualLayout>
              </c:layout>
              <c:showVal val="1"/>
            </c:dLbl>
            <c:dLbl>
              <c:idx val="1"/>
              <c:layout>
                <c:manualLayout>
                  <c:x val="1.0037276797609608E-2"/>
                  <c:y val="-2.9394882050142623E-2"/>
                </c:manualLayout>
              </c:layout>
              <c:showVal val="1"/>
            </c:dLbl>
            <c:dLbl>
              <c:idx val="2"/>
              <c:layout>
                <c:manualLayout>
                  <c:x val="4.3016900561184323E-3"/>
                  <c:y val="-4.6541896579392346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СОШ</c:v>
                </c:pt>
                <c:pt idx="1">
                  <c:v>С углуб.изуч.отд.предметов</c:v>
                </c:pt>
                <c:pt idx="2">
                  <c:v>Гимназия+лиций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81</c:v>
                </c:pt>
                <c:pt idx="1">
                  <c:v>7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число учащихся 5-11 классов</c:v>
                </c:pt>
              </c:strCache>
            </c:strRef>
          </c:tx>
          <c:dLbls>
            <c:dLbl>
              <c:idx val="0"/>
              <c:layout>
                <c:manualLayout>
                  <c:x val="1.720676022447375E-2"/>
                  <c:y val="-2.6945308545964195E-2"/>
                </c:manualLayout>
              </c:layout>
              <c:tx>
                <c:rich>
                  <a:bodyPr/>
                  <a:lstStyle/>
                  <a:p>
                    <a:r>
                      <a:rPr lang="en-US" b="1" i="0" baseline="0" dirty="0">
                        <a:ln>
                          <a:solidFill>
                            <a:srgbClr val="FF0000"/>
                          </a:solidFill>
                        </a:ln>
                      </a:rPr>
                      <a:t>7</a:t>
                    </a:r>
                    <a:r>
                      <a:rPr lang="en-US" b="1" i="0" baseline="0" dirty="0"/>
                      <a:t>5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2904957263104463E-2"/>
                  <c:y val="-2.4495735041785451E-2"/>
                </c:manualLayout>
              </c:layout>
              <c:showVal val="1"/>
            </c:dLbl>
            <c:dLbl>
              <c:idx val="2"/>
              <c:layout>
                <c:manualLayout>
                  <c:x val="1.003727679760966E-2"/>
                  <c:y val="-1.7147014529249795E-2"/>
                </c:manualLayout>
              </c:layout>
              <c:showVal val="1"/>
            </c:dLbl>
            <c:txPr>
              <a:bodyPr/>
              <a:lstStyle/>
              <a:p>
                <a:pPr>
                  <a:defRPr b="1" i="0" baseline="0">
                    <a:ln>
                      <a:solidFill>
                        <a:srgbClr val="FF0000"/>
                      </a:solidFill>
                    </a:ln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СОШ</c:v>
                </c:pt>
                <c:pt idx="1">
                  <c:v>С углуб.изуч.отд.предметов</c:v>
                </c:pt>
                <c:pt idx="2">
                  <c:v>Гимназия+лиций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75</c:v>
                </c:pt>
                <c:pt idx="1">
                  <c:v>9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число опрошенных учеников</c:v>
                </c:pt>
              </c:strCache>
            </c:strRef>
          </c:tx>
          <c:dLbls>
            <c:dLbl>
              <c:idx val="0"/>
              <c:layout>
                <c:manualLayout>
                  <c:x val="2.0074553595219397E-2"/>
                  <c:y val="-2.6945308545964164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ln>
                        <a:solidFill>
                          <a:srgbClr val="00B050"/>
                        </a:solidFill>
                      </a:ln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1.8640656909846523E-2"/>
                  <c:y val="-2.6945308545964136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ln>
                        <a:solidFill>
                          <a:srgbClr val="00B050"/>
                        </a:solidFill>
                      </a:ln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2.0074553595219397E-2"/>
                  <c:y val="-1.9596588033428383E-2"/>
                </c:manualLayout>
              </c:layout>
              <c:spPr/>
              <c:txPr>
                <a:bodyPr/>
                <a:lstStyle/>
                <a:p>
                  <a:pPr>
                    <a:defRPr b="1" i="0" baseline="0">
                      <a:ln>
                        <a:solidFill>
                          <a:srgbClr val="00B050"/>
                        </a:solidFill>
                      </a:ln>
                    </a:defRPr>
                  </a:pPr>
                  <a:endParaRPr lang="ru-RU"/>
                </a:p>
              </c:txPr>
              <c:showVal val="1"/>
            </c:dLbl>
            <c:txPr>
              <a:bodyPr/>
              <a:lstStyle/>
              <a:p>
                <a:pPr>
                  <a:defRPr>
                    <a:ln>
                      <a:solidFill>
                        <a:srgbClr val="00B050"/>
                      </a:solidFill>
                    </a:ln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СОШ</c:v>
                </c:pt>
                <c:pt idx="1">
                  <c:v>С углуб.изуч.отд.предметов</c:v>
                </c:pt>
                <c:pt idx="2">
                  <c:v>Гимназия+лиций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60</c:v>
                </c:pt>
                <c:pt idx="1">
                  <c:v>19</c:v>
                </c:pt>
                <c:pt idx="2">
                  <c:v>21</c:v>
                </c:pt>
              </c:numCache>
            </c:numRef>
          </c:val>
        </c:ser>
        <c:shape val="box"/>
        <c:axId val="79752192"/>
        <c:axId val="57295616"/>
        <c:axId val="0"/>
      </c:bar3DChart>
      <c:catAx>
        <c:axId val="79752192"/>
        <c:scaling>
          <c:orientation val="minMax"/>
        </c:scaling>
        <c:axPos val="b"/>
        <c:majorTickMark val="none"/>
        <c:tickLblPos val="nextTo"/>
        <c:crossAx val="57295616"/>
        <c:crosses val="autoZero"/>
        <c:auto val="1"/>
        <c:lblAlgn val="ctr"/>
        <c:lblOffset val="100"/>
      </c:catAx>
      <c:valAx>
        <c:axId val="572956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975219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 i="0" baseline="0">
                <a:latin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 i="0" baseline="0">
                <a:latin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7873517666962189"/>
          <c:y val="3.6843358665841236E-2"/>
          <c:w val="0.21200546371089801"/>
          <c:h val="0.82256402664250061"/>
        </c:manualLayout>
      </c:layout>
      <c:txPr>
        <a:bodyPr/>
        <a:lstStyle/>
        <a:p>
          <a:pPr>
            <a:defRPr sz="1600" baseline="0">
              <a:latin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6975308641975433E-2"/>
          <c:y val="3.08663592698394E-2"/>
          <c:w val="0.68498067949840058"/>
          <c:h val="0.76807919110253464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Обычная школа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Бедные семьи</c:v>
                </c:pt>
                <c:pt idx="1">
                  <c:v>Небогатые семьи</c:v>
                </c:pt>
                <c:pt idx="2">
                  <c:v>Средние семьи</c:v>
                </c:pt>
                <c:pt idx="3">
                  <c:v>Богатые семьи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 formatCode="0%">
                  <c:v>1.0000000000000021E-2</c:v>
                </c:pt>
                <c:pt idx="1">
                  <c:v>3.3000000000000002E-2</c:v>
                </c:pt>
                <c:pt idx="2">
                  <c:v>0.84100000000000064</c:v>
                </c:pt>
                <c:pt idx="3">
                  <c:v>0.11100000000000004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Гимназии и лицеи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Бедные семьи</c:v>
                </c:pt>
                <c:pt idx="1">
                  <c:v>Небогатые семьи</c:v>
                </c:pt>
                <c:pt idx="2">
                  <c:v>Средние семьи</c:v>
                </c:pt>
                <c:pt idx="3">
                  <c:v>Богатые семьи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1">
                  <c:v>1.7000000000000022E-2</c:v>
                </c:pt>
                <c:pt idx="2">
                  <c:v>0.84600000000000064</c:v>
                </c:pt>
                <c:pt idx="3">
                  <c:v>0.13700000000000001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Школа с угл.изуч.отд.предметов</c:v>
                </c:pt>
              </c:strCache>
            </c:strRef>
          </c:tx>
          <c:dLbls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Бедные семьи</c:v>
                </c:pt>
                <c:pt idx="1">
                  <c:v>Небогатые семьи</c:v>
                </c:pt>
                <c:pt idx="2">
                  <c:v>Средние семьи</c:v>
                </c:pt>
                <c:pt idx="3">
                  <c:v>Богатые семьи</c:v>
                </c:pt>
              </c:strCache>
            </c:strRef>
          </c:cat>
          <c:val>
            <c:numRef>
              <c:f>Лист1!$D$2:$D$5</c:f>
              <c:numCache>
                <c:formatCode>0.0%</c:formatCode>
                <c:ptCount val="4"/>
                <c:pt idx="0">
                  <c:v>4.0000000000000114E-3</c:v>
                </c:pt>
                <c:pt idx="1">
                  <c:v>2.2000000000000061E-2</c:v>
                </c:pt>
                <c:pt idx="2">
                  <c:v>0.85600000000000065</c:v>
                </c:pt>
                <c:pt idx="3">
                  <c:v>0.11899999999999998</c:v>
                </c:pt>
              </c:numCache>
            </c:numRef>
          </c:val>
        </c:ser>
        <c:dLbls>
          <c:showVal val="1"/>
        </c:dLbls>
        <c:gapWidth val="75"/>
        <c:overlap val="100"/>
        <c:serLines>
          <c:spPr>
            <a:ln>
              <a:prstDash val="dash"/>
            </a:ln>
          </c:spPr>
        </c:serLines>
        <c:axId val="80024320"/>
        <c:axId val="80025856"/>
      </c:barChart>
      <c:catAx>
        <c:axId val="80024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025856"/>
        <c:crosses val="autoZero"/>
        <c:auto val="1"/>
        <c:lblAlgn val="ctr"/>
        <c:lblOffset val="100"/>
      </c:catAx>
      <c:valAx>
        <c:axId val="80025856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80024320"/>
        <c:crosses val="autoZero"/>
        <c:crossBetween val="between"/>
      </c:valAx>
      <c:spPr>
        <a:ln>
          <a:prstDash val="sysDot"/>
        </a:ln>
      </c:spPr>
    </c:plotArea>
    <c:legend>
      <c:legendPos val="r"/>
      <c:layout>
        <c:manualLayout>
          <c:xMode val="edge"/>
          <c:yMode val="edge"/>
          <c:x val="0.76059796344901365"/>
          <c:y val="0.10079799591821724"/>
          <c:w val="0.23631561679790083"/>
          <c:h val="0.63845992554512765"/>
        </c:manualLayout>
      </c:layout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Вербальное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1.7</c:v>
                </c:pt>
                <c:pt idx="1">
                  <c:v>1.6</c:v>
                </c:pt>
                <c:pt idx="2">
                  <c:v>1.8</c:v>
                </c:pt>
                <c:pt idx="3">
                  <c:v>1.8</c:v>
                </c:pt>
                <c:pt idx="4">
                  <c:v>1.9000000000000001</c:v>
                </c:pt>
                <c:pt idx="5">
                  <c:v>1.9000000000000001</c:v>
                </c:pt>
                <c:pt idx="6">
                  <c:v>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Физическое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1.5</c:v>
                </c:pt>
                <c:pt idx="1">
                  <c:v>1.3</c:v>
                </c:pt>
                <c:pt idx="2">
                  <c:v>1.4</c:v>
                </c:pt>
                <c:pt idx="3">
                  <c:v>1.3</c:v>
                </c:pt>
                <c:pt idx="4">
                  <c:v>1.4</c:v>
                </c:pt>
                <c:pt idx="5">
                  <c:v>1.3</c:v>
                </c:pt>
                <c:pt idx="6">
                  <c:v>1.2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Психическое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1.4</c:v>
                </c:pt>
                <c:pt idx="1">
                  <c:v>1.3</c:v>
                </c:pt>
                <c:pt idx="2">
                  <c:v>1.4</c:v>
                </c:pt>
                <c:pt idx="3">
                  <c:v>1.3</c:v>
                </c:pt>
                <c:pt idx="4">
                  <c:v>1.4</c:v>
                </c:pt>
                <c:pt idx="5">
                  <c:v>1.5</c:v>
                </c:pt>
                <c:pt idx="6">
                  <c:v>1.4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Вандализм</c:v>
                </c:pt>
              </c:strCache>
            </c:strRef>
          </c:tx>
          <c:spPr>
            <a:ln w="38100"/>
          </c:spPr>
          <c:marker>
            <c:spPr>
              <a:ln w="38100"/>
            </c:spPr>
          </c:marker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1.1000000000000001</c:v>
                </c:pt>
                <c:pt idx="1">
                  <c:v>1.1000000000000001</c:v>
                </c:pt>
                <c:pt idx="2">
                  <c:v>1.3</c:v>
                </c:pt>
                <c:pt idx="3">
                  <c:v>1.3</c:v>
                </c:pt>
                <c:pt idx="4">
                  <c:v>1.3</c:v>
                </c:pt>
                <c:pt idx="5">
                  <c:v>1.4</c:v>
                </c:pt>
                <c:pt idx="6">
                  <c:v>1.3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Действия против учителей</c:v>
                </c:pt>
              </c:strCache>
            </c:strRef>
          </c:tx>
          <c:spPr>
            <a:ln w="57150"/>
          </c:spPr>
          <c:marker>
            <c:spPr>
              <a:ln w="57150"/>
            </c:spPr>
          </c:marker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1.1000000000000001</c:v>
                </c:pt>
                <c:pt idx="1">
                  <c:v>1.1000000000000001</c:v>
                </c:pt>
                <c:pt idx="2">
                  <c:v>1.2</c:v>
                </c:pt>
                <c:pt idx="3">
                  <c:v>1.2</c:v>
                </c:pt>
                <c:pt idx="4">
                  <c:v>1.4</c:v>
                </c:pt>
                <c:pt idx="5">
                  <c:v>1.4</c:v>
                </c:pt>
                <c:pt idx="6">
                  <c:v>1.1000000000000001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Вымогательство, воровство</c:v>
                </c:pt>
              </c:strCache>
            </c:strRef>
          </c:tx>
          <c:cat>
            <c:strRef>
              <c:f>Лист1!$A$2:$A$8</c:f>
              <c:strCache>
                <c:ptCount val="7"/>
                <c:pt idx="0">
                  <c:v>5 класс</c:v>
                </c:pt>
                <c:pt idx="1">
                  <c:v>6 класс</c:v>
                </c:pt>
                <c:pt idx="2">
                  <c:v>7 класс</c:v>
                </c:pt>
                <c:pt idx="3">
                  <c:v>8 класс</c:v>
                </c:pt>
                <c:pt idx="4">
                  <c:v>9 класс</c:v>
                </c:pt>
                <c:pt idx="5">
                  <c:v>10 класс</c:v>
                </c:pt>
                <c:pt idx="6">
                  <c:v>11 класс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0">
                  <c:v>1.1000000000000001</c:v>
                </c:pt>
                <c:pt idx="1">
                  <c:v>1.1000000000000001</c:v>
                </c:pt>
                <c:pt idx="2">
                  <c:v>1.1000000000000001</c:v>
                </c:pt>
                <c:pt idx="3">
                  <c:v>1.1000000000000001</c:v>
                </c:pt>
                <c:pt idx="4">
                  <c:v>1.2</c:v>
                </c:pt>
                <c:pt idx="5">
                  <c:v>1.2</c:v>
                </c:pt>
                <c:pt idx="6">
                  <c:v>1.1000000000000001</c:v>
                </c:pt>
              </c:numCache>
            </c:numRef>
          </c:val>
        </c:ser>
        <c:marker val="1"/>
        <c:axId val="80380672"/>
        <c:axId val="80382208"/>
      </c:lineChart>
      <c:catAx>
        <c:axId val="80380672"/>
        <c:scaling>
          <c:orientation val="minMax"/>
        </c:scaling>
        <c:axPos val="b"/>
        <c:majorGridlines/>
        <c:majorTickMark val="none"/>
        <c:tickLblPos val="nextTo"/>
        <c:txPr>
          <a:bodyPr rot="-5400000" vert="horz"/>
          <a:lstStyle/>
          <a:p>
            <a:pPr>
              <a:defRPr sz="17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382208"/>
        <c:crosses val="autoZero"/>
        <c:auto val="1"/>
        <c:lblAlgn val="ctr"/>
        <c:lblOffset val="100"/>
      </c:catAx>
      <c:valAx>
        <c:axId val="80382208"/>
        <c:scaling>
          <c:orientation val="minMax"/>
          <c:min val="0.9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380672"/>
        <c:crossesAt val="1"/>
        <c:crossBetween val="midCat"/>
        <c:majorUnit val="0.1"/>
        <c:minorUnit val="0.1"/>
      </c:valAx>
      <c:spPr>
        <a:ln w="38100"/>
      </c:spPr>
    </c:plotArea>
    <c:legend>
      <c:legendPos val="r"/>
      <c:layout>
        <c:manualLayout>
          <c:xMode val="edge"/>
          <c:yMode val="edge"/>
          <c:x val="0.6793124453193351"/>
          <c:y val="0.14530734583228497"/>
          <c:w val="0.31929866579177768"/>
          <c:h val="0.74556569146064988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title>
      <c:tx>
        <c:rich>
          <a:bodyPr/>
          <a:lstStyle/>
          <a:p>
            <a:pPr>
              <a:defRPr>
                <a:solidFill>
                  <a:srgbClr val="7030A0"/>
                </a:solidFill>
              </a:defRPr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</a:t>
            </a:r>
          </a:p>
          <a:p>
            <a:pPr>
              <a:defRPr>
                <a:solidFill>
                  <a:srgbClr val="7030A0"/>
                </a:solidFill>
              </a:defRPr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– очень плохие; 5 – очень хорошие</a:t>
            </a: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оценка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0.28727541669159229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0.21425486199539157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2800" b="1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Лист1!$A$2:$A$3</c:f>
              <c:strCache>
                <c:ptCount val="2"/>
                <c:pt idx="0">
                  <c:v>Отношения с одноклассниками</c:v>
                </c:pt>
                <c:pt idx="1">
                  <c:v>Отношения с учителями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3.3</c:v>
                </c:pt>
                <c:pt idx="1">
                  <c:v>2.6</c:v>
                </c:pt>
              </c:numCache>
            </c:numRef>
          </c:val>
        </c:ser>
        <c:dLbls>
          <c:showVal val="1"/>
        </c:dLbls>
        <c:overlap val="100"/>
        <c:axId val="84159872"/>
        <c:axId val="92943488"/>
      </c:barChart>
      <c:catAx>
        <c:axId val="84159872"/>
        <c:scaling>
          <c:orientation val="minMax"/>
        </c:scaling>
        <c:axPos val="b"/>
        <c:numFmt formatCode="dd/mm/yyyy" sourceLinked="1"/>
        <c:tickLblPos val="nextTo"/>
        <c:spPr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c:spPr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2943488"/>
        <c:crosses val="autoZero"/>
        <c:lblAlgn val="ctr"/>
        <c:lblOffset val="100"/>
      </c:catAx>
      <c:valAx>
        <c:axId val="92943488"/>
        <c:scaling>
          <c:orientation val="minMax"/>
          <c:max val="5"/>
          <c:min val="1"/>
        </c:scaling>
        <c:delete val="1"/>
        <c:axPos val="l"/>
        <c:numFmt formatCode="General" sourceLinked="0"/>
        <c:tickLblPos val="none"/>
        <c:crossAx val="84159872"/>
        <c:crosses val="autoZero"/>
        <c:crossBetween val="between"/>
        <c:majorUnit val="1"/>
        <c:minorUnit val="1"/>
      </c:valAx>
      <c:spPr>
        <a:solidFill>
          <a:schemeClr val="accent2">
            <a:lumMod val="20000"/>
            <a:lumOff val="80000"/>
          </a:schemeClr>
        </a:solidFill>
      </c:spPr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45319094488188977"/>
          <c:y val="2.4250777691367641E-2"/>
          <c:w val="0.54680905511811395"/>
          <c:h val="0.9514984446172645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800000"/>
              </a:solidFill>
            </c:spPr>
          </c:dPt>
          <c:dPt>
            <c:idx val="1"/>
            <c:spPr>
              <a:solidFill>
                <a:srgbClr val="800000"/>
              </a:solidFill>
            </c:spPr>
          </c:dPt>
          <c:dPt>
            <c:idx val="2"/>
            <c:spPr>
              <a:solidFill>
                <a:srgbClr val="800000"/>
              </a:solidFill>
            </c:spPr>
          </c:dPt>
          <c:dPt>
            <c:idx val="3"/>
            <c:spPr>
              <a:solidFill>
                <a:srgbClr val="800000"/>
              </a:solidFill>
            </c:spPr>
          </c:dPt>
          <c:dPt>
            <c:idx val="4"/>
            <c:spPr>
              <a:solidFill>
                <a:srgbClr val="0070C0"/>
              </a:solidFill>
            </c:spPr>
          </c:dPt>
          <c:dPt>
            <c:idx val="5"/>
            <c:spPr>
              <a:solidFill>
                <a:srgbClr val="FFC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800000"/>
                        </a:solidFill>
                      </a:rPr>
                      <a:t>25%</a:t>
                    </a:r>
                    <a:endParaRPr lang="en-US">
                      <a:solidFill>
                        <a:srgbClr val="800000"/>
                      </a:solidFill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800000"/>
                        </a:solidFill>
                      </a:rPr>
                      <a:t>2</a:t>
                    </a:r>
                    <a:r>
                      <a:rPr lang="ru-RU" dirty="0" smtClean="0">
                        <a:solidFill>
                          <a:srgbClr val="800000"/>
                        </a:solidFill>
                      </a:rPr>
                      <a:t>5</a:t>
                    </a:r>
                    <a:r>
                      <a:rPr lang="en-US" dirty="0" smtClean="0">
                        <a:solidFill>
                          <a:srgbClr val="800000"/>
                        </a:solidFill>
                      </a:rPr>
                      <a:t>%</a:t>
                    </a:r>
                    <a:endParaRPr lang="en-US" dirty="0">
                      <a:solidFill>
                        <a:srgbClr val="800000"/>
                      </a:solidFill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1.5277777777777781E-2"/>
                  <c:y val="-4.40888512387514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rgbClr val="800000"/>
                        </a:solidFill>
                      </a:rPr>
                      <a:t>21</a:t>
                    </a:r>
                    <a:r>
                      <a:rPr lang="en-US" dirty="0" smtClean="0">
                        <a:solidFill>
                          <a:srgbClr val="800000"/>
                        </a:solidFill>
                      </a:rPr>
                      <a:t>%</a:t>
                    </a:r>
                    <a:endParaRPr lang="en-US" dirty="0">
                      <a:solidFill>
                        <a:srgbClr val="800000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>
                        <a:solidFill>
                          <a:srgbClr val="800000"/>
                        </a:solidFill>
                      </a:rPr>
                      <a:t>11%</a:t>
                    </a:r>
                    <a:endParaRPr lang="en-US">
                      <a:solidFill>
                        <a:srgbClr val="800000"/>
                      </a:solidFill>
                    </a:endParaRPr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0070C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solidFill>
                          <a:srgbClr val="0070C0"/>
                        </a:solidFill>
                      </a:rPr>
                      <a:t>2</a:t>
                    </a:r>
                    <a:r>
                      <a:rPr lang="ru-RU" dirty="0" smtClean="0">
                        <a:solidFill>
                          <a:srgbClr val="0070C0"/>
                        </a:solidFill>
                      </a:rPr>
                      <a:t>9</a:t>
                    </a:r>
                    <a:r>
                      <a:rPr lang="en-US" dirty="0" smtClean="0">
                        <a:solidFill>
                          <a:srgbClr val="0070C0"/>
                        </a:solidFill>
                      </a:rPr>
                      <a:t>%</a:t>
                    </a:r>
                    <a:endParaRPr lang="en-US" dirty="0">
                      <a:solidFill>
                        <a:srgbClr val="0070C0"/>
                      </a:solidFill>
                    </a:endParaRPr>
                  </a:p>
                </c:rich>
              </c:tx>
              <c:spPr/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b="1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>
                        <a:solidFill>
                          <a:srgbClr val="FFC000"/>
                        </a:solidFill>
                      </a:rPr>
                      <a:t>5%</a:t>
                    </a:r>
                    <a:endParaRPr lang="en-US">
                      <a:solidFill>
                        <a:srgbClr val="FFC000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8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Физические наказания за проступки</c:v>
                </c:pt>
                <c:pt idx="1">
                  <c:v>Наказание ремнем</c:v>
                </c:pt>
                <c:pt idx="2">
                  <c:v>Физические наказания за плохие оценки</c:v>
                </c:pt>
                <c:pt idx="3">
                  <c:v>Пощечины</c:v>
                </c:pt>
                <c:pt idx="4">
                  <c:v>Скандалы родителей</c:v>
                </c:pt>
                <c:pt idx="5">
                  <c:v>Отсутствие любви со стороны родителей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0.25</c:v>
                </c:pt>
                <c:pt idx="1">
                  <c:v>0.25</c:v>
                </c:pt>
                <c:pt idx="2">
                  <c:v>0.21000000000000021</c:v>
                </c:pt>
                <c:pt idx="3">
                  <c:v>0.11</c:v>
                </c:pt>
                <c:pt idx="4">
                  <c:v>0.29000000000000031</c:v>
                </c:pt>
                <c:pt idx="5">
                  <c:v>0.05</c:v>
                </c:pt>
              </c:numCache>
            </c:numRef>
          </c:val>
        </c:ser>
        <c:dLbls>
          <c:showVal val="1"/>
        </c:dLbls>
        <c:gapWidth val="70"/>
        <c:overlap val="-25"/>
        <c:axId val="93139712"/>
        <c:axId val="93141248"/>
      </c:barChart>
      <c:catAx>
        <c:axId val="93139712"/>
        <c:scaling>
          <c:orientation val="maxMin"/>
        </c:scaling>
        <c:axPos val="l"/>
        <c:tickLblPos val="nextTo"/>
        <c:txPr>
          <a:bodyPr/>
          <a:lstStyle/>
          <a:p>
            <a:pPr>
              <a:defRPr sz="20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3141248"/>
        <c:crosses val="autoZero"/>
        <c:auto val="1"/>
        <c:lblAlgn val="ctr"/>
        <c:lblOffset val="100"/>
      </c:catAx>
      <c:valAx>
        <c:axId val="93141248"/>
        <c:scaling>
          <c:orientation val="minMax"/>
        </c:scaling>
        <c:delete val="1"/>
        <c:axPos val="t"/>
        <c:numFmt formatCode="0.0%" sourceLinked="1"/>
        <c:tickLblPos val="none"/>
        <c:crossAx val="931397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43D1-82CB-47B9-95F7-D33685BDFA51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FFD-70CD-4C5C-8117-5884EA760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801E5-81BD-44E5-8E20-462C2C5FEFE5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E88E-3ED5-4852-8D89-B50379241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683-A615-41BD-A4D8-17705CB114A0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4C045-341C-4E2D-AF88-1D9C50388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7838C-AED8-4BA5-8652-AEE276FCC083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F501-F5CC-4E12-934E-78BB5E4DA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4A4C-A39D-40F9-985D-C7DCB93C0DB5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18A3-27E7-4D27-924C-4173717FF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A3BEA-EE38-406D-A93D-A1B7A0C50F31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99C-A097-4533-BEFF-B145283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AF676-6045-4445-B3A3-69CE264AAD80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C458-4B9D-4501-AB19-9D129E281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E988B-86FF-4F79-A487-7C318366F71F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CD07-29D6-4A4D-ADEA-1E0E2DFE2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96C13-5674-4527-A7EC-B9690D91A02D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6B3D-EFD3-47A2-82AF-07B5235D9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9FD65-7BC8-484C-874A-A3895B64CC55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45757-2996-489D-9DE7-5C2053F7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B2E26-330E-4C2F-B5E7-B7743EB347D8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0040B-1B69-4DF3-82DE-71CA80F2D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FBE2B9D-1697-4090-97E9-0A438BE077E8}" type="datetime1">
              <a:rPr lang="en-US"/>
              <a:pPr>
                <a:defRPr/>
              </a:pPr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1F37826-9FC6-4A47-B435-94C6280B7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______Microsoft_Office_PowerPoint4.sld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06625"/>
          </a:xfrm>
        </p:spPr>
        <p:txBody>
          <a:bodyPr/>
          <a:lstStyle/>
          <a:p>
            <a:pPr eaLnBrk="1" hangingPunct="1"/>
            <a:r>
              <a:rPr lang="ru-RU" sz="3200" b="1" dirty="0" smtClean="0"/>
              <a:t>СОЦИОКУЛЬТУРНЫЕ ФАКТОРЫ ЭСКАЛАЦИИ НАСИЛИЯ В РОССИЙСКОЙ ШКОЛЕ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en-US" sz="2900" dirty="0" smtClean="0">
              <a:solidFill>
                <a:srgbClr val="21386F"/>
              </a:solidFill>
              <a:latin typeface="Myriad Pro Semibold"/>
              <a:ea typeface="ＭＳ Ｐゴシック"/>
              <a:cs typeface="ＭＳ Ｐゴシック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1371600" y="4468813"/>
            <a:ext cx="6400800" cy="908050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д.соц.н., профессор 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Сизова Ирина Леонидовна</a:t>
            </a:r>
          </a:p>
          <a:p>
            <a:pPr eaLnBrk="1" hangingPunct="1"/>
            <a:endParaRPr kumimoji="1" lang="ru-RU" sz="1400" dirty="0" smtClean="0">
              <a:solidFill>
                <a:srgbClr val="000066"/>
              </a:solidFill>
              <a:latin typeface="Myriad Pro"/>
              <a:ea typeface="ＭＳ Ｐゴシック"/>
              <a:cs typeface="ＭＳ Ｐゴシック"/>
            </a:endParaRPr>
          </a:p>
        </p:txBody>
      </p:sp>
      <p:sp>
        <p:nvSpPr>
          <p:cNvPr id="13316" name="Subtitle 2"/>
          <p:cNvSpPr txBox="1">
            <a:spLocks/>
          </p:cNvSpPr>
          <p:nvPr/>
        </p:nvSpPr>
        <p:spPr bwMode="auto">
          <a:xfrm>
            <a:off x="1371600" y="6467475"/>
            <a:ext cx="6400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lang="ru-RU" sz="800" dirty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en-US" sz="800" dirty="0">
                <a:solidFill>
                  <a:schemeClr val="bg1"/>
                </a:solidFill>
              </a:rPr>
              <a:t>www.hse.ru</a:t>
            </a:r>
            <a:r>
              <a:rPr lang="ru-RU" sz="800" dirty="0">
                <a:solidFill>
                  <a:schemeClr val="bg1"/>
                </a:solidFill>
              </a:rPr>
              <a:t> 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0" y="733442"/>
          <a:ext cx="9144000" cy="5283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111"/>
                <a:gridCol w="4955822"/>
                <a:gridCol w="1952978"/>
                <a:gridCol w="1840089"/>
              </a:tblGrid>
              <a:tr h="29894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Предикто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</a:p>
                  </a:txBody>
                  <a:tcPr marL="58704" marR="58704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Критерий,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Бета - коэффициент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9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Агрессоры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Жертвы насилия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</a:tr>
              <a:tr h="360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Самоконтроль поведения учащихся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-,141**</a:t>
                      </a:r>
                    </a:p>
                  </a:txBody>
                  <a:tcPr marL="58704" marR="58704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</a:tr>
              <a:tr h="720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Увлечение передачами эротического и порнографического характера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,230**</a:t>
                      </a:r>
                    </a:p>
                  </a:txBody>
                  <a:tcPr marL="58704" marR="58704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,106**</a:t>
                      </a:r>
                    </a:p>
                  </a:txBody>
                  <a:tcPr marL="58704" marR="58704" marT="0" marB="0"/>
                </a:tc>
              </a:tr>
              <a:tr h="360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Жесткий опыт социализации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,191**</a:t>
                      </a:r>
                    </a:p>
                  </a:txBody>
                  <a:tcPr marL="58704" marR="58704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,262**</a:t>
                      </a:r>
                    </a:p>
                  </a:txBody>
                  <a:tcPr marL="58704" marR="58704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406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Частота употребления вредных для здоровья веществ и препаратов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,169**</a:t>
                      </a:r>
                    </a:p>
                  </a:txBody>
                  <a:tcPr marL="58704" marR="58704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,108**</a:t>
                      </a:r>
                    </a:p>
                  </a:txBody>
                  <a:tcPr marL="58704" marR="58704" marT="0" marB="0"/>
                </a:tc>
              </a:tr>
              <a:tr h="7208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Синдром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дезинтеграции (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незащищенности)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 жизни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,136**</a:t>
                      </a:r>
                    </a:p>
                  </a:txBody>
                  <a:tcPr marL="58704" marR="58704" marT="0" marB="0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,224**</a:t>
                      </a:r>
                    </a:p>
                  </a:txBody>
                  <a:tcPr marL="58704" marR="58704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0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Увлечение фильмами ужасов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,099**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</a:tr>
              <a:tr h="360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Степень мотивации к посещению школы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-,106**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-,167**</a:t>
                      </a:r>
                    </a:p>
                  </a:txBody>
                  <a:tcPr marL="58704" marR="58704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0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Уровень самооценки учеников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-,055*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</a:tr>
              <a:tr h="360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cs typeface="Times New Roman" pitchFamily="18" charset="0"/>
                        </a:rPr>
                        <a:t>Отношения с родителями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-,054*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</a:tr>
              <a:tr h="5406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Потребление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вредных для здоровья веществ и препаратов</a:t>
                      </a: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8704" marR="5870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,081*</a:t>
                      </a:r>
                    </a:p>
                  </a:txBody>
                  <a:tcPr marL="58704" marR="58704" marT="0" marB="0"/>
                </a:tc>
              </a:tr>
            </a:tbl>
          </a:graphicData>
        </a:graphic>
      </p:graphicFrame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1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Результаты множественного регрессионного анализа взаимосвязи средних значений основных предикторов распространения насилия в школе с критериями агрессии в школе и жертвами насилия </a:t>
            </a:r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0" y="6016979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Примечание: ** статистическая значимость на уровне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&lt;0,01; * статистическая значимость на уровне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&lt;0,05</a:t>
            </a:r>
            <a:endParaRPr lang="ru-RU" sz="12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Школьный климат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graphicFrame>
        <p:nvGraphicFramePr>
          <p:cNvPr id="12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666044"/>
          <a:ext cx="8229600" cy="5460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5377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Влияние отношений с учителями на уровень проявляемой агрессии в школе</a:t>
            </a:r>
            <a:endParaRPr lang="ru-RU" sz="2400" dirty="0"/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5588" y="835379"/>
          <a:ext cx="8730368" cy="501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592"/>
                <a:gridCol w="2182592"/>
                <a:gridCol w="2182592"/>
                <a:gridCol w="2182592"/>
              </a:tblGrid>
              <a:tr h="13132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Группа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насилия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Оценка отношений с учителями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(коэффициент частной корреляции)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Оценка отношений с учителями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(коэффициент корреляции Спирмена)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Уровень статистической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</a:rPr>
                        <a:t>значимости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99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Физическое насилие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-,127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-,181**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,000</a:t>
                      </a:r>
                    </a:p>
                  </a:txBody>
                  <a:tcPr marL="68580" marR="68580" marT="0" marB="0"/>
                </a:tc>
              </a:tr>
              <a:tr h="525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Ожесточенное физическое насилие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-,106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-,131**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,000</a:t>
                      </a:r>
                    </a:p>
                  </a:txBody>
                  <a:tcPr marL="68580" marR="68580" marT="0" marB="0"/>
                </a:tc>
              </a:tr>
              <a:tr h="3994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Вербальное насилие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-,118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-,199**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,000</a:t>
                      </a:r>
                    </a:p>
                  </a:txBody>
                  <a:tcPr marL="68580" marR="68580" marT="0" marB="0"/>
                </a:tc>
              </a:tr>
              <a:tr h="399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Вандализм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-,188**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0/,000¹</a:t>
                      </a:r>
                    </a:p>
                  </a:txBody>
                  <a:tcPr marL="68580" marR="68580" marT="0" marB="0"/>
                </a:tc>
              </a:tr>
              <a:tr h="10506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</a:rPr>
                        <a:t>Воровство,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</a:rPr>
                        <a:t> вымогательство, порча личного имущества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-,058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-,128**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,029/,000¹</a:t>
                      </a:r>
                    </a:p>
                  </a:txBody>
                  <a:tcPr marL="68580" marR="68580" marT="0" marB="0"/>
                </a:tc>
              </a:tr>
              <a:tr h="399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Психическое насилие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-,101**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0/,000¹</a:t>
                      </a:r>
                    </a:p>
                  </a:txBody>
                  <a:tcPr marL="68580" marR="68580" marT="0" marB="0"/>
                </a:tc>
              </a:tr>
              <a:tr h="5253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Действия против учителей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-,198**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0/,000¹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5588" y="5847643"/>
            <a:ext cx="787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defTabSz="914400" eaLnBrk="0" hangingPunct="0"/>
            <a:r>
              <a:rPr lang="ru-RU" sz="1200" dirty="0" smtClean="0">
                <a:latin typeface="Calibri"/>
                <a:ea typeface="Calibri" pitchFamily="34" charset="0"/>
                <a:cs typeface="Times New Roman" pitchFamily="18" charset="0"/>
              </a:rPr>
              <a:t>¹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тест уровня статистической значимости относится к коэффициенту частной корреляции, второй </a:t>
            </a:r>
            <a:r>
              <a:rPr lang="ru-RU" sz="12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 коэффициенту </a:t>
            </a:r>
            <a:r>
              <a:rPr lang="ru-RU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Спирмена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sz="12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5377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Опыт насильственной социализации в семье</a:t>
            </a:r>
            <a:endParaRPr lang="ru-RU" sz="2800" dirty="0"/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graphicFrame>
        <p:nvGraphicFramePr>
          <p:cNvPr id="1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5588" y="835378"/>
          <a:ext cx="8583612" cy="5290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485421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Опыт социализации в семье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1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55588" y="654756"/>
          <a:ext cx="8583612" cy="550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3207"/>
                <a:gridCol w="1392805"/>
                <a:gridCol w="1117600"/>
              </a:tblGrid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Суждения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Фактор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 anchor="b"/>
                </a:tc>
              </a:tr>
              <a:tr h="66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Если я совершил проступок, дома меня физически наказывали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,814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66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Если я в школе получал плохие оценки, меня за это дома физически наказывали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,789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Если я дома не слушаюсь, получаю пощечину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,766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Меня дома били ремнем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,710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Мои родители часто скандалят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,531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66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Если у меня с родителями проблемы, мы их обсуждаем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,758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Мои родители понимают правильно мои проблемы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,741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Мои родители меня очень любят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,598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351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Меня дома воспринимают как равного</a:t>
                      </a:r>
                      <a:endParaRPr lang="ru-RU" sz="180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,571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  <a:tr h="66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Мне не все нравится! Если что-то случается, я своим родителям четко и ясно выражаю свое мнение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19051" marR="19051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,555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19051" marR="19051" marT="19050" marB="190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77218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Корреляция насилия с факторами опыта социализации в семье</a:t>
            </a:r>
            <a:r>
              <a:rPr lang="ru-RU" sz="3600" dirty="0" smtClean="0">
                <a:solidFill>
                  <a:srgbClr val="003F82"/>
                </a:solidFill>
                <a:latin typeface="Myriad Pro"/>
              </a:rPr>
              <a:t/>
            </a:r>
            <a:br>
              <a:rPr lang="ru-RU" sz="3600" dirty="0" smtClean="0">
                <a:solidFill>
                  <a:srgbClr val="003F82"/>
                </a:solidFill>
                <a:latin typeface="Myriad Pro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2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idx="1"/>
          </p:nvPr>
        </p:nvGraphicFramePr>
        <p:xfrm>
          <a:off x="55563" y="677334"/>
          <a:ext cx="8930393" cy="5134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6304"/>
                <a:gridCol w="914400"/>
                <a:gridCol w="936977"/>
                <a:gridCol w="936978"/>
                <a:gridCol w="835378"/>
                <a:gridCol w="745067"/>
                <a:gridCol w="733777"/>
                <a:gridCol w="801512"/>
              </a:tblGrid>
              <a:tr h="1885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Факторы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Физическое насилие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Ожесточенное физическое насилие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Вербальное насилие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Психическое насилие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Вандализм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Воровство, вымогательство</a:t>
                      </a:r>
                      <a:endParaRPr lang="ru-RU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Действия против учителя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603" marR="66603" marT="0" marB="0" vert="vert270"/>
                </a:tc>
              </a:tr>
              <a:tr h="16779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Жесткий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опыт социализации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,295**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,297**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,241**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,187**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,233**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,291**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,188**</a:t>
                      </a:r>
                    </a:p>
                  </a:txBody>
                  <a:tcPr marL="66603" marR="66603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570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Конструктивный опыт жизни в семье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-,038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-,061*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-,057*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-,046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-,060*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-,037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-,092**</a:t>
                      </a:r>
                    </a:p>
                  </a:txBody>
                  <a:tcPr marL="66603" marR="6660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55588" y="5836356"/>
            <a:ext cx="7680501" cy="86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**Корреляция значима на уровне </a:t>
            </a:r>
            <a:r>
              <a:rPr lang="en-US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p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&lt;0.01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* Корреляция значима на уровне </a:t>
            </a:r>
            <a:r>
              <a:rPr lang="en-US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p</a:t>
            </a:r>
            <a:r>
              <a:rPr lang="ru-RU" sz="1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&lt;0,05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77218"/>
          </a:xfrm>
        </p:spPr>
        <p:txBody>
          <a:bodyPr/>
          <a:lstStyle/>
          <a:p>
            <a:r>
              <a:rPr lang="ru-RU" sz="3600" dirty="0" smtClean="0">
                <a:solidFill>
                  <a:srgbClr val="003F82"/>
                </a:solidFill>
                <a:latin typeface="Myriad Pro"/>
              </a:rPr>
              <a:t/>
            </a:r>
            <a:br>
              <a:rPr lang="ru-RU" sz="3600" dirty="0" smtClean="0">
                <a:solidFill>
                  <a:srgbClr val="003F82"/>
                </a:solidFill>
                <a:latin typeface="Myriad Pro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2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275643"/>
            <a:ext cx="8229600" cy="2483557"/>
          </a:xfrm>
        </p:spPr>
        <p:txBody>
          <a:bodyPr/>
          <a:lstStyle/>
          <a:p>
            <a:pPr algn="ctr">
              <a:buNone/>
            </a:pP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амфетамин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каннабин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кокаин, марихуана,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насвайт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протеин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77218"/>
          </a:xfrm>
        </p:spPr>
        <p:txBody>
          <a:bodyPr/>
          <a:lstStyle/>
          <a:p>
            <a:r>
              <a:rPr lang="ru-RU" sz="3600" dirty="0" smtClean="0">
                <a:solidFill>
                  <a:srgbClr val="003F82"/>
                </a:solidFill>
                <a:latin typeface="Myriad Pro"/>
              </a:rPr>
              <a:t/>
            </a:r>
            <a:br>
              <a:rPr lang="ru-RU" sz="3600" dirty="0" smtClean="0">
                <a:solidFill>
                  <a:srgbClr val="003F82"/>
                </a:solidFill>
                <a:latin typeface="Myriad Pro"/>
              </a:rPr>
            </a:b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-282222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16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1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259644"/>
            <a:ext cx="8229600" cy="5587999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/>
              <a:t>ЗАКЛЮЧЕНИЕ</a:t>
            </a:r>
          </a:p>
          <a:p>
            <a:pPr algn="just"/>
            <a:r>
              <a:rPr lang="ru-RU" sz="2800" dirty="0" smtClean="0"/>
              <a:t>Необходимо обращать внимание на факты насилия в школе</a:t>
            </a:r>
          </a:p>
          <a:p>
            <a:pPr algn="just"/>
            <a:r>
              <a:rPr lang="ru-RU" sz="2800" dirty="0" smtClean="0"/>
              <a:t>Как быть с «доступным» образованием, где наиболее выражены девиации?</a:t>
            </a:r>
          </a:p>
          <a:p>
            <a:pPr algn="just"/>
            <a:r>
              <a:rPr lang="ru-RU" sz="2800" dirty="0" smtClean="0"/>
              <a:t>Школе должна быть возращена функция воспитания детей</a:t>
            </a:r>
          </a:p>
          <a:p>
            <a:pPr algn="just"/>
            <a:r>
              <a:rPr lang="ru-RU" sz="2800" dirty="0" smtClean="0"/>
              <a:t>Социальный контроль СМИ</a:t>
            </a:r>
          </a:p>
          <a:p>
            <a:pPr algn="just"/>
            <a:r>
              <a:rPr lang="ru-RU" sz="2800" dirty="0" smtClean="0"/>
              <a:t>Общероссийское единство, отрицающее насилие в обществе, попустительство ему</a:t>
            </a:r>
          </a:p>
          <a:p>
            <a:pPr algn="just"/>
            <a:r>
              <a:rPr lang="ru-RU" sz="2800" dirty="0" smtClean="0"/>
              <a:t>Изучение причин насилия , выходящих за рамки школы</a:t>
            </a:r>
          </a:p>
          <a:p>
            <a:pPr algn="just"/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Спасибо за внимание!</a:t>
            </a:r>
            <a:endParaRPr lang="ru-RU" sz="4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ru-RU" sz="2000" dirty="0" smtClean="0">
                <a:solidFill>
                  <a:schemeClr val="bg1"/>
                </a:solidFill>
                <a:latin typeface="Myriad Pro"/>
                <a:ea typeface="ＭＳ Ｐゴシック"/>
                <a:cs typeface="ＭＳ Ｐゴシック"/>
              </a:rPr>
              <a:t>Программная инженерия</a:t>
            </a:r>
            <a:endParaRPr lang="en-US" sz="2000" dirty="0" smtClean="0">
              <a:solidFill>
                <a:schemeClr val="bg1"/>
              </a:solidFill>
              <a:latin typeface="Myriad Pro"/>
              <a:ea typeface="ＭＳ Ｐゴシック"/>
              <a:cs typeface="Arial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 smtClean="0">
                <a:solidFill>
                  <a:schemeClr val="bg1"/>
                </a:solidFill>
              </a:rPr>
              <a:t>Национальный исследовательский университет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5589" y="0"/>
            <a:ext cx="8412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endParaRPr lang="ru-RU" sz="12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38163" y="541338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538163" y="17653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538163" y="292735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3" name="Rectangle 17"/>
          <p:cNvSpPr>
            <a:spLocks noChangeArrowheads="1"/>
          </p:cNvSpPr>
          <p:nvPr/>
        </p:nvSpPr>
        <p:spPr bwMode="auto">
          <a:xfrm>
            <a:off x="538163" y="411480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538163" y="53594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pic>
        <p:nvPicPr>
          <p:cNvPr id="12" name="Рисунок 11" descr="katze-und-viele-hund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163" y="1417319"/>
            <a:ext cx="7928504" cy="47088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152400"/>
            <a:ext cx="6546851" cy="88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3200" dirty="0" smtClean="0">
                <a:solidFill>
                  <a:schemeClr val="bg1"/>
                </a:solidFill>
                <a:latin typeface="Myriad Pro"/>
              </a:rPr>
              <a:t>Характеристика исследования</a:t>
            </a:r>
            <a:endParaRPr lang="en-US" sz="32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 flipV="1">
            <a:off x="0" y="1417637"/>
            <a:ext cx="86868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55587" y="1417638"/>
            <a:ext cx="8681583" cy="4997450"/>
          </a:xfrm>
        </p:spPr>
        <p:txBody>
          <a:bodyPr/>
          <a:lstStyle/>
          <a:p>
            <a:r>
              <a:rPr lang="ru-RU" dirty="0" smtClean="0"/>
              <a:t>Определение уровня и типов агрессивного поведения школьников</a:t>
            </a:r>
          </a:p>
          <a:p>
            <a:r>
              <a:rPr lang="ru-RU" dirty="0" smtClean="0"/>
              <a:t>Выявление </a:t>
            </a:r>
            <a:r>
              <a:rPr lang="ru-RU" dirty="0" err="1" smtClean="0"/>
              <a:t>социокультурных</a:t>
            </a:r>
            <a:r>
              <a:rPr lang="ru-RU" dirty="0" smtClean="0"/>
              <a:t> факторов, способствующих развитию насилия в школе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/>
              <a:t>Наблюдение за школьной жизнью</a:t>
            </a:r>
          </a:p>
          <a:p>
            <a:r>
              <a:rPr lang="ru-RU" dirty="0" err="1" smtClean="0"/>
              <a:t>Социодемографические</a:t>
            </a:r>
            <a:r>
              <a:rPr lang="ru-RU" dirty="0" smtClean="0"/>
              <a:t> характеристики нижегородских школьников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87829" y="3967163"/>
            <a:ext cx="4027714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152400"/>
            <a:ext cx="6546851" cy="88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4000" dirty="0" smtClean="0">
                <a:solidFill>
                  <a:schemeClr val="bg1"/>
                </a:solidFill>
                <a:latin typeface="Myriad Pro"/>
              </a:rPr>
              <a:t>Типы нижегородских школ</a:t>
            </a:r>
            <a:endParaRPr lang="en-US" sz="40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 flipV="1">
            <a:off x="0" y="1417637"/>
            <a:ext cx="86868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55587" y="1417638"/>
            <a:ext cx="8681583" cy="49974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 школа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Школа с углубленным изучением отдельных предметов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Гимназия + лицей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39" name="Title 1"/>
          <p:cNvSpPr txBox="1">
            <a:spLocks/>
          </p:cNvSpPr>
          <p:nvPr/>
        </p:nvSpPr>
        <p:spPr bwMode="auto">
          <a:xfrm>
            <a:off x="1428749" y="152400"/>
            <a:ext cx="6546851" cy="881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dirty="0" smtClean="0">
                <a:solidFill>
                  <a:schemeClr val="bg1"/>
                </a:solidFill>
                <a:latin typeface="Myriad Pro"/>
              </a:rPr>
              <a:t>Структурное и численное распределение школьников в генеральной совокупности</a:t>
            </a:r>
            <a:endParaRPr lang="en-US" sz="24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7300913" y="2255838"/>
            <a:ext cx="674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300913" y="3967163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Rectangle 11"/>
          <p:cNvSpPr>
            <a:spLocks noChangeArrowheads="1"/>
          </p:cNvSpPr>
          <p:nvPr/>
        </p:nvSpPr>
        <p:spPr bwMode="auto">
          <a:xfrm>
            <a:off x="7300913" y="5591175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 flipV="1">
            <a:off x="457200" y="1417637"/>
            <a:ext cx="822960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/>
              <a:t>	</a:t>
            </a:r>
          </a:p>
          <a:p>
            <a:pPr>
              <a:buNone/>
            </a:pPr>
            <a:endParaRPr lang="ru-RU" sz="44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255591" y="1397001"/>
          <a:ext cx="8692465" cy="4954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8493"/>
                <a:gridCol w="1738493"/>
                <a:gridCol w="1738493"/>
                <a:gridCol w="1738493"/>
                <a:gridCol w="1738493"/>
              </a:tblGrid>
              <a:tr h="5999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Форма школы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Школа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Ученик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9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</a:rPr>
                        <a:t>N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</a:rPr>
                        <a:t>проценты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0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Общеобразовательная школа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121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80,7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43707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75,4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80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Гимназия + лицей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9057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15,6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7013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Школа с углублённым изучением отдельных предметов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7,3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5203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99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150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57967</a:t>
                      </a:r>
                      <a:endParaRPr lang="ru-RU" sz="20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20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520825" y="361950"/>
            <a:ext cx="7146925" cy="363538"/>
          </a:xfrm>
        </p:spPr>
        <p:txBody>
          <a:bodyPr/>
          <a:lstStyle/>
          <a:p>
            <a:pPr algn="l" eaLnBrk="1" hangingPunct="1"/>
            <a:r>
              <a:rPr lang="ru-RU" sz="2000" dirty="0" smtClean="0">
                <a:solidFill>
                  <a:schemeClr val="bg1"/>
                </a:solidFill>
                <a:latin typeface="Myriad Pro"/>
                <a:ea typeface="ＭＳ Ｐゴシック"/>
                <a:cs typeface="ＭＳ Ｐゴシック"/>
              </a:rPr>
              <a:t>Программная инженерия</a:t>
            </a:r>
            <a:endParaRPr lang="en-US" sz="2000" dirty="0" smtClean="0">
              <a:solidFill>
                <a:schemeClr val="bg1"/>
              </a:solidFill>
              <a:latin typeface="Myriad Pro"/>
              <a:ea typeface="ＭＳ Ｐゴシック"/>
              <a:cs typeface="Arial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5589" y="0"/>
            <a:ext cx="84121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Распределение учеников в Нижнем Новгороде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типам школ </a:t>
            </a:r>
            <a:r>
              <a:rPr lang="ru-RU" sz="2000" dirty="0">
                <a:solidFill>
                  <a:srgbClr val="003F82"/>
                </a:solidFill>
              </a:rPr>
              <a:t/>
            </a:r>
            <a:br>
              <a:rPr lang="ru-RU" sz="2000" dirty="0">
                <a:solidFill>
                  <a:srgbClr val="003F82"/>
                </a:solidFill>
              </a:rPr>
            </a:br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endParaRPr lang="ru-RU" sz="12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38163" y="541338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538163" y="17653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538163" y="292735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3" name="Rectangle 17"/>
          <p:cNvSpPr>
            <a:spLocks noChangeArrowheads="1"/>
          </p:cNvSpPr>
          <p:nvPr/>
        </p:nvSpPr>
        <p:spPr bwMode="auto">
          <a:xfrm>
            <a:off x="538163" y="411480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538163" y="53594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5" name="Содержимое 3"/>
          <p:cNvGraphicFramePr>
            <a:graphicFrameLocks/>
          </p:cNvGraphicFramePr>
          <p:nvPr/>
        </p:nvGraphicFramePr>
        <p:xfrm>
          <a:off x="255588" y="909638"/>
          <a:ext cx="8412162" cy="5349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ru-RU" sz="2000" dirty="0" smtClean="0">
                <a:solidFill>
                  <a:schemeClr val="bg1"/>
                </a:solidFill>
                <a:latin typeface="Myriad Pro"/>
                <a:ea typeface="ＭＳ Ｐゴシック"/>
                <a:cs typeface="ＭＳ Ｐゴシック"/>
              </a:rPr>
              <a:t>Программная инженерия</a:t>
            </a:r>
            <a:endParaRPr lang="en-US" sz="2000" dirty="0" smtClean="0">
              <a:solidFill>
                <a:schemeClr val="bg1"/>
              </a:solidFill>
              <a:latin typeface="Myriad Pro"/>
              <a:ea typeface="ＭＳ Ｐゴシック"/>
              <a:cs typeface="Arial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5589" y="0"/>
            <a:ext cx="84121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2000" dirty="0" smtClean="0">
                <a:solidFill>
                  <a:srgbClr val="003F82"/>
                </a:solidFill>
              </a:rPr>
              <a:t>Социальное положение учащихся в школах разного типа</a:t>
            </a:r>
            <a:r>
              <a:rPr lang="ru-RU" sz="2000" dirty="0">
                <a:solidFill>
                  <a:srgbClr val="003F82"/>
                </a:solidFill>
              </a:rPr>
              <a:t/>
            </a:r>
            <a:br>
              <a:rPr lang="ru-RU" sz="2000" dirty="0">
                <a:solidFill>
                  <a:srgbClr val="003F82"/>
                </a:solidFill>
              </a:rPr>
            </a:br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endParaRPr lang="ru-RU" sz="12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38163" y="541338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538163" y="17653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538163" y="292735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3" name="Rectangle 17"/>
          <p:cNvSpPr>
            <a:spLocks noChangeArrowheads="1"/>
          </p:cNvSpPr>
          <p:nvPr/>
        </p:nvSpPr>
        <p:spPr bwMode="auto">
          <a:xfrm>
            <a:off x="538163" y="411480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538163" y="53594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538163" y="756356"/>
          <a:ext cx="8129587" cy="55202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ru-RU" sz="2000" dirty="0" smtClean="0">
                <a:solidFill>
                  <a:schemeClr val="bg1"/>
                </a:solidFill>
                <a:latin typeface="Myriad Pro"/>
                <a:ea typeface="ＭＳ Ｐゴシック"/>
                <a:cs typeface="ＭＳ Ｐゴシック"/>
              </a:rPr>
              <a:t>Программная инженерия</a:t>
            </a:r>
            <a:endParaRPr lang="en-US" sz="2000" dirty="0" smtClean="0">
              <a:solidFill>
                <a:schemeClr val="bg1"/>
              </a:solidFill>
              <a:latin typeface="Myriad Pro"/>
              <a:ea typeface="ＭＳ Ｐゴシック"/>
              <a:cs typeface="Arial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5589" y="0"/>
            <a:ext cx="84121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2400" dirty="0" smtClean="0">
                <a:solidFill>
                  <a:srgbClr val="003F82"/>
                </a:solidFill>
              </a:rPr>
              <a:t>Оценка общего уровня и характера насилия в школе</a:t>
            </a:r>
            <a:endParaRPr lang="ru-RU" sz="2400" dirty="0">
              <a:solidFill>
                <a:srgbClr val="003F82"/>
              </a:solidFill>
              <a:latin typeface="Myriad Pro"/>
            </a:endParaRPr>
          </a:p>
          <a:p>
            <a:endParaRPr lang="ru-RU" sz="24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38163" y="541338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538163" y="17653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538163" y="292735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3" name="Rectangle 17"/>
          <p:cNvSpPr>
            <a:spLocks noChangeArrowheads="1"/>
          </p:cNvSpPr>
          <p:nvPr/>
        </p:nvSpPr>
        <p:spPr bwMode="auto">
          <a:xfrm>
            <a:off x="538163" y="411480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538163" y="53594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14" name="Содержимое 3"/>
          <p:cNvGraphicFramePr>
            <a:graphicFrameLocks/>
          </p:cNvGraphicFramePr>
          <p:nvPr/>
        </p:nvGraphicFramePr>
        <p:xfrm>
          <a:off x="45156" y="767644"/>
          <a:ext cx="8985955" cy="5520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r>
              <a:rPr lang="ru-RU" sz="2000" dirty="0" smtClean="0">
                <a:solidFill>
                  <a:schemeClr val="bg1"/>
                </a:solidFill>
                <a:latin typeface="Myriad Pro"/>
                <a:ea typeface="ＭＳ Ｐゴシック"/>
                <a:cs typeface="ＭＳ Ｐゴシック"/>
              </a:rPr>
              <a:t>Программная инженерия</a:t>
            </a:r>
            <a:endParaRPr lang="en-US" sz="2000" dirty="0" smtClean="0">
              <a:solidFill>
                <a:schemeClr val="bg1"/>
              </a:solidFill>
              <a:latin typeface="Myriad Pro"/>
              <a:ea typeface="ＭＳ Ｐゴシック"/>
              <a:cs typeface="Arial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5589" y="-124177"/>
            <a:ext cx="841216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2400" dirty="0" smtClean="0">
                <a:solidFill>
                  <a:srgbClr val="003F82"/>
                </a:solidFill>
              </a:rPr>
              <a:t>Динамика активности учеников в разных формах насилия в зависимости от возраста</a:t>
            </a:r>
            <a:endParaRPr lang="ru-RU" sz="2400" dirty="0">
              <a:solidFill>
                <a:srgbClr val="003F82"/>
              </a:solidFill>
              <a:latin typeface="Myriad Pro"/>
            </a:endParaRPr>
          </a:p>
          <a:p>
            <a:endParaRPr lang="ru-RU" sz="24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38163" y="541338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538163" y="17653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538163" y="292735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373" name="Rectangle 17"/>
          <p:cNvSpPr>
            <a:spLocks noChangeArrowheads="1"/>
          </p:cNvSpPr>
          <p:nvPr/>
        </p:nvSpPr>
        <p:spPr bwMode="auto">
          <a:xfrm>
            <a:off x="538163" y="4114800"/>
            <a:ext cx="674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538163" y="5359400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  <a:latin typeface="Myriad Pro"/>
              </a:rPr>
              <a:t>фото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80622" y="812800"/>
          <a:ext cx="8692445" cy="5362221"/>
        </p:xfrm>
        <a:graphic>
          <a:graphicData uri="http://schemas.openxmlformats.org/presentationml/2006/ole">
            <p:oleObj spid="_x0000_s1025" name="Слайд" r:id="rId4" imgW="4562551" imgH="3419551" progId="PowerPoint.Slide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362" name="Subtitle 2"/>
          <p:cNvSpPr>
            <a:spLocks noGrp="1"/>
          </p:cNvSpPr>
          <p:nvPr>
            <p:ph idx="1"/>
          </p:nvPr>
        </p:nvSpPr>
        <p:spPr>
          <a:xfrm>
            <a:off x="255588" y="699912"/>
            <a:ext cx="8640056" cy="542625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Школьное пространство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Школьный климат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Делинквентные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группировки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Синдром дезинтеграции (незащищенность ребенка в жизни)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«порога опасности поведения» учениками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Жизненные установки и понимание социальных норм учениками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Оценка авторитаризма школьниками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Профилактика насилия в школе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Отношения школьников с родителями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Опыт насильственной социализации в семье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СМИ и коммуникации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Мотивация посещения школы</a:t>
            </a:r>
          </a:p>
          <a:p>
            <a:pPr marL="514350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Прогулы школы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Потребление запрещенных веществ</a:t>
            </a:r>
          </a:p>
          <a:p>
            <a:pPr algn="l" eaLnBrk="1" hangingPunct="1"/>
            <a:endParaRPr lang="en-US" sz="2000" dirty="0" smtClean="0">
              <a:solidFill>
                <a:schemeClr val="bg1"/>
              </a:solidFill>
              <a:latin typeface="Myriad Pro"/>
              <a:ea typeface="ＭＳ Ｐゴシック"/>
              <a:cs typeface="Arial" charset="0"/>
            </a:endParaRPr>
          </a:p>
        </p:txBody>
      </p:sp>
      <p:sp>
        <p:nvSpPr>
          <p:cNvPr id="15363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ru-RU" sz="800" dirty="0">
                <a:solidFill>
                  <a:schemeClr val="bg1"/>
                </a:solidFill>
              </a:rPr>
              <a:t>Высшая школа экономики, </a:t>
            </a:r>
            <a:r>
              <a:rPr lang="ru-RU" sz="800" dirty="0" smtClean="0">
                <a:solidFill>
                  <a:schemeClr val="bg1"/>
                </a:solidFill>
              </a:rPr>
              <a:t>Нижний Новгород, 2015</a:t>
            </a:r>
            <a:endParaRPr kumimoji="1" lang="ru-RU" sz="8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255589" y="-124177"/>
            <a:ext cx="84121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3F82"/>
              </a:solidFill>
              <a:latin typeface="Myriad Pro"/>
            </a:endParaRPr>
          </a:p>
          <a:p>
            <a:pPr algn="ctr"/>
            <a:r>
              <a:rPr lang="ru-RU" sz="2800" dirty="0" err="1" smtClean="0">
                <a:solidFill>
                  <a:srgbClr val="003F82"/>
                </a:solidFill>
                <a:latin typeface="Myriad Pro"/>
              </a:rPr>
              <a:t>Социокультурные</a:t>
            </a:r>
            <a:r>
              <a:rPr lang="ru-RU" sz="2800" dirty="0" smtClean="0">
                <a:solidFill>
                  <a:srgbClr val="003F82"/>
                </a:solidFill>
                <a:latin typeface="Myriad Pro"/>
              </a:rPr>
              <a:t> факторы насилия в школе</a:t>
            </a:r>
            <a:endParaRPr lang="ru-RU" sz="2800" dirty="0">
              <a:solidFill>
                <a:srgbClr val="003F82"/>
              </a:solidFill>
              <a:latin typeface="Myriad Pro"/>
            </a:endParaRPr>
          </a:p>
        </p:txBody>
      </p:sp>
      <p:sp>
        <p:nvSpPr>
          <p:cNvPr id="15370" name="Rectangle 14"/>
          <p:cNvSpPr>
            <a:spLocks noChangeArrowheads="1"/>
          </p:cNvSpPr>
          <p:nvPr/>
        </p:nvSpPr>
        <p:spPr bwMode="auto">
          <a:xfrm>
            <a:off x="538163" y="541338"/>
            <a:ext cx="674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FFFFFF"/>
                </a:solidFill>
                <a:latin typeface="Myriad Pro"/>
              </a:rPr>
              <a:t>фото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967</Words>
  <Application>Microsoft Office PowerPoint</Application>
  <PresentationFormat>Экран (4:3)</PresentationFormat>
  <Paragraphs>303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Office Theme</vt:lpstr>
      <vt:lpstr>Слайд</vt:lpstr>
      <vt:lpstr>СОЦИОКУЛЬТУРНЫЕ ФАКТОРЫ ЭСКАЛАЦИИ НАСИЛИЯ В РОССИЙСКОЙ ШКОЛЕ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Влияние отношений с учителями на уровень проявляемой агрессии в школе</vt:lpstr>
      <vt:lpstr>Опыт насильственной социализации в семье</vt:lpstr>
      <vt:lpstr>Опыт социализации в семье</vt:lpstr>
      <vt:lpstr>Корреляция насилия с факторами опыта социализации в семье </vt:lpstr>
      <vt:lpstr> </vt:lpstr>
      <vt:lpstr> </vt:lpstr>
      <vt:lpstr>Спасибо за внимание!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User</cp:lastModifiedBy>
  <cp:revision>77</cp:revision>
  <dcterms:created xsi:type="dcterms:W3CDTF">2010-09-30T06:45:29Z</dcterms:created>
  <dcterms:modified xsi:type="dcterms:W3CDTF">2015-04-05T19:32:42Z</dcterms:modified>
</cp:coreProperties>
</file>