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ydovsergey:Desktop:&#1040;&#1085;&#1072;&#1083;&#1080;&#1079;%20&#1072;&#1085;&#1082;&#1077;&#1090;&#1085;&#1099;&#1093;%20&#1076;&#1072;&#1085;&#1085;&#1099;&#1093;%20&#1087;&#1088;&#1077;&#1076;&#1074;&#1072;&#1088;&#1080;&#1090;&#1077;&#1083;&#1100;&#1085;&#1099;&#1080;&#774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ydovsergey:Desktop:&#1040;&#1085;&#1072;&#1083;&#1080;&#1079;%20&#1072;&#1085;&#1082;&#1077;&#1090;&#1085;&#1099;&#1093;%20&#1076;&#1072;&#1085;&#1085;&#1099;&#1093;%20&#1087;&#1088;&#1077;&#1076;&#1074;&#1072;&#1088;&#1080;&#1090;&#1077;&#1083;&#1100;&#1085;&#1099;&#1080;&#774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ydovsergey:Desktop:&#1040;&#1085;&#1072;&#1083;&#1080;&#1079;%20&#1072;&#1085;&#1082;&#1077;&#1090;&#1085;&#1099;&#1093;%20&#1076;&#1072;&#1085;&#1085;&#1099;&#1093;%20&#1087;&#1088;&#1077;&#1076;&#1074;&#1072;&#1088;&#1080;&#1090;&#1077;&#1083;&#1100;&#1085;&#1099;&#1080;&#774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ydovsergey:Desktop:&#1040;&#1085;&#1082;&#1077;&#1090;&#1099;%20&#1050;&#1086;&#1082;&#1089;&#1086;&#1074;&#1086;&#1077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ydovsergey:Desktop:&#1040;&#1085;&#1072;&#1083;&#1080;&#1079;%20&#1072;&#1085;&#1082;&#1077;&#1090;&#1085;&#1099;&#1093;%20&#1076;&#1072;&#1085;&#1085;&#1099;&#1093;%20&#1087;&#1088;&#1077;&#1076;&#1074;&#1072;&#1088;&#1080;&#1090;&#1077;&#1083;&#1100;&#1085;&#1099;&#1081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ydovsergey:Desktop:&#1040;&#1085;&#1072;&#1083;&#1080;&#1079;%20&#1072;&#1085;&#1082;&#1077;&#1090;&#1085;&#1099;&#1093;%20&#1076;&#1072;&#1085;&#1085;&#1099;&#1093;%20&#1087;&#1088;&#1077;&#1076;&#1074;&#1072;&#1088;&#1080;&#1090;&#1077;&#1083;&#1100;&#1085;&#1099;&#1081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ydovsergey:Library:Application%20Support:Microsoft:Office:Office%202011%20AutoRecovery:&#1040;&#1085;&#1072;&#1083;&#1080;&#1079;%20&#1072;&#1085;&#1082;&#1077;&#1090;&#1085;&#1099;&#1093;%20&#1076;&#1072;&#1085;&#1085;&#1099;&#1093;%20&#1087;&#1088;&#1077;&#1076;&#1074;&#1072;&#1088;&#1080;&#1090;&#1077;&#1083;&#1100;&#1085;&#1099;&#1081;%20(version%20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/>
      <c:bar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Sheet3!$B$55:$B$64</c:f>
              <c:strCache>
                <c:ptCount val="10"/>
                <c:pt idx="0">
                  <c:v>Посудомоечная машина</c:v>
                </c:pt>
                <c:pt idx="1">
                  <c:v>Электрические или газовые отопительные приборы</c:v>
                </c:pt>
                <c:pt idx="2">
                  <c:v>Туалет (в доме)</c:v>
                </c:pt>
                <c:pt idx="3">
                  <c:v>Водонагреватель</c:v>
                </c:pt>
                <c:pt idx="4">
                  <c:v>Душ</c:v>
                </c:pt>
                <c:pt idx="5">
                  <c:v>Печь</c:v>
                </c:pt>
                <c:pt idx="6">
                  <c:v>Ванная</c:v>
                </c:pt>
                <c:pt idx="7">
                  <c:v>Холодильник, морозильная камера</c:v>
                </c:pt>
                <c:pt idx="8">
                  <c:v>Плита электрическая или газовая</c:v>
                </c:pt>
                <c:pt idx="9">
                  <c:v>Стиральная машина</c:v>
                </c:pt>
              </c:strCache>
            </c:strRef>
          </c:cat>
          <c:val>
            <c:numRef>
              <c:f>Sheet3!$C$55:$C$64</c:f>
              <c:numCache>
                <c:formatCode>General</c:formatCode>
                <c:ptCount val="10"/>
                <c:pt idx="0">
                  <c:v>3</c:v>
                </c:pt>
                <c:pt idx="1">
                  <c:v>32</c:v>
                </c:pt>
                <c:pt idx="2">
                  <c:v>34</c:v>
                </c:pt>
                <c:pt idx="3">
                  <c:v>38</c:v>
                </c:pt>
                <c:pt idx="4">
                  <c:v>39</c:v>
                </c:pt>
                <c:pt idx="5">
                  <c:v>40</c:v>
                </c:pt>
                <c:pt idx="6">
                  <c:v>40</c:v>
                </c:pt>
                <c:pt idx="7">
                  <c:v>55</c:v>
                </c:pt>
                <c:pt idx="8">
                  <c:v>55</c:v>
                </c:pt>
                <c:pt idx="9">
                  <c:v>55</c:v>
                </c:pt>
              </c:numCache>
            </c:numRef>
          </c:val>
        </c:ser>
        <c:axId val="34666368"/>
        <c:axId val="34667904"/>
      </c:barChart>
      <c:catAx>
        <c:axId val="34666368"/>
        <c:scaling>
          <c:orientation val="minMax"/>
        </c:scaling>
        <c:axPos val="l"/>
        <c:numFmt formatCode="General" sourceLinked="1"/>
        <c:tickLblPos val="nextTo"/>
        <c:crossAx val="34667904"/>
        <c:crosses val="autoZero"/>
        <c:auto val="1"/>
        <c:lblAlgn val="ctr"/>
        <c:lblOffset val="100"/>
      </c:catAx>
      <c:valAx>
        <c:axId val="34667904"/>
        <c:scaling>
          <c:orientation val="minMax"/>
        </c:scaling>
        <c:axPos val="b"/>
        <c:majorGridlines/>
        <c:numFmt formatCode="General" sourceLinked="1"/>
        <c:tickLblPos val="nextTo"/>
        <c:crossAx val="3466636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/>
      <c:bar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Sheet3!$E$55:$E$63</c:f>
              <c:strCache>
                <c:ptCount val="9"/>
                <c:pt idx="0">
                  <c:v>Наличие наград, знаков отличия</c:v>
                </c:pt>
                <c:pt idx="1">
                  <c:v>Наличие в интерьере календарей, вырезок из газет/журналов, плакатов</c:v>
                </c:pt>
                <c:pt idx="2">
                  <c:v>Наличие картин в интерьере</c:v>
                </c:pt>
                <c:pt idx="3">
                  <c:v>Аудиотека (не менее 10 пластинок, кассет, CD-дисков и т.д.)</c:v>
                </c:pt>
                <c:pt idx="4">
                  <c:v>Наличие сувениров, привезенных из других мест</c:v>
                </c:pt>
                <c:pt idx="5">
                  <c:v>Наличие фотографий в интерьере</c:v>
                </c:pt>
                <c:pt idx="6">
                  <c:v>Наличие икон</c:v>
                </c:pt>
                <c:pt idx="7">
                  <c:v>Библиотека (не менее 10 книжных единиц)</c:v>
                </c:pt>
                <c:pt idx="8">
                  <c:v>Видеотека (не менее 10 видеокассет, DVD-дисков, Blue Ray и т.д.)</c:v>
                </c:pt>
              </c:strCache>
            </c:strRef>
          </c:cat>
          <c:val>
            <c:numRef>
              <c:f>Sheet3!$F$55:$F$63</c:f>
              <c:numCache>
                <c:formatCode>General</c:formatCode>
                <c:ptCount val="9"/>
                <c:pt idx="0">
                  <c:v>22</c:v>
                </c:pt>
                <c:pt idx="1">
                  <c:v>28</c:v>
                </c:pt>
                <c:pt idx="2">
                  <c:v>38</c:v>
                </c:pt>
                <c:pt idx="3">
                  <c:v>39</c:v>
                </c:pt>
                <c:pt idx="4">
                  <c:v>39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</c:numCache>
            </c:numRef>
          </c:val>
        </c:ser>
        <c:axId val="34700672"/>
        <c:axId val="34727040"/>
      </c:barChart>
      <c:catAx>
        <c:axId val="34700672"/>
        <c:scaling>
          <c:orientation val="minMax"/>
        </c:scaling>
        <c:axPos val="l"/>
        <c:numFmt formatCode="General" sourceLinked="1"/>
        <c:tickLblPos val="nextTo"/>
        <c:crossAx val="34727040"/>
        <c:crosses val="autoZero"/>
        <c:auto val="1"/>
        <c:lblAlgn val="ctr"/>
        <c:lblOffset val="100"/>
      </c:catAx>
      <c:valAx>
        <c:axId val="34727040"/>
        <c:scaling>
          <c:orientation val="minMax"/>
        </c:scaling>
        <c:axPos val="b"/>
        <c:majorGridlines/>
        <c:numFmt formatCode="General" sourceLinked="1"/>
        <c:tickLblPos val="nextTo"/>
        <c:crossAx val="34700672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/>
      <c:bar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Sheet3!$H$55:$H$69</c:f>
              <c:strCache>
                <c:ptCount val="15"/>
                <c:pt idx="0">
                  <c:v>Проигрыватель виниловых дисков</c:v>
                </c:pt>
                <c:pt idx="1">
                  <c:v>Электронная книга</c:v>
                </c:pt>
                <c:pt idx="2">
                  <c:v>Планшетное устройство (типа IPad)</c:v>
                </c:pt>
                <c:pt idx="3">
                  <c:v>Радиоприемник (проводный, радиоточка)</c:v>
                </c:pt>
                <c:pt idx="4">
                  <c:v>MP3-проигрыватель, IPod</c:v>
                </c:pt>
                <c:pt idx="5">
                  <c:v>Стационарный телефон</c:v>
                </c:pt>
                <c:pt idx="6">
                  <c:v>Видеомагнитофон</c:v>
                </c:pt>
                <c:pt idx="7">
                  <c:v>Подключение к Интернету (смартфон)</c:v>
                </c:pt>
                <c:pt idx="8">
                  <c:v>Радиоприемник (эфирный)</c:v>
                </c:pt>
                <c:pt idx="9">
                  <c:v>Мобильный компьютер (ноутбук, лаптоп)</c:v>
                </c:pt>
                <c:pt idx="10">
                  <c:v>Стационарный компьютер</c:v>
                </c:pt>
                <c:pt idx="11">
                  <c:v>Музыкальный центр</c:v>
                </c:pt>
                <c:pt idx="12">
                  <c:v>Подключение к Интернету (компьютер)</c:v>
                </c:pt>
                <c:pt idx="13">
                  <c:v>DVD, Blue Ray проигрыватель</c:v>
                </c:pt>
                <c:pt idx="14">
                  <c:v>Сотовый телефон, смартфон, КПК</c:v>
                </c:pt>
              </c:strCache>
            </c:strRef>
          </c:cat>
          <c:val>
            <c:numRef>
              <c:f>Sheet3!$I$55:$I$69</c:f>
              <c:numCache>
                <c:formatCode>General</c:formatCode>
                <c:ptCount val="15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11</c:v>
                </c:pt>
                <c:pt idx="4">
                  <c:v>12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29</c:v>
                </c:pt>
                <c:pt idx="9">
                  <c:v>29</c:v>
                </c:pt>
                <c:pt idx="10">
                  <c:v>32</c:v>
                </c:pt>
                <c:pt idx="11">
                  <c:v>33</c:v>
                </c:pt>
                <c:pt idx="12">
                  <c:v>42</c:v>
                </c:pt>
                <c:pt idx="13">
                  <c:v>50</c:v>
                </c:pt>
                <c:pt idx="14">
                  <c:v>58</c:v>
                </c:pt>
              </c:numCache>
            </c:numRef>
          </c:val>
        </c:ser>
        <c:axId val="34764672"/>
        <c:axId val="34766208"/>
      </c:barChart>
      <c:catAx>
        <c:axId val="34764672"/>
        <c:scaling>
          <c:orientation val="minMax"/>
        </c:scaling>
        <c:axPos val="l"/>
        <c:numFmt formatCode="General" sourceLinked="1"/>
        <c:tickLblPos val="nextTo"/>
        <c:crossAx val="34766208"/>
        <c:crosses val="autoZero"/>
        <c:auto val="1"/>
        <c:lblAlgn val="ctr"/>
        <c:lblOffset val="100"/>
      </c:catAx>
      <c:valAx>
        <c:axId val="34766208"/>
        <c:scaling>
          <c:orientation val="minMax"/>
          <c:max val="60"/>
        </c:scaling>
        <c:axPos val="b"/>
        <c:majorGridlines/>
        <c:numFmt formatCode="General" sourceLinked="1"/>
        <c:tickLblPos val="nextTo"/>
        <c:crossAx val="34764672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[1]Sheet3!$B$47:$B$53</c:f>
              <c:strCache>
                <c:ptCount val="7"/>
                <c:pt idx="0">
                  <c:v>Нам не хватает денег даже на еду</c:v>
                </c:pt>
                <c:pt idx="1">
                  <c:v>Нам хватает денег на еду, но покупка одежды – серьезная проблема для нас</c:v>
                </c:pt>
                <c:pt idx="2">
                  <c:v>Нам хватает денег на еду и одежду, но было бы трудно купить холодильник и/или стиральную машину без привлечения заемных средств</c:v>
                </c:pt>
                <c:pt idx="3">
                  <c:v>Нам хватает денег на покупку крупной бытовой техники, но мы не можем купить новый автомобиль без привлечения заемных средств</c:v>
                </c:pt>
                <c:pt idx="4">
                  <c:v>Наших заработков хватает на все, за исключением покупки таких дорогих вещей, как дача или квартира без привлечения заемных средств</c:v>
                </c:pt>
                <c:pt idx="5">
                  <c:v>Мы не испытываем финансовых затруднений. При необходимости можем купить дачу и/или квартиру без привлечения заемных средств</c:v>
                </c:pt>
                <c:pt idx="6">
                  <c:v>Отказ от ответа </c:v>
                </c:pt>
              </c:strCache>
            </c:strRef>
          </c:cat>
          <c:val>
            <c:numRef>
              <c:f>[1]Sheet3!$C$47:$C$53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24</c:v>
                </c:pt>
                <c:pt idx="3">
                  <c:v>19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345406824147019"/>
          <c:y val="2.9229714994387902E-2"/>
          <c:w val="0.38551522309711311"/>
          <c:h val="0.97077028500561202"/>
        </c:manualLayout>
      </c:layout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>
        <c:manualLayout>
          <c:layoutTarget val="inner"/>
          <c:xMode val="edge"/>
          <c:yMode val="edge"/>
          <c:x val="5.0157604622533318E-2"/>
          <c:y val="8.1369861258335424E-2"/>
          <c:w val="0.93191760415351421"/>
          <c:h val="0.85304446439338844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Sheet2!$A$160:$A$164</c:f>
              <c:strCache>
                <c:ptCount val="5"/>
                <c:pt idx="0">
                  <c:v>ТВ (за неделю)</c:v>
                </c:pt>
                <c:pt idx="1">
                  <c:v>ТВ (за сутки)</c:v>
                </c:pt>
                <c:pt idx="2">
                  <c:v>Радио (за неделю)</c:v>
                </c:pt>
                <c:pt idx="3">
                  <c:v>Печать (за неделю)</c:v>
                </c:pt>
                <c:pt idx="4">
                  <c:v>Интернет (за неделю)</c:v>
                </c:pt>
              </c:strCache>
            </c:strRef>
          </c:cat>
          <c:val>
            <c:numRef>
              <c:f>Sheet2!$E$160:$E$164</c:f>
              <c:numCache>
                <c:formatCode>0.0</c:formatCode>
                <c:ptCount val="5"/>
                <c:pt idx="0">
                  <c:v>91.780821917808211</c:v>
                </c:pt>
                <c:pt idx="1">
                  <c:v>76.712328767123282</c:v>
                </c:pt>
                <c:pt idx="2">
                  <c:v>47.945205479452028</c:v>
                </c:pt>
                <c:pt idx="3">
                  <c:v>61.643835616438352</c:v>
                </c:pt>
                <c:pt idx="4">
                  <c:v>57.534246575342337</c:v>
                </c:pt>
              </c:numCache>
            </c:numRef>
          </c:val>
        </c:ser>
        <c:axId val="34889088"/>
        <c:axId val="34899072"/>
      </c:barChart>
      <c:catAx>
        <c:axId val="34889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4899072"/>
        <c:crosses val="autoZero"/>
        <c:auto val="1"/>
        <c:lblAlgn val="ctr"/>
        <c:lblOffset val="100"/>
      </c:catAx>
      <c:valAx>
        <c:axId val="34899072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4889088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5438605571048312"/>
          <c:y val="5.7993289656061014E-2"/>
          <c:w val="0.7207604911797032"/>
          <c:h val="0.91477895232922124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4586"/>
            </a:solidFill>
            <a:ln w="3175">
              <a:solidFill>
                <a:srgbClr val="000000"/>
              </a:solidFill>
              <a:prstDash val="solid"/>
            </a:ln>
          </c:spPr>
          <c:dLbls>
            <c:showVal val="1"/>
          </c:dLbls>
          <c:cat>
            <c:strRef>
              <c:f>Лист2!$B$4:$B$38</c:f>
              <c:strCache>
                <c:ptCount val="35"/>
                <c:pt idx="0">
                  <c:v>Юмор</c:v>
                </c:pt>
                <c:pt idx="1">
                  <c:v>Кино</c:v>
                </c:pt>
                <c:pt idx="2">
                  <c:v>Путешествия, страны, народы</c:v>
                </c:pt>
                <c:pt idx="3">
                  <c:v>Музыка</c:v>
                </c:pt>
                <c:pt idx="4">
                  <c:v>События в стране и мире</c:v>
                </c:pt>
                <c:pt idx="5">
                  <c:v>Природа, животные</c:v>
                </c:pt>
                <c:pt idx="6">
                  <c:v>Обустройство быта, ведение домашнего хозяйства, ремонт</c:v>
                </c:pt>
                <c:pt idx="7">
                  <c:v>История</c:v>
                </c:pt>
                <c:pt idx="8">
                  <c:v>Катастрофы, стихийные бедствия</c:v>
                </c:pt>
                <c:pt idx="9">
                  <c:v>Здоровье, здоровый образ жизни</c:v>
                </c:pt>
                <c:pt idx="10">
                  <c:v>Мистика, тайное, загадочное</c:v>
                </c:pt>
                <c:pt idx="11">
                  <c:v>Дети, воспитание, семья</c:v>
                </c:pt>
                <c:pt idx="12">
                  <c:v>Криминальные истории</c:v>
                </c:pt>
                <c:pt idx="13">
                  <c:v>Спортивные состязания и спортсмены</c:v>
                </c:pt>
                <c:pt idx="14">
                  <c:v>Активные виды отдыха (охота, рыбалка, туризм)</c:v>
                </c:pt>
                <c:pt idx="15">
                  <c:v>Домашние животные и растения</c:v>
                </c:pt>
                <c:pt idx="16">
                  <c:v>Экстрим, экстремальные виды спорта</c:v>
                </c:pt>
                <c:pt idx="17">
                  <c:v>Вещи своими руками (моделирование, вязание и т.д.)</c:v>
                </c:pt>
                <c:pt idx="18">
                  <c:v>Сад, огород, дача</c:v>
                </c:pt>
                <c:pt idx="19">
                  <c:v>Известные личности, звезды кино, эстрады</c:v>
                </c:pt>
                <c:pt idx="20">
                  <c:v>Наука и техника</c:v>
                </c:pt>
                <c:pt idx="21">
                  <c:v>Культура и искусство</c:v>
                </c:pt>
                <c:pt idx="22">
                  <c:v>Психология, отношения между людьми, отношения между полами</c:v>
                </c:pt>
                <c:pt idx="23">
                  <c:v>Красота, мода</c:v>
                </c:pt>
                <c:pt idx="24">
                  <c:v>Политика и экономика</c:v>
                </c:pt>
                <c:pt idx="25">
                  <c:v>Автомобили, мотоциклы</c:v>
                </c:pt>
                <c:pt idx="26">
                  <c:v>Фантастика, фэнтези</c:v>
                </c:pt>
                <c:pt idx="27">
                  <c:v>Скандалы, журналистские расследования</c:v>
                </c:pt>
                <c:pt idx="28">
                  <c:v>Оружие, военная техника</c:v>
                </c:pt>
                <c:pt idx="29">
                  <c:v>Образование и карьера</c:v>
                </c:pt>
                <c:pt idx="30">
                  <c:v>Компьютеры, электроника, Интернет</c:v>
                </c:pt>
                <c:pt idx="31">
                  <c:v>Фотография, видеосъемка</c:v>
                </c:pt>
                <c:pt idx="32">
                  <c:v>Компьютерные игры</c:v>
                </c:pt>
                <c:pt idx="33">
                  <c:v>Финансы, ценные бумаги, недвижимость</c:v>
                </c:pt>
                <c:pt idx="34">
                  <c:v>Эротика</c:v>
                </c:pt>
              </c:strCache>
            </c:strRef>
          </c:cat>
          <c:val>
            <c:numRef>
              <c:f>Лист2!$C$4:$C$38</c:f>
              <c:numCache>
                <c:formatCode>0.00</c:formatCode>
                <c:ptCount val="35"/>
                <c:pt idx="0">
                  <c:v>4.2083333333333348</c:v>
                </c:pt>
                <c:pt idx="1">
                  <c:v>4.1232876712328768</c:v>
                </c:pt>
                <c:pt idx="2">
                  <c:v>4.0416666666666679</c:v>
                </c:pt>
                <c:pt idx="3">
                  <c:v>3.9166666666666647</c:v>
                </c:pt>
                <c:pt idx="4">
                  <c:v>3.9014084507042193</c:v>
                </c:pt>
                <c:pt idx="5">
                  <c:v>3.8219178082191787</c:v>
                </c:pt>
                <c:pt idx="6">
                  <c:v>3.6901408450704229</c:v>
                </c:pt>
                <c:pt idx="7">
                  <c:v>3.6027397260273988</c:v>
                </c:pt>
                <c:pt idx="8">
                  <c:v>3.4794520547945171</c:v>
                </c:pt>
                <c:pt idx="9">
                  <c:v>3.458333333333333</c:v>
                </c:pt>
                <c:pt idx="10">
                  <c:v>3.3098591549295762</c:v>
                </c:pt>
                <c:pt idx="11">
                  <c:v>3.2328767123287667</c:v>
                </c:pt>
                <c:pt idx="12">
                  <c:v>3.1944444444444442</c:v>
                </c:pt>
                <c:pt idx="13">
                  <c:v>3.1917808219178081</c:v>
                </c:pt>
                <c:pt idx="14">
                  <c:v>3.1666666666666661</c:v>
                </c:pt>
                <c:pt idx="15">
                  <c:v>3.1388888888888862</c:v>
                </c:pt>
                <c:pt idx="16">
                  <c:v>3.0833333333333339</c:v>
                </c:pt>
                <c:pt idx="17">
                  <c:v>3.0136986301369855</c:v>
                </c:pt>
                <c:pt idx="18">
                  <c:v>2.9444444444444442</c:v>
                </c:pt>
                <c:pt idx="19">
                  <c:v>2.9305555555555549</c:v>
                </c:pt>
                <c:pt idx="20">
                  <c:v>2.9027777777777786</c:v>
                </c:pt>
                <c:pt idx="21">
                  <c:v>2.8472222222222228</c:v>
                </c:pt>
                <c:pt idx="22">
                  <c:v>2.8219178082191787</c:v>
                </c:pt>
                <c:pt idx="23">
                  <c:v>2.75</c:v>
                </c:pt>
                <c:pt idx="24">
                  <c:v>2.7397260273972601</c:v>
                </c:pt>
                <c:pt idx="25">
                  <c:v>2.7361111111111112</c:v>
                </c:pt>
                <c:pt idx="26">
                  <c:v>2.6164383561643829</c:v>
                </c:pt>
                <c:pt idx="27">
                  <c:v>2.5833333333333339</c:v>
                </c:pt>
                <c:pt idx="28">
                  <c:v>2.5694444444444442</c:v>
                </c:pt>
                <c:pt idx="29">
                  <c:v>2.2816901408450709</c:v>
                </c:pt>
                <c:pt idx="30">
                  <c:v>2.2638888888888888</c:v>
                </c:pt>
                <c:pt idx="31">
                  <c:v>2.1388888888888862</c:v>
                </c:pt>
                <c:pt idx="32">
                  <c:v>1.857142857142857</c:v>
                </c:pt>
                <c:pt idx="33">
                  <c:v>1.791666666666667</c:v>
                </c:pt>
                <c:pt idx="34">
                  <c:v>1.788732394366197</c:v>
                </c:pt>
              </c:numCache>
            </c:numRef>
          </c:val>
        </c:ser>
        <c:gapWidth val="100"/>
        <c:axId val="34927744"/>
        <c:axId val="34929280"/>
      </c:barChart>
      <c:catAx>
        <c:axId val="34927744"/>
        <c:scaling>
          <c:orientation val="maxMin"/>
        </c:scaling>
        <c:axPos val="l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300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4929280"/>
        <c:crosses val="autoZero"/>
        <c:auto val="1"/>
        <c:lblAlgn val="ctr"/>
        <c:lblOffset val="100"/>
        <c:tickLblSkip val="1"/>
        <c:tickMarkSkip val="1"/>
      </c:catAx>
      <c:valAx>
        <c:axId val="34929280"/>
        <c:scaling>
          <c:orientation val="minMax"/>
          <c:max val="5"/>
          <c:min val="1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3000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4927744"/>
        <c:crosses val="max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/>
      <c:barChart>
        <c:barDir val="bar"/>
        <c:grouping val="clustered"/>
        <c:ser>
          <c:idx val="0"/>
          <c:order val="0"/>
          <c:tx>
            <c:strRef>
              <c:f>Sheet2!$K$80</c:f>
              <c:strCache>
                <c:ptCount val="1"/>
                <c:pt idx="0">
                  <c:v>Недельный охват</c:v>
                </c:pt>
              </c:strCache>
            </c:strRef>
          </c:tx>
          <c:dLbls>
            <c:showVal val="1"/>
          </c:dLbls>
          <c:cat>
            <c:strRef>
              <c:f>Sheet2!$G$81:$G$108</c:f>
              <c:strCache>
                <c:ptCount val="28"/>
                <c:pt idx="0">
                  <c:v>Не смотрел ТВ</c:v>
                </c:pt>
                <c:pt idx="1">
                  <c:v>Другое</c:v>
                </c:pt>
                <c:pt idx="2">
                  <c:v>Пятница</c:v>
                </c:pt>
                <c:pt idx="3">
                  <c:v>RU Song TV</c:v>
                </c:pt>
                <c:pt idx="4">
                  <c:v>ТВ Центр</c:v>
                </c:pt>
                <c:pt idx="5">
                  <c:v>MTV</c:v>
                </c:pt>
                <c:pt idx="6">
                  <c:v>Дисней</c:v>
                </c:pt>
                <c:pt idx="7">
                  <c:v>ZOO TV</c:v>
                </c:pt>
                <c:pt idx="8">
                  <c:v>Ru TV</c:v>
                </c:pt>
                <c:pt idx="9">
                  <c:v>ТВ-3</c:v>
                </c:pt>
                <c:pt idx="10">
                  <c:v>Карусель</c:v>
                </c:pt>
                <c:pt idx="11">
                  <c:v>Спорт-1</c:v>
                </c:pt>
                <c:pt idx="12">
                  <c:v>РенТВ</c:v>
                </c:pt>
                <c:pt idx="13">
                  <c:v>5 канал</c:v>
                </c:pt>
                <c:pt idx="14">
                  <c:v>Домашний</c:v>
                </c:pt>
                <c:pt idx="15">
                  <c:v>Дон ТР</c:v>
                </c:pt>
                <c:pt idx="16">
                  <c:v>Россия-К (Культура)</c:v>
                </c:pt>
                <c:pt idx="17">
                  <c:v>Охота и рыбалка</c:v>
                </c:pt>
                <c:pt idx="18">
                  <c:v>Южный регион - Дон</c:v>
                </c:pt>
                <c:pt idx="19">
                  <c:v>Россия-24</c:v>
                </c:pt>
                <c:pt idx="20">
                  <c:v>Звезда</c:v>
                </c:pt>
                <c:pt idx="21">
                  <c:v>Перец</c:v>
                </c:pt>
                <c:pt idx="22">
                  <c:v>Россия-2</c:v>
                </c:pt>
                <c:pt idx="23">
                  <c:v>СТС</c:v>
                </c:pt>
                <c:pt idx="24">
                  <c:v>ТНТ</c:v>
                </c:pt>
                <c:pt idx="25">
                  <c:v>НТВ</c:v>
                </c:pt>
                <c:pt idx="26">
                  <c:v>Россия-1</c:v>
                </c:pt>
                <c:pt idx="27">
                  <c:v>Первый канал</c:v>
                </c:pt>
              </c:strCache>
            </c:strRef>
          </c:cat>
          <c:val>
            <c:numRef>
              <c:f>Sheet2!$K$81:$K$108</c:f>
              <c:numCache>
                <c:formatCode>0.0</c:formatCode>
                <c:ptCount val="28"/>
                <c:pt idx="0">
                  <c:v>8.2191780821917622</c:v>
                </c:pt>
                <c:pt idx="1">
                  <c:v>15.068493150684933</c:v>
                </c:pt>
                <c:pt idx="2">
                  <c:v>2.7397260273972601</c:v>
                </c:pt>
                <c:pt idx="3">
                  <c:v>2.7397260273972601</c:v>
                </c:pt>
                <c:pt idx="4">
                  <c:v>2.7397260273972601</c:v>
                </c:pt>
                <c:pt idx="5">
                  <c:v>2.7397260273972601</c:v>
                </c:pt>
                <c:pt idx="6">
                  <c:v>2.7397260273972601</c:v>
                </c:pt>
                <c:pt idx="7">
                  <c:v>2.7397260273972601</c:v>
                </c:pt>
                <c:pt idx="8">
                  <c:v>2.7397260273972601</c:v>
                </c:pt>
                <c:pt idx="9">
                  <c:v>2.7397260273972601</c:v>
                </c:pt>
                <c:pt idx="10">
                  <c:v>2.7397260273972601</c:v>
                </c:pt>
                <c:pt idx="11">
                  <c:v>10.958904109589044</c:v>
                </c:pt>
                <c:pt idx="12">
                  <c:v>10.958904109589044</c:v>
                </c:pt>
                <c:pt idx="13">
                  <c:v>15.068493150684933</c:v>
                </c:pt>
                <c:pt idx="14">
                  <c:v>19.17808219178082</c:v>
                </c:pt>
                <c:pt idx="15">
                  <c:v>23.287671232876704</c:v>
                </c:pt>
                <c:pt idx="16">
                  <c:v>26.027397260273965</c:v>
                </c:pt>
                <c:pt idx="17">
                  <c:v>26.027397260273965</c:v>
                </c:pt>
                <c:pt idx="18">
                  <c:v>28.767123287671186</c:v>
                </c:pt>
                <c:pt idx="19">
                  <c:v>28.767123287671186</c:v>
                </c:pt>
                <c:pt idx="20">
                  <c:v>32.876712328767134</c:v>
                </c:pt>
                <c:pt idx="21">
                  <c:v>36.986301369862979</c:v>
                </c:pt>
                <c:pt idx="22">
                  <c:v>41.095890410958916</c:v>
                </c:pt>
                <c:pt idx="23">
                  <c:v>50.684931506849296</c:v>
                </c:pt>
                <c:pt idx="24">
                  <c:v>50.684931506849296</c:v>
                </c:pt>
                <c:pt idx="25">
                  <c:v>52.054794520547929</c:v>
                </c:pt>
                <c:pt idx="26">
                  <c:v>64.38356164383562</c:v>
                </c:pt>
                <c:pt idx="27">
                  <c:v>65.753424657534239</c:v>
                </c:pt>
              </c:numCache>
            </c:numRef>
          </c:val>
        </c:ser>
        <c:ser>
          <c:idx val="1"/>
          <c:order val="1"/>
          <c:tx>
            <c:strRef>
              <c:f>Sheet2!$L$80</c:f>
              <c:strCache>
                <c:ptCount val="1"/>
                <c:pt idx="0">
                  <c:v>Суточный охват</c:v>
                </c:pt>
              </c:strCache>
            </c:strRef>
          </c:tx>
          <c:dLbls>
            <c:showVal val="1"/>
          </c:dLbls>
          <c:cat>
            <c:strRef>
              <c:f>Sheet2!$G$81:$G$108</c:f>
              <c:strCache>
                <c:ptCount val="28"/>
                <c:pt idx="0">
                  <c:v>Не смотрел ТВ</c:v>
                </c:pt>
                <c:pt idx="1">
                  <c:v>Другое</c:v>
                </c:pt>
                <c:pt idx="2">
                  <c:v>Пятница</c:v>
                </c:pt>
                <c:pt idx="3">
                  <c:v>RU Song TV</c:v>
                </c:pt>
                <c:pt idx="4">
                  <c:v>ТВ Центр</c:v>
                </c:pt>
                <c:pt idx="5">
                  <c:v>MTV</c:v>
                </c:pt>
                <c:pt idx="6">
                  <c:v>Дисней</c:v>
                </c:pt>
                <c:pt idx="7">
                  <c:v>ZOO TV</c:v>
                </c:pt>
                <c:pt idx="8">
                  <c:v>Ru TV</c:v>
                </c:pt>
                <c:pt idx="9">
                  <c:v>ТВ-3</c:v>
                </c:pt>
                <c:pt idx="10">
                  <c:v>Карусель</c:v>
                </c:pt>
                <c:pt idx="11">
                  <c:v>Спорт-1</c:v>
                </c:pt>
                <c:pt idx="12">
                  <c:v>РенТВ</c:v>
                </c:pt>
                <c:pt idx="13">
                  <c:v>5 канал</c:v>
                </c:pt>
                <c:pt idx="14">
                  <c:v>Домашний</c:v>
                </c:pt>
                <c:pt idx="15">
                  <c:v>Дон ТР</c:v>
                </c:pt>
                <c:pt idx="16">
                  <c:v>Россия-К (Культура)</c:v>
                </c:pt>
                <c:pt idx="17">
                  <c:v>Охота и рыбалка</c:v>
                </c:pt>
                <c:pt idx="18">
                  <c:v>Южный регион - Дон</c:v>
                </c:pt>
                <c:pt idx="19">
                  <c:v>Россия-24</c:v>
                </c:pt>
                <c:pt idx="20">
                  <c:v>Звезда</c:v>
                </c:pt>
                <c:pt idx="21">
                  <c:v>Перец</c:v>
                </c:pt>
                <c:pt idx="22">
                  <c:v>Россия-2</c:v>
                </c:pt>
                <c:pt idx="23">
                  <c:v>СТС</c:v>
                </c:pt>
                <c:pt idx="24">
                  <c:v>ТНТ</c:v>
                </c:pt>
                <c:pt idx="25">
                  <c:v>НТВ</c:v>
                </c:pt>
                <c:pt idx="26">
                  <c:v>Россия-1</c:v>
                </c:pt>
                <c:pt idx="27">
                  <c:v>Первый канал</c:v>
                </c:pt>
              </c:strCache>
            </c:strRef>
          </c:cat>
          <c:val>
            <c:numRef>
              <c:f>Sheet2!$L$81:$L$108</c:f>
              <c:numCache>
                <c:formatCode>0.0</c:formatCode>
                <c:ptCount val="28"/>
                <c:pt idx="0">
                  <c:v>23.287671232876704</c:v>
                </c:pt>
                <c:pt idx="1">
                  <c:v>5.4794520547945238</c:v>
                </c:pt>
                <c:pt idx="2">
                  <c:v>0</c:v>
                </c:pt>
                <c:pt idx="3">
                  <c:v>0</c:v>
                </c:pt>
                <c:pt idx="4">
                  <c:v>1.3698630136986298</c:v>
                </c:pt>
                <c:pt idx="5">
                  <c:v>1.3698630136986298</c:v>
                </c:pt>
                <c:pt idx="6">
                  <c:v>1.3698630136986298</c:v>
                </c:pt>
                <c:pt idx="7">
                  <c:v>1.3698630136986298</c:v>
                </c:pt>
                <c:pt idx="8">
                  <c:v>2.7397260273972601</c:v>
                </c:pt>
                <c:pt idx="9">
                  <c:v>2.7397260273972601</c:v>
                </c:pt>
                <c:pt idx="10">
                  <c:v>2.7397260273972601</c:v>
                </c:pt>
                <c:pt idx="11">
                  <c:v>2.7397260273972601</c:v>
                </c:pt>
                <c:pt idx="12">
                  <c:v>8.2191780821917622</c:v>
                </c:pt>
                <c:pt idx="13">
                  <c:v>6.8493150684931496</c:v>
                </c:pt>
                <c:pt idx="14">
                  <c:v>5.4794520547945238</c:v>
                </c:pt>
                <c:pt idx="15">
                  <c:v>10.958904109589044</c:v>
                </c:pt>
                <c:pt idx="16">
                  <c:v>12.328767123287669</c:v>
                </c:pt>
                <c:pt idx="17">
                  <c:v>9.5890410958904102</c:v>
                </c:pt>
                <c:pt idx="18">
                  <c:v>8.2191780821917622</c:v>
                </c:pt>
                <c:pt idx="19">
                  <c:v>12.328767123287669</c:v>
                </c:pt>
                <c:pt idx="20">
                  <c:v>10.958904109589044</c:v>
                </c:pt>
                <c:pt idx="21">
                  <c:v>15.068493150684933</c:v>
                </c:pt>
                <c:pt idx="22">
                  <c:v>19.17808219178082</c:v>
                </c:pt>
                <c:pt idx="23">
                  <c:v>24.657534246575313</c:v>
                </c:pt>
                <c:pt idx="24">
                  <c:v>23.287671232876704</c:v>
                </c:pt>
                <c:pt idx="25">
                  <c:v>26.027397260273965</c:v>
                </c:pt>
                <c:pt idx="26">
                  <c:v>39.72602739726026</c:v>
                </c:pt>
                <c:pt idx="27">
                  <c:v>35.61643835616438</c:v>
                </c:pt>
              </c:numCache>
            </c:numRef>
          </c:val>
        </c:ser>
        <c:axId val="35005568"/>
        <c:axId val="35007104"/>
      </c:barChart>
      <c:catAx>
        <c:axId val="35005568"/>
        <c:scaling>
          <c:orientation val="minMax"/>
        </c:scaling>
        <c:axPos val="l"/>
        <c:numFmt formatCode="General" sourceLinked="1"/>
        <c:tickLblPos val="nextTo"/>
        <c:crossAx val="35007104"/>
        <c:crosses val="autoZero"/>
        <c:auto val="1"/>
        <c:lblAlgn val="ctr"/>
        <c:lblOffset val="100"/>
        <c:tickLblSkip val="1"/>
      </c:catAx>
      <c:valAx>
        <c:axId val="35007104"/>
        <c:scaling>
          <c:orientation val="minMax"/>
        </c:scaling>
        <c:axPos val="b"/>
        <c:majorGridlines/>
        <c:numFmt formatCode="0" sourceLinked="0"/>
        <c:tickLblPos val="nextTo"/>
        <c:crossAx val="35005568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B93D4C-6C45-41A2-A5EF-179311EECAF1}" type="datetimeFigureOut">
              <a:rPr lang="en-US"/>
              <a:pPr>
                <a:defRPr/>
              </a:pPr>
              <a:t>7/30/2013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A0EEEC-354F-4E8A-9966-ED4D7F1C0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31E22B-161C-4271-89B7-72572D902585}" type="datetimeFigureOut">
              <a:rPr lang="en-US"/>
              <a:pPr>
                <a:defRPr/>
              </a:pPr>
              <a:t>7/30/2013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62E2F7-71AF-438B-B993-CE5F01A02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CCBA-7959-405E-9343-B67C18DC56E8}" type="datetime4">
              <a:rPr lang="ru-RU"/>
              <a:pPr>
                <a:defRPr/>
              </a:pPr>
              <a:t>30 июля 2013 г.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3FBB3A-AA1F-4B50-BE53-1B042079CF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F8596-6725-4F0A-82A9-C2B0B521BDAD}" type="datetime4">
              <a:rPr lang="ru-RU"/>
              <a:pPr>
                <a:defRPr/>
              </a:pPr>
              <a:t>30 июля 2013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B8751-8025-4C64-99D4-BC23CD5C9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0EA61-5EE5-4467-9834-705EAAD2A3EC}" type="datetime4">
              <a:rPr lang="ru-RU"/>
              <a:pPr>
                <a:defRPr/>
              </a:pPr>
              <a:t>30 июля 2013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B238-E453-4C33-BFD1-790E92C6C1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1ABE-B93D-4A3C-BF57-CFA5598E7BE5}" type="datetime4">
              <a:rPr lang="ru-RU"/>
              <a:pPr>
                <a:defRPr/>
              </a:pPr>
              <a:t>30 июля 2013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F4DD4-B327-4D2A-A669-716FE61F4F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74EC-7092-4610-A8B3-5BA5D73959D7}" type="datetime4">
              <a:rPr lang="ru-RU"/>
              <a:pPr>
                <a:defRPr/>
              </a:pPr>
              <a:t>30 июля 2013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D0B23-0617-4B2D-B9C7-91CF7B66D7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7E9A4-2A08-46A9-8775-42233404C080}" type="datetime4">
              <a:rPr lang="ru-RU"/>
              <a:pPr>
                <a:defRPr/>
              </a:pPr>
              <a:t>30 июля 2013 г.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A308-2996-416C-BEF8-FE30169809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84E3-3BF3-4FA8-AD69-BDBAF7E49781}" type="datetime4">
              <a:rPr lang="ru-RU"/>
              <a:pPr>
                <a:defRPr/>
              </a:pPr>
              <a:t>30 июля 2013 г.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E499-825D-4388-9C10-4946461AA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870C2-B496-42F3-A517-EF92B5E1BE83}" type="datetime4">
              <a:rPr lang="ru-RU"/>
              <a:pPr>
                <a:defRPr/>
              </a:pPr>
              <a:t>30 июля 2013 г.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3346-C8E4-40A5-AFE3-A0D2D0039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EC7F-3828-48C6-902F-1B62CEB9CA81}" type="datetime4">
              <a:rPr lang="ru-RU"/>
              <a:pPr>
                <a:defRPr/>
              </a:pPr>
              <a:t>30 июля 2013 г.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AFCCF-7076-49F3-AB5E-A9E8DE234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670EA-BE24-4B9D-AF4D-E0267D84A9DD}" type="datetime4">
              <a:rPr lang="ru-RU"/>
              <a:pPr>
                <a:defRPr/>
              </a:pPr>
              <a:t>30 июля 2013 г.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27D9-60B6-4D7F-B47C-B27846918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023C-1D8E-4832-97A3-6219DBB061EE}" type="datetime4">
              <a:rPr lang="ru-RU"/>
              <a:pPr>
                <a:defRPr/>
              </a:pPr>
              <a:t>30 июля 2013 г.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5792DC-50C1-46A5-85C2-1B708B8A4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0936A36-218C-4718-B357-34E68E626DA8}" type="datetime4">
              <a:rPr lang="ru-RU"/>
              <a:pPr>
                <a:defRPr/>
              </a:pPr>
              <a:t>30 июля 2013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68961C3-EAE2-4BD9-83D4-F4412967E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3" r:id="rId2"/>
    <p:sldLayoutId id="2147483922" r:id="rId3"/>
    <p:sldLayoutId id="2147483921" r:id="rId4"/>
    <p:sldLayoutId id="2147483920" r:id="rId5"/>
    <p:sldLayoutId id="2147483919" r:id="rId6"/>
    <p:sldLayoutId id="2147483918" r:id="rId7"/>
    <p:sldLayoutId id="2147483917" r:id="rId8"/>
    <p:sldLayoutId id="2147483925" r:id="rId9"/>
    <p:sldLayoutId id="2147483916" r:id="rId10"/>
    <p:sldLayoutId id="214748391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93100" cy="457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Экспедиция в</a:t>
            </a:r>
            <a:br>
              <a:rPr lang="ru-RU" sz="4000" dirty="0" smtClean="0"/>
            </a:br>
            <a:r>
              <a:rPr lang="ru-RU" sz="4000" dirty="0" smtClean="0"/>
              <a:t>с. Коксовое </a:t>
            </a:r>
            <a:r>
              <a:rPr lang="ru-RU" sz="4000" dirty="0" err="1" smtClean="0"/>
              <a:t>белокалитвинского</a:t>
            </a:r>
            <a:r>
              <a:rPr lang="ru-RU" sz="4000" dirty="0" smtClean="0"/>
              <a:t> р-на ростовской области – июнь-июль 2013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63" y="4800600"/>
            <a:ext cx="6858000" cy="914400"/>
          </a:xfrm>
        </p:spPr>
        <p:txBody>
          <a:bodyPr rtlCol="0">
            <a:norm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dirty="0" smtClean="0"/>
              <a:t>Основные количественные результаты исследования</a:t>
            </a:r>
            <a:endParaRPr lang="en-US" dirty="0"/>
          </a:p>
        </p:txBody>
      </p:sp>
      <p:pic>
        <p:nvPicPr>
          <p:cNvPr id="15363" name="Picture 3" descr="4ЛОГ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2325" y="5165725"/>
            <a:ext cx="14652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7588" y="4800600"/>
            <a:ext cx="13827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Материальный статус домашних хозяйств исследования</a:t>
            </a:r>
            <a:endParaRPr lang="en-US" sz="2800" dirty="0"/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C1BCA6-E4ED-47AD-AB02-1AB9C8A009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76200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592138" y="6450013"/>
            <a:ext cx="742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</a:t>
            </a:r>
            <a:r>
              <a:rPr lang="ru-RU"/>
              <a:t>58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Охват аудитории различными типами СМИ</a:t>
            </a:r>
            <a:endParaRPr lang="en-US" dirty="0"/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1595FA-DAB2-4E0F-8A42-75D4B3A831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76200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592138" y="6450013"/>
            <a:ext cx="742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</a:t>
            </a:r>
            <a:r>
              <a:rPr lang="ru-RU"/>
              <a:t>73</a:t>
            </a:r>
            <a:endParaRPr lang="en-US"/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396875" y="1568450"/>
            <a:ext cx="388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Тематические интересы</a:t>
            </a:r>
            <a:endParaRPr lang="en-US" dirty="0"/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A42A41-75CA-40AA-93B6-CAFA531AD7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76200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1774825" y="6108700"/>
            <a:ext cx="1477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Совсем не интересно</a:t>
            </a:r>
            <a:endParaRPr lang="en-US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7007225" y="6080125"/>
            <a:ext cx="1477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Очень интересно</a:t>
            </a:r>
            <a:endParaRPr lang="en-US"/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592138" y="6450013"/>
            <a:ext cx="742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</a:t>
            </a:r>
            <a:r>
              <a:rPr lang="ru-RU"/>
              <a:t>73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Тематические интересы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2088" y="1516063"/>
          <a:ext cx="4260850" cy="509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85"/>
                <a:gridCol w="2082001"/>
                <a:gridCol w="748047"/>
                <a:gridCol w="1008992"/>
              </a:tblGrid>
              <a:tr h="1998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Тема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/>
                        <a:t>Средн</a:t>
                      </a:r>
                      <a:r>
                        <a:rPr lang="ru-RU" sz="1100" dirty="0" smtClean="0"/>
                        <a:t>. оценка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/>
                        <a:t>Станд</a:t>
                      </a:r>
                      <a:r>
                        <a:rPr lang="ru-RU" sz="1100" dirty="0" smtClean="0"/>
                        <a:t>. отклонение</a:t>
                      </a:r>
                      <a:endParaRPr lang="en-US" sz="1100" dirty="0"/>
                    </a:p>
                  </a:txBody>
                  <a:tcPr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Юмор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4,21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1,05</a:t>
                      </a:r>
                    </a:p>
                  </a:txBody>
                  <a:tcPr marL="12700" marR="12700" marT="12700" marB="0" anchor="b"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effectLst/>
                          <a:latin typeface="Arial"/>
                        </a:rPr>
                        <a:t>Кино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4,12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1,27</a:t>
                      </a:r>
                    </a:p>
                  </a:txBody>
                  <a:tcPr marL="12700" marR="12700" marT="12700" marB="0" anchor="b"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Путешествия, страны, народы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4,04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1,34</a:t>
                      </a:r>
                    </a:p>
                  </a:txBody>
                  <a:tcPr marL="12700" marR="12700" marT="12700" marB="0" anchor="b"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Музыка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3,92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1,36</a:t>
                      </a:r>
                    </a:p>
                  </a:txBody>
                  <a:tcPr marL="12700" marR="12700" marT="12700" marB="0" anchor="b"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События в стране и мире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3,90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1,21</a:t>
                      </a:r>
                    </a:p>
                  </a:txBody>
                  <a:tcPr marL="12700" marR="12700" marT="12700" marB="0" anchor="b"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Природа, животные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3,82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1,47</a:t>
                      </a:r>
                    </a:p>
                  </a:txBody>
                  <a:tcPr marL="12700" marR="12700" marT="12700" marB="0" anchor="b"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Обустройство быта, ведение домашнего хозяйства, ремонт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3,69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1,35</a:t>
                      </a:r>
                    </a:p>
                  </a:txBody>
                  <a:tcPr marL="12700" marR="12700" marT="12700" marB="0" anchor="b"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b="0" i="0" u="none" strike="noStrike">
                          <a:effectLst/>
                          <a:latin typeface="Arial"/>
                        </a:rPr>
                        <a:t>История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3,60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1,49</a:t>
                      </a:r>
                    </a:p>
                  </a:txBody>
                  <a:tcPr marL="12700" marR="12700" marT="12700" marB="0" anchor="b"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Катастрофы, стихийные бедствия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3,48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1,46</a:t>
                      </a:r>
                    </a:p>
                  </a:txBody>
                  <a:tcPr marL="12700" marR="12700" marT="12700" marB="0" anchor="b"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Здоровье, здоровый образ жизни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3,46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1,64</a:t>
                      </a:r>
                    </a:p>
                  </a:txBody>
                  <a:tcPr marL="12700" marR="12700" marT="12700" marB="0" anchor="b"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Мистика, тайное, загадочное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3,31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1,62</a:t>
                      </a:r>
                    </a:p>
                  </a:txBody>
                  <a:tcPr marL="12700" marR="12700" marT="12700" marB="0" anchor="b"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Дети, воспитание, семья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3,23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1,60</a:t>
                      </a:r>
                    </a:p>
                  </a:txBody>
                  <a:tcPr marL="12700" marR="12700" marT="12700" marB="0" anchor="b"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Криминальные истории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3,19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1,60</a:t>
                      </a:r>
                    </a:p>
                  </a:txBody>
                  <a:tcPr marL="12700" marR="12700" marT="12700" marB="0" anchor="b"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Спортивные состязания и спортсмены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3,19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1,69</a:t>
                      </a:r>
                    </a:p>
                  </a:txBody>
                  <a:tcPr marL="12700" marR="12700" marT="12700" marB="0" anchor="b"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Активные виды отдыха (охота, рыбалка, туризм)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3,17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1,69</a:t>
                      </a:r>
                    </a:p>
                  </a:txBody>
                  <a:tcPr marL="12700" marR="12700" marT="12700" marB="0" anchor="b"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Домашние животные и растения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3,14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1,60</a:t>
                      </a:r>
                    </a:p>
                  </a:txBody>
                  <a:tcPr marL="12700" marR="12700" marT="12700" marB="0" anchor="b"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Экстрим, экстремальные виды спорта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3,08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1,74</a:t>
                      </a:r>
                    </a:p>
                  </a:txBody>
                  <a:tcPr marL="12700" marR="12700" marT="12700" marB="0" anchor="b"/>
                </a:tc>
              </a:tr>
              <a:tr h="1998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effectLst/>
                          <a:latin typeface="Arial"/>
                        </a:rPr>
                        <a:t>Вещи</a:t>
                      </a:r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800" b="0" i="0" u="none" strike="noStrike" dirty="0" err="1">
                          <a:effectLst/>
                          <a:latin typeface="Arial"/>
                        </a:rPr>
                        <a:t>своими</a:t>
                      </a:r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800" b="0" i="0" u="none" strike="noStrike" dirty="0" err="1">
                          <a:effectLst/>
                          <a:latin typeface="Arial"/>
                        </a:rPr>
                        <a:t>руками</a:t>
                      </a:r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(</a:t>
                      </a:r>
                      <a:r>
                        <a:rPr lang="en-US" sz="800" b="0" i="0" u="none" strike="noStrike" dirty="0" err="1">
                          <a:effectLst/>
                          <a:latin typeface="Arial"/>
                        </a:rPr>
                        <a:t>моделирование</a:t>
                      </a:r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800" b="0" i="0" u="none" strike="noStrike" dirty="0" err="1">
                          <a:effectLst/>
                          <a:latin typeface="Arial"/>
                        </a:rPr>
                        <a:t>вязание</a:t>
                      </a:r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800" b="0" i="0" u="none" strike="noStrike" dirty="0" err="1">
                          <a:effectLst/>
                          <a:latin typeface="Arial"/>
                        </a:rPr>
                        <a:t>и</a:t>
                      </a:r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800" b="0" i="0" u="none" strike="noStrike" dirty="0" err="1">
                          <a:effectLst/>
                          <a:latin typeface="Arial"/>
                        </a:rPr>
                        <a:t>т.д</a:t>
                      </a:r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.)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3,01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1,65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277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CDB10-CE9C-4B5E-92E7-53CEE2E6B7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592638" y="1524000"/>
          <a:ext cx="398303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72"/>
                <a:gridCol w="1897336"/>
                <a:gridCol w="713254"/>
                <a:gridCol w="991596"/>
              </a:tblGrid>
              <a:tr h="40541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Тема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/>
                        <a:t>Средн</a:t>
                      </a:r>
                      <a:r>
                        <a:rPr lang="ru-RU" sz="1100" dirty="0" smtClean="0"/>
                        <a:t>. оценка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/>
                        <a:t>Станд</a:t>
                      </a:r>
                      <a:r>
                        <a:rPr lang="ru-RU" sz="1100" dirty="0" smtClean="0"/>
                        <a:t>. отклонение</a:t>
                      </a:r>
                      <a:endParaRPr lang="en-US" sz="1100" dirty="0"/>
                    </a:p>
                  </a:txBody>
                  <a:tcPr/>
                </a:tc>
              </a:tr>
              <a:tr h="24614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Сад, огород, дача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2,94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1,61</a:t>
                      </a:r>
                    </a:p>
                  </a:txBody>
                  <a:tcPr marL="12700" marR="12700" marT="12700" marB="0" anchor="b"/>
                </a:tc>
              </a:tr>
              <a:tr h="2726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Известные личности, звезды кино, эстрады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2,93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1,50</a:t>
                      </a:r>
                    </a:p>
                  </a:txBody>
                  <a:tcPr marL="12700" marR="12700" marT="12700" marB="0" anchor="b"/>
                </a:tc>
              </a:tr>
              <a:tr h="24614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Наука и техника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2,90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1,50</a:t>
                      </a:r>
                    </a:p>
                  </a:txBody>
                  <a:tcPr marL="12700" marR="12700" marT="12700" marB="0" anchor="b"/>
                </a:tc>
              </a:tr>
              <a:tr h="24614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Культура и искусство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2,85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1,57</a:t>
                      </a:r>
                    </a:p>
                  </a:txBody>
                  <a:tcPr marL="12700" marR="12700" marT="12700" marB="0" anchor="b"/>
                </a:tc>
              </a:tr>
              <a:tr h="40300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b="0" i="0" u="none" strike="noStrike">
                          <a:effectLst/>
                          <a:latin typeface="Arial"/>
                        </a:rPr>
                        <a:t>Психология, отношения между людьми, отношения между полами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2,82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1,54</a:t>
                      </a:r>
                    </a:p>
                  </a:txBody>
                  <a:tcPr marL="12700" marR="12700" marT="12700" marB="0" anchor="b"/>
                </a:tc>
              </a:tr>
              <a:tr h="24614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Красота, мода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2,75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1,68</a:t>
                      </a:r>
                    </a:p>
                  </a:txBody>
                  <a:tcPr marL="12700" marR="12700" marT="12700" marB="0" anchor="b"/>
                </a:tc>
              </a:tr>
              <a:tr h="24614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Политика и экономика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2,74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1,51</a:t>
                      </a:r>
                    </a:p>
                  </a:txBody>
                  <a:tcPr marL="12700" marR="12700" marT="12700" marB="0" anchor="b"/>
                </a:tc>
              </a:tr>
              <a:tr h="24614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Автомобили, мотоциклы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2,74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1,70</a:t>
                      </a:r>
                    </a:p>
                  </a:txBody>
                  <a:tcPr marL="12700" marR="12700" marT="12700" marB="0" anchor="b"/>
                </a:tc>
              </a:tr>
              <a:tr h="24614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Фантастика, фэнтези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2,62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1,70</a:t>
                      </a:r>
                    </a:p>
                  </a:txBody>
                  <a:tcPr marL="12700" marR="12700" marT="12700" marB="0" anchor="b"/>
                </a:tc>
              </a:tr>
              <a:tr h="2726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Скандалы, журналистские расследования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2,58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1,51</a:t>
                      </a:r>
                    </a:p>
                  </a:txBody>
                  <a:tcPr marL="12700" marR="12700" marT="12700" marB="0" anchor="b"/>
                </a:tc>
              </a:tr>
              <a:tr h="24614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Оружие, военная техника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2,57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1,71</a:t>
                      </a:r>
                    </a:p>
                  </a:txBody>
                  <a:tcPr marL="12700" marR="12700" marT="12700" marB="0" anchor="b"/>
                </a:tc>
              </a:tr>
              <a:tr h="24614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Образование и карьера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2,28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1,47</a:t>
                      </a:r>
                    </a:p>
                  </a:txBody>
                  <a:tcPr marL="12700" marR="12700" marT="12700" marB="0" anchor="b"/>
                </a:tc>
              </a:tr>
              <a:tr h="2726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Компьютеры, электроника, Интернет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2,26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1,60</a:t>
                      </a:r>
                    </a:p>
                  </a:txBody>
                  <a:tcPr marL="12700" marR="12700" marT="12700" marB="0" anchor="b"/>
                </a:tc>
              </a:tr>
              <a:tr h="24614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800" b="0" i="0" u="none" strike="noStrike">
                          <a:effectLst/>
                          <a:latin typeface="Arial"/>
                        </a:rPr>
                        <a:t>Фотография, видеосъемка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2,14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1,44</a:t>
                      </a:r>
                    </a:p>
                  </a:txBody>
                  <a:tcPr marL="12700" marR="12700" marT="12700" marB="0" anchor="b"/>
                </a:tc>
              </a:tr>
              <a:tr h="24614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Компьютерные игры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1,86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1,40</a:t>
                      </a:r>
                    </a:p>
                  </a:txBody>
                  <a:tcPr marL="12700" marR="12700" marT="12700" marB="0" anchor="b"/>
                </a:tc>
              </a:tr>
              <a:tr h="27269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Финансы, ценные бумаги, недвижимость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1,20</a:t>
                      </a:r>
                    </a:p>
                  </a:txBody>
                  <a:tcPr marL="12700" marR="12700" marT="12700" marB="0" anchor="b"/>
                </a:tc>
              </a:tr>
              <a:tr h="24614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Эротика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1,79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1,58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27850" name="TextBox 6"/>
          <p:cNvSpPr txBox="1">
            <a:spLocks noChangeArrowheads="1"/>
          </p:cNvSpPr>
          <p:nvPr/>
        </p:nvSpPr>
        <p:spPr bwMode="auto">
          <a:xfrm>
            <a:off x="4605338" y="6488113"/>
            <a:ext cx="742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</a:t>
            </a:r>
            <a:r>
              <a:rPr lang="ru-RU"/>
              <a:t>73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Недельный и суточный охват телеканалов</a:t>
            </a:r>
            <a:endParaRPr lang="en-US" dirty="0"/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8343E1-974C-453F-9B01-AC1F4C42DB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592138" y="6450013"/>
            <a:ext cx="742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</a:t>
            </a:r>
            <a:r>
              <a:rPr lang="ru-RU"/>
              <a:t>73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76200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6677025" y="5718175"/>
            <a:ext cx="388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t Placeholder 6" descr="IMG_5361.JPG"/>
          <p:cNvPicPr>
            <a:picLocks noGrp="1" noChangeAspect="1"/>
          </p:cNvPicPr>
          <p:nvPr>
            <p:ph idx="1"/>
          </p:nvPr>
        </p:nvPicPr>
        <p:blipFill>
          <a:blip r:embed="rId2"/>
          <a:srcRect t="6953" b="6953"/>
          <a:stretch>
            <a:fillRect/>
          </a:stretch>
        </p:blipFill>
        <p:spPr/>
      </p:pic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1F9ECB-EB68-467B-9294-265C398DE3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57200" y="6450013"/>
            <a:ext cx="2035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sdavydov@hse.ru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Об исследовании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dirty="0" smtClean="0"/>
              <a:t>Организаторы: факультет </a:t>
            </a:r>
            <a:r>
              <a:rPr lang="ru-RU" dirty="0" err="1" smtClean="0"/>
              <a:t>медиакоммуникаций</a:t>
            </a:r>
            <a:r>
              <a:rPr lang="ru-RU" dirty="0" smtClean="0"/>
              <a:t> Национальный исследовательский университет Высшая школа экономики (Москва), факультет «Массовые коммуникации и мультимедийные технологии» Донского государственного технического университета (Ростов-на-Дону).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dirty="0" smtClean="0"/>
              <a:t>Место проведения полевого исследования: с. Коксовое </a:t>
            </a:r>
            <a:r>
              <a:rPr lang="ru-RU" dirty="0" err="1" smtClean="0"/>
              <a:t>Белокалитвинского</a:t>
            </a:r>
            <a:r>
              <a:rPr lang="ru-RU" dirty="0" smtClean="0"/>
              <a:t> р-на Ростовской обл.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dirty="0" smtClean="0"/>
              <a:t>Период сбора информации: 25-30/06/2013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dirty="0" smtClean="0"/>
              <a:t>Целевая аудитория исследования: пользователи новых медиа (многоканальное телевидение, Интернет, мобильная телефония) в возрасте 15+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dirty="0" smtClean="0"/>
              <a:t>Основные методы исследования: глубинные интервью, анкетирование, наблюдение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dirty="0" smtClean="0"/>
              <a:t>Руководители проекта: С.Г. Давыдов, И.В. </a:t>
            </a:r>
            <a:r>
              <a:rPr lang="ru-RU" dirty="0" err="1" smtClean="0"/>
              <a:t>Кирия</a:t>
            </a:r>
            <a:r>
              <a:rPr lang="ru-RU" dirty="0" smtClean="0"/>
              <a:t> (НИУ ВШЭ), В.А. </a:t>
            </a:r>
            <a:r>
              <a:rPr lang="ru-RU" dirty="0" err="1" smtClean="0"/>
              <a:t>Колодкин</a:t>
            </a:r>
            <a:r>
              <a:rPr lang="ru-RU" dirty="0" smtClean="0"/>
              <a:t> (ДГТУ)</a:t>
            </a: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92BC1B-D990-4176-A9B0-4D704BF0BB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Выборка исследования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Количество исследованных домохозяйств: 58</a:t>
            </a:r>
          </a:p>
          <a:p>
            <a:r>
              <a:rPr lang="ru-RU" smtClean="0"/>
              <a:t>Количество членов исследуемых домохозяйств: 196</a:t>
            </a:r>
          </a:p>
          <a:p>
            <a:r>
              <a:rPr lang="ru-RU" smtClean="0"/>
              <a:t>Количество глубинных интервью, посвященных многоканальному телевидению и ценностям респондентов: 33</a:t>
            </a:r>
          </a:p>
          <a:p>
            <a:r>
              <a:rPr lang="ru-RU" smtClean="0"/>
              <a:t>Количество глубинных интервью, посвященных Интернету: 31</a:t>
            </a:r>
          </a:p>
          <a:p>
            <a:r>
              <a:rPr lang="ru-RU" smtClean="0"/>
              <a:t>Количество анкет «Состав домашнего хозяйства»: 58</a:t>
            </a:r>
          </a:p>
          <a:p>
            <a:r>
              <a:rPr lang="ru-RU" smtClean="0"/>
              <a:t>Количество анкет «Техническая обеспеченность и социокультурный статус домохозяйства»: 58</a:t>
            </a:r>
          </a:p>
          <a:p>
            <a:r>
              <a:rPr lang="ru-RU" smtClean="0"/>
              <a:t>Количество анкет «Темы СМИ и медиапотребление»: 73</a:t>
            </a: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4BC4A3-5C88-4864-846A-AA1A16A004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Половозрастная структура домохозяйств исследования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14588"/>
          <a:ext cx="3578225" cy="148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924"/>
                <a:gridCol w="1202891"/>
                <a:gridCol w="1182957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+mn-lt"/>
                        </a:rPr>
                        <a:t>Абс</a:t>
                      </a:r>
                      <a:r>
                        <a:rPr lang="ru-RU" dirty="0" smtClean="0">
                          <a:latin typeface="+mn-lt"/>
                        </a:rPr>
                        <a:t>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%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Мужской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43,9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Женский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53,1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n-lt"/>
                        </a:rPr>
                        <a:t>n.a</a:t>
                      </a:r>
                      <a:r>
                        <a:rPr lang="en-US" dirty="0" smtClean="0">
                          <a:latin typeface="+mn-lt"/>
                        </a:rPr>
                        <a:t>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27563" y="2414588"/>
          <a:ext cx="4105275" cy="333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640"/>
                <a:gridCol w="1368640"/>
                <a:gridCol w="13686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Абс</a:t>
                      </a:r>
                      <a:r>
                        <a:rPr lang="ru-RU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</a:t>
                      </a:r>
                      <a:r>
                        <a:rPr lang="ru-RU" baseline="0" dirty="0" smtClean="0"/>
                        <a:t>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18,9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14-19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7,1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20-29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11,2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30-39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18,9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40-49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10,2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50-59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15,3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60+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14,8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n.a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4968875"/>
          <a:ext cx="3578225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768"/>
                <a:gridCol w="1026390"/>
                <a:gridCol w="904614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+mn-lt"/>
                        </a:rPr>
                        <a:t>Абс</a:t>
                      </a:r>
                      <a:r>
                        <a:rPr lang="ru-RU" dirty="0" smtClean="0">
                          <a:latin typeface="+mn-lt"/>
                        </a:rPr>
                        <a:t>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%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Постоянно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86,2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Не постоянно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13,8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851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8F57EA-BABB-4610-895E-118A8E6528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18517" name="TextBox 7"/>
          <p:cNvSpPr txBox="1">
            <a:spLocks noChangeArrowheads="1"/>
          </p:cNvSpPr>
          <p:nvPr/>
        </p:nvSpPr>
        <p:spPr bwMode="auto">
          <a:xfrm>
            <a:off x="1582738" y="1622425"/>
            <a:ext cx="93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Пол</a:t>
            </a:r>
            <a:endParaRPr lang="en-US" sz="2400" b="1"/>
          </a:p>
        </p:txBody>
      </p:sp>
      <p:sp>
        <p:nvSpPr>
          <p:cNvPr id="18518" name="TextBox 8"/>
          <p:cNvSpPr txBox="1">
            <a:spLocks noChangeArrowheads="1"/>
          </p:cNvSpPr>
          <p:nvPr/>
        </p:nvSpPr>
        <p:spPr bwMode="auto">
          <a:xfrm>
            <a:off x="5915025" y="1622425"/>
            <a:ext cx="1565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Возраст</a:t>
            </a:r>
            <a:endParaRPr lang="en-US" sz="2400" b="1"/>
          </a:p>
        </p:txBody>
      </p:sp>
      <p:sp>
        <p:nvSpPr>
          <p:cNvPr id="18519" name="TextBox 9"/>
          <p:cNvSpPr txBox="1">
            <a:spLocks noChangeArrowheads="1"/>
          </p:cNvSpPr>
          <p:nvPr/>
        </p:nvSpPr>
        <p:spPr bwMode="auto">
          <a:xfrm>
            <a:off x="957263" y="4227513"/>
            <a:ext cx="2487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Проживание</a:t>
            </a:r>
            <a:endParaRPr lang="en-US" sz="2400" b="1"/>
          </a:p>
        </p:txBody>
      </p:sp>
      <p:sp>
        <p:nvSpPr>
          <p:cNvPr id="18520" name="TextBox 10"/>
          <p:cNvSpPr txBox="1">
            <a:spLocks noChangeArrowheads="1"/>
          </p:cNvSpPr>
          <p:nvPr/>
        </p:nvSpPr>
        <p:spPr bwMode="auto">
          <a:xfrm>
            <a:off x="4627563" y="6081713"/>
            <a:ext cx="4075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Средний возраст – 36 лет</a:t>
            </a:r>
            <a:endParaRPr lang="en-US"/>
          </a:p>
        </p:txBody>
      </p:sp>
      <p:sp>
        <p:nvSpPr>
          <p:cNvPr id="18521" name="TextBox 11"/>
          <p:cNvSpPr txBox="1">
            <a:spLocks noChangeArrowheads="1"/>
          </p:cNvSpPr>
          <p:nvPr/>
        </p:nvSpPr>
        <p:spPr bwMode="auto">
          <a:xfrm>
            <a:off x="592138" y="6450013"/>
            <a:ext cx="869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Образование</a:t>
            </a:r>
            <a:r>
              <a:rPr lang="ru-RU" dirty="0"/>
              <a:t> </a:t>
            </a:r>
            <a:r>
              <a:rPr lang="ru-RU" dirty="0" smtClean="0"/>
              <a:t>и занятость</a:t>
            </a:r>
            <a:endParaRPr lang="en-US" dirty="0"/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99A5FA-02E1-41DC-B064-0790E76E05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2288" y="2192338"/>
          <a:ext cx="7305675" cy="1903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6867"/>
                <a:gridCol w="1453983"/>
                <a:gridCol w="1486013"/>
              </a:tblGrid>
              <a:tr h="323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Абс</a:t>
                      </a:r>
                      <a:r>
                        <a:rPr lang="ru-RU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075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/>
                        </a:rPr>
                        <a:t>Неполное среднее и ниже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28,1</a:t>
                      </a:r>
                    </a:p>
                  </a:txBody>
                  <a:tcPr marL="12700" marR="12700" marT="12700" marB="0" anchor="b"/>
                </a:tc>
              </a:tr>
              <a:tr h="3075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Arial"/>
                        </a:rPr>
                        <a:t>Среднее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19,9</a:t>
                      </a:r>
                    </a:p>
                  </a:txBody>
                  <a:tcPr marL="12700" marR="12700" marT="12700" marB="0" anchor="b"/>
                </a:tc>
              </a:tr>
              <a:tr h="3075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Arial"/>
                        </a:rPr>
                        <a:t>Среднее специальное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30,1</a:t>
                      </a:r>
                    </a:p>
                  </a:txBody>
                  <a:tcPr marL="12700" marR="12700" marT="12700" marB="0" anchor="b"/>
                </a:tc>
              </a:tr>
              <a:tr h="3075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Arial"/>
                        </a:rPr>
                        <a:t>Неполное высшее/высшее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18,9</a:t>
                      </a:r>
                    </a:p>
                  </a:txBody>
                  <a:tcPr marL="12700" marR="12700" marT="12700" marB="0" anchor="b"/>
                </a:tc>
              </a:tr>
              <a:tr h="307589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b="0" i="0" u="none" strike="noStrike" dirty="0" err="1">
                          <a:effectLst/>
                          <a:latin typeface="Arial"/>
                        </a:rPr>
                        <a:t>n.a</a:t>
                      </a:r>
                      <a:r>
                        <a:rPr lang="da-DK" sz="1800" b="0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9489" name="TextBox 5"/>
          <p:cNvSpPr txBox="1">
            <a:spLocks noChangeArrowheads="1"/>
          </p:cNvSpPr>
          <p:nvPr/>
        </p:nvSpPr>
        <p:spPr bwMode="auto">
          <a:xfrm>
            <a:off x="2574925" y="1528763"/>
            <a:ext cx="3375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Образование</a:t>
            </a:r>
            <a:endParaRPr lang="en-US" sz="2400" b="1"/>
          </a:p>
        </p:txBody>
      </p:sp>
      <p:sp>
        <p:nvSpPr>
          <p:cNvPr id="19490" name="TextBox 6"/>
          <p:cNvSpPr txBox="1">
            <a:spLocks noChangeArrowheads="1"/>
          </p:cNvSpPr>
          <p:nvPr/>
        </p:nvSpPr>
        <p:spPr bwMode="auto">
          <a:xfrm>
            <a:off x="2727325" y="4154488"/>
            <a:ext cx="3375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Занятость</a:t>
            </a:r>
            <a:endParaRPr lang="en-US" sz="2400" b="1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22288" y="4678363"/>
          <a:ext cx="7305675" cy="159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6867"/>
                <a:gridCol w="1453983"/>
                <a:gridCol w="1486013"/>
              </a:tblGrid>
              <a:tr h="323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Абс</a:t>
                      </a:r>
                      <a:r>
                        <a:rPr lang="ru-RU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075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"/>
                        </a:rPr>
                        <a:t>Полная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34,2</a:t>
                      </a:r>
                    </a:p>
                  </a:txBody>
                  <a:tcPr marL="12700" marR="12700" marT="12700" marB="0" anchor="b"/>
                </a:tc>
              </a:tr>
              <a:tr h="3075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"/>
                        </a:rPr>
                        <a:t>Частичная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5,6</a:t>
                      </a:r>
                    </a:p>
                  </a:txBody>
                  <a:tcPr marL="12700" marR="12700" marT="12700" marB="0" anchor="b"/>
                </a:tc>
              </a:tr>
              <a:tr h="3075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Arial"/>
                        </a:rPr>
                        <a:t>Не работает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57,1</a:t>
                      </a:r>
                    </a:p>
                  </a:txBody>
                  <a:tcPr marL="12700" marR="12700" marT="12700" marB="0" anchor="b"/>
                </a:tc>
              </a:tr>
              <a:tr h="307589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b="0" i="0" u="none" strike="noStrike" dirty="0" err="1">
                          <a:effectLst/>
                          <a:latin typeface="Arial"/>
                        </a:rPr>
                        <a:t>n.a</a:t>
                      </a:r>
                      <a:r>
                        <a:rPr lang="da-DK" sz="1800" b="0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9517" name="TextBox 8"/>
          <p:cNvSpPr txBox="1">
            <a:spLocks noChangeArrowheads="1"/>
          </p:cNvSpPr>
          <p:nvPr/>
        </p:nvSpPr>
        <p:spPr bwMode="auto">
          <a:xfrm>
            <a:off x="592138" y="6450013"/>
            <a:ext cx="869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N=196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Численность домохозяйств и </a:t>
            </a:r>
            <a:r>
              <a:rPr lang="ru-RU" sz="2400" dirty="0" err="1" smtClean="0"/>
              <a:t>семЕйное</a:t>
            </a:r>
            <a:r>
              <a:rPr lang="ru-RU" sz="2400" dirty="0" smtClean="0"/>
              <a:t> положение их членов</a:t>
            </a:r>
            <a:endParaRPr lang="en-US" sz="2400" dirty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FE009F-F4DE-4963-92F1-2F041714B4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92138" y="6450013"/>
            <a:ext cx="1255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</a:t>
            </a:r>
            <a:r>
              <a:rPr lang="ru-RU"/>
              <a:t>58; </a:t>
            </a:r>
            <a:r>
              <a:rPr lang="en-US"/>
              <a:t>196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2288" y="4000500"/>
          <a:ext cx="7867650" cy="2297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5882"/>
                <a:gridCol w="1030257"/>
                <a:gridCol w="861669"/>
              </a:tblGrid>
              <a:tr h="3892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Абс</a:t>
                      </a:r>
                      <a:r>
                        <a:rPr lang="ru-RU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273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/>
                        </a:rPr>
                        <a:t>Холост/не замужем, проживает отдельно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34,2</a:t>
                      </a:r>
                    </a:p>
                  </a:txBody>
                  <a:tcPr marL="12700" marR="12700" marT="12700" marB="0" anchor="b"/>
                </a:tc>
              </a:tr>
              <a:tr h="597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Arial"/>
                        </a:rPr>
                        <a:t>Женат/замужем, проживает </a:t>
                      </a:r>
                      <a:r>
                        <a:rPr lang="ru-RU" sz="1800" b="0" i="0" u="none" strike="noStrike" dirty="0" err="1">
                          <a:effectLst/>
                          <a:latin typeface="Arial"/>
                        </a:rPr>
                        <a:t>совместо</a:t>
                      </a:r>
                      <a:r>
                        <a:rPr lang="ru-RU" sz="1800" b="0" i="0" u="none" strike="noStrike" dirty="0">
                          <a:effectLst/>
                          <a:latin typeface="Arial"/>
                        </a:rPr>
                        <a:t> (в </a:t>
                      </a:r>
                      <a:r>
                        <a:rPr lang="ru-RU" sz="1800" b="0" i="0" u="none" strike="noStrike" dirty="0" err="1">
                          <a:effectLst/>
                          <a:latin typeface="Arial"/>
                        </a:rPr>
                        <a:t>т.ч</a:t>
                      </a:r>
                      <a:r>
                        <a:rPr lang="ru-RU" sz="1800" b="0" i="0" u="none" strike="noStrike" dirty="0">
                          <a:effectLst/>
                          <a:latin typeface="Arial"/>
                        </a:rPr>
                        <a:t>. в гражданском браке)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50,5</a:t>
                      </a:r>
                    </a:p>
                  </a:txBody>
                  <a:tcPr marL="12700" marR="12700" marT="12700" marB="0" anchor="b"/>
                </a:tc>
              </a:tr>
              <a:tr h="327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Разведен(-а)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4,6</a:t>
                      </a:r>
                    </a:p>
                  </a:txBody>
                  <a:tcPr marL="12700" marR="12700" marT="12700" marB="0" anchor="b"/>
                </a:tc>
              </a:tr>
              <a:tr h="327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effectLst/>
                          <a:latin typeface="Arial"/>
                        </a:rPr>
                        <a:t>Вдовец</a:t>
                      </a:r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, </a:t>
                      </a:r>
                      <a:r>
                        <a:rPr lang="en-US" sz="1800" b="0" i="0" u="none" strike="noStrike" dirty="0" err="1">
                          <a:effectLst/>
                          <a:latin typeface="Arial"/>
                        </a:rPr>
                        <a:t>вдова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7,7</a:t>
                      </a:r>
                    </a:p>
                  </a:txBody>
                  <a:tcPr marL="12700" marR="12700" marT="12700" marB="0" anchor="b"/>
                </a:tc>
              </a:tr>
              <a:tr h="327369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b="0" i="0" u="none" strike="noStrike">
                          <a:effectLst/>
                          <a:latin typeface="Arial"/>
                        </a:rPr>
                        <a:t>n.a.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20514" name="TextBox 6"/>
          <p:cNvSpPr txBox="1">
            <a:spLocks noChangeArrowheads="1"/>
          </p:cNvSpPr>
          <p:nvPr/>
        </p:nvSpPr>
        <p:spPr bwMode="auto">
          <a:xfrm>
            <a:off x="522288" y="3425825"/>
            <a:ext cx="730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Семейное положение членов домохозяйств</a:t>
            </a:r>
            <a:endParaRPr lang="en-US" sz="2400" b="1"/>
          </a:p>
        </p:txBody>
      </p:sp>
      <p:sp>
        <p:nvSpPr>
          <p:cNvPr id="20515" name="TextBox 7"/>
          <p:cNvSpPr txBox="1">
            <a:spLocks noChangeArrowheads="1"/>
          </p:cNvSpPr>
          <p:nvPr/>
        </p:nvSpPr>
        <p:spPr bwMode="auto">
          <a:xfrm>
            <a:off x="522288" y="1687513"/>
            <a:ext cx="47656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Средняя численность домохозяйства: 3,6</a:t>
            </a:r>
          </a:p>
          <a:p>
            <a:r>
              <a:rPr lang="ru-RU"/>
              <a:t>Проживают постоянно: 2,9</a:t>
            </a:r>
          </a:p>
          <a:p>
            <a:r>
              <a:rPr lang="ru-RU"/>
              <a:t>Проживают не постоянно: 0,6</a:t>
            </a:r>
          </a:p>
          <a:p>
            <a:r>
              <a:rPr lang="ru-RU"/>
              <a:t>Среднее количество построек: 4,4</a:t>
            </a:r>
          </a:p>
          <a:p>
            <a:r>
              <a:rPr lang="ru-RU"/>
              <a:t>Среднее количество жилых построек: 1,3</a:t>
            </a:r>
            <a:endParaRPr lang="en-US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</p:nvPr>
        </p:nvGraphicFramePr>
        <p:xfrm>
          <a:off x="5992813" y="1771650"/>
          <a:ext cx="2397125" cy="148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924"/>
                <a:gridCol w="1202891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+mn-lt"/>
                        </a:rPr>
                        <a:t>Абс</a:t>
                      </a:r>
                      <a:r>
                        <a:rPr lang="ru-RU" dirty="0" smtClean="0">
                          <a:latin typeface="+mn-lt"/>
                        </a:rPr>
                        <a:t>.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1-2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en-US" dirty="0"/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3-4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en-US" dirty="0"/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5+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en-US" dirty="0"/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20533" name="TextBox 9"/>
          <p:cNvSpPr txBox="1">
            <a:spLocks noChangeArrowheads="1"/>
          </p:cNvSpPr>
          <p:nvPr/>
        </p:nvSpPr>
        <p:spPr bwMode="auto">
          <a:xfrm>
            <a:off x="5705475" y="941388"/>
            <a:ext cx="2997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Количество членов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Наличие в домохозяйствах исправной бытовой техники и удобств</a:t>
            </a:r>
            <a:endParaRPr lang="en-US" sz="2400" dirty="0"/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63CE2E-C82B-4442-A462-93646D518D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592138" y="6450013"/>
            <a:ext cx="742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</a:t>
            </a:r>
            <a:r>
              <a:rPr lang="ru-RU"/>
              <a:t>58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76200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8042275" y="5741988"/>
            <a:ext cx="66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Абс.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Культурное оснащение домашних хозяйств</a:t>
            </a:r>
            <a:endParaRPr lang="en-US" dirty="0"/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7F72EF-3E9B-41E5-A661-C594C8B1D9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592138" y="6450013"/>
            <a:ext cx="742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</a:t>
            </a:r>
            <a:r>
              <a:rPr lang="ru-RU"/>
              <a:t>58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76200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8042275" y="5741988"/>
            <a:ext cx="66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Абс.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Наличие исправной </a:t>
            </a:r>
            <a:r>
              <a:rPr lang="ru-RU" sz="2800" dirty="0" err="1" smtClean="0"/>
              <a:t>медиатехники</a:t>
            </a:r>
            <a:r>
              <a:rPr lang="ru-RU" sz="2800" dirty="0" smtClean="0"/>
              <a:t> в домашних хозяйствах</a:t>
            </a:r>
            <a:endParaRPr lang="en-US" sz="2800" dirty="0"/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3D3209-4699-4CCE-9E69-A2659C326F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592138" y="6450013"/>
            <a:ext cx="742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N=</a:t>
            </a:r>
            <a:r>
              <a:rPr lang="ru-RU"/>
              <a:t>58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76200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8042275" y="5749925"/>
            <a:ext cx="66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Абс.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132</TotalTime>
  <Words>602</Words>
  <Application>Microsoft Macintosh PowerPoint</Application>
  <PresentationFormat>Экран (4:3)</PresentationFormat>
  <Paragraphs>322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Essential</vt:lpstr>
      <vt:lpstr>Essential</vt:lpstr>
      <vt:lpstr>Essential</vt:lpstr>
      <vt:lpstr>ЭКСПЕДИЦИЯ В С. КОКСОВОЕ БЕЛОКАЛИТВИНСКОГО Р-НА РОСТОВСКОЙ ОБЛАСТИ – ИЮНЬ-ИЮЛЬ 2013</vt:lpstr>
      <vt:lpstr>ОБ ИССЛЕДОВАНИИ</vt:lpstr>
      <vt:lpstr>ВЫБОРКА ИССЛЕДОВАНИЯ</vt:lpstr>
      <vt:lpstr>ПОЛОВОЗРАСТНАЯ СТРУКТУРА ДОМОХОЗЯЙСТВ ИССЛЕДОВАНИЯ</vt:lpstr>
      <vt:lpstr>ОБРАЗОВАНИЕ И ЗАНЯТОСТЬ</vt:lpstr>
      <vt:lpstr>ЧИСЛЕННОСТЬ ДОМОХОЗЯЙСТВ И СЕМЕЙНОЕ ПОЛОЖЕНИЕ ИХ ЧЛЕНОВ</vt:lpstr>
      <vt:lpstr>НАЛИЧИЕ В ДОМОХОЗЯЙСТВАХ ИСПРАВНОЙ БЫТОВОЙ ТЕХНИКИ И УДОБСТВ</vt:lpstr>
      <vt:lpstr>КУЛЬТУРНОЕ ОСНАЩЕНИЕ ДОМАШНИХ ХОЗЯЙСТВ</vt:lpstr>
      <vt:lpstr>НАЛИЧИЕ ИСПРАВНОЙ МЕДИАТЕХНИКИ В ДОМАШНИХ ХОЗЯЙСТВАХ</vt:lpstr>
      <vt:lpstr>МАТЕРИАЛЬНЫЙ СТАТУС ДОМАШНИХ ХОЗЯЙСТВ ИССЛЕДОВАНИЯ</vt:lpstr>
      <vt:lpstr>ОХВАТ АУДИТОРИИ РАЗЛИЧНЫМИ ТИПАМИ СМИ</vt:lpstr>
      <vt:lpstr>ТЕМАТИЧЕСКИЕ ИНТЕРЕСЫ</vt:lpstr>
      <vt:lpstr>ТЕМАТИЧЕСКИЕ ИНТЕРЕСЫ</vt:lpstr>
      <vt:lpstr>НЕДЕЛЬНЫЙ И СУТОЧНЫЙ ОХВАТ ТЕЛЕКАНАЛОВ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Экспедиция в с. Коксовое белокалитвинского р-на ростовской области - 2013</dc:title>
  <dc:creator>Давыдов Сергей</dc:creator>
  <cp:lastModifiedBy>Mary</cp:lastModifiedBy>
  <cp:revision>27</cp:revision>
  <dcterms:created xsi:type="dcterms:W3CDTF">2013-07-07T12:52:34Z</dcterms:created>
  <dcterms:modified xsi:type="dcterms:W3CDTF">2013-07-30T09:28:02Z</dcterms:modified>
</cp:coreProperties>
</file>